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6"/>
  </p:notesMasterIdLst>
  <p:handoutMasterIdLst>
    <p:handoutMasterId r:id="rId157"/>
  </p:handoutMasterIdLst>
  <p:sldIdLst>
    <p:sldId id="258" r:id="rId2"/>
    <p:sldId id="386" r:id="rId3"/>
    <p:sldId id="365" r:id="rId4"/>
    <p:sldId id="387" r:id="rId5"/>
    <p:sldId id="388" r:id="rId6"/>
    <p:sldId id="389" r:id="rId7"/>
    <p:sldId id="368" r:id="rId8"/>
    <p:sldId id="425" r:id="rId9"/>
    <p:sldId id="372" r:id="rId10"/>
    <p:sldId id="374" r:id="rId11"/>
    <p:sldId id="393" r:id="rId12"/>
    <p:sldId id="371" r:id="rId13"/>
    <p:sldId id="366" r:id="rId14"/>
    <p:sldId id="367" r:id="rId15"/>
    <p:sldId id="375" r:id="rId16"/>
    <p:sldId id="357" r:id="rId17"/>
    <p:sldId id="391" r:id="rId18"/>
    <p:sldId id="382" r:id="rId19"/>
    <p:sldId id="383" r:id="rId20"/>
    <p:sldId id="384" r:id="rId21"/>
    <p:sldId id="385" r:id="rId22"/>
    <p:sldId id="340" r:id="rId23"/>
    <p:sldId id="355" r:id="rId24"/>
    <p:sldId id="356" r:id="rId25"/>
    <p:sldId id="347" r:id="rId26"/>
    <p:sldId id="346" r:id="rId27"/>
    <p:sldId id="402" r:id="rId28"/>
    <p:sldId id="259" r:id="rId29"/>
    <p:sldId id="260" r:id="rId30"/>
    <p:sldId id="261" r:id="rId31"/>
    <p:sldId id="262" r:id="rId32"/>
    <p:sldId id="263" r:id="rId33"/>
    <p:sldId id="264" r:id="rId34"/>
    <p:sldId id="265" r:id="rId35"/>
    <p:sldId id="266" r:id="rId36"/>
    <p:sldId id="267" r:id="rId37"/>
    <p:sldId id="403" r:id="rId38"/>
    <p:sldId id="404" r:id="rId39"/>
    <p:sldId id="268" r:id="rId40"/>
    <p:sldId id="269" r:id="rId41"/>
    <p:sldId id="270" r:id="rId42"/>
    <p:sldId id="271" r:id="rId43"/>
    <p:sldId id="286" r:id="rId44"/>
    <p:sldId id="273" r:id="rId45"/>
    <p:sldId id="341" r:id="rId46"/>
    <p:sldId id="272" r:id="rId47"/>
    <p:sldId id="349" r:id="rId48"/>
    <p:sldId id="350" r:id="rId49"/>
    <p:sldId id="405" r:id="rId50"/>
    <p:sldId id="422" r:id="rId51"/>
    <p:sldId id="274" r:id="rId52"/>
    <p:sldId id="351" r:id="rId53"/>
    <p:sldId id="406" r:id="rId54"/>
    <p:sldId id="275" r:id="rId55"/>
    <p:sldId id="276" r:id="rId56"/>
    <p:sldId id="277" r:id="rId57"/>
    <p:sldId id="278" r:id="rId58"/>
    <p:sldId id="408" r:id="rId59"/>
    <p:sldId id="279" r:id="rId60"/>
    <p:sldId id="280" r:id="rId61"/>
    <p:sldId id="281" r:id="rId62"/>
    <p:sldId id="282" r:id="rId63"/>
    <p:sldId id="283" r:id="rId64"/>
    <p:sldId id="285" r:id="rId65"/>
    <p:sldId id="291" r:id="rId66"/>
    <p:sldId id="292" r:id="rId67"/>
    <p:sldId id="407" r:id="rId68"/>
    <p:sldId id="293" r:id="rId69"/>
    <p:sldId id="426" r:id="rId70"/>
    <p:sldId id="429" r:id="rId71"/>
    <p:sldId id="290" r:id="rId72"/>
    <p:sldId id="376" r:id="rId73"/>
    <p:sldId id="287" r:id="rId74"/>
    <p:sldId id="377" r:id="rId75"/>
    <p:sldId id="378" r:id="rId76"/>
    <p:sldId id="288" r:id="rId77"/>
    <p:sldId id="379" r:id="rId78"/>
    <p:sldId id="380" r:id="rId79"/>
    <p:sldId id="381" r:id="rId80"/>
    <p:sldId id="296" r:id="rId81"/>
    <p:sldId id="295" r:id="rId82"/>
    <p:sldId id="297" r:id="rId83"/>
    <p:sldId id="419" r:id="rId84"/>
    <p:sldId id="302" r:id="rId85"/>
    <p:sldId id="361" r:id="rId86"/>
    <p:sldId id="299" r:id="rId87"/>
    <p:sldId id="301" r:id="rId88"/>
    <p:sldId id="284" r:id="rId89"/>
    <p:sldId id="298" r:id="rId90"/>
    <p:sldId id="303" r:id="rId91"/>
    <p:sldId id="304" r:id="rId92"/>
    <p:sldId id="305" r:id="rId93"/>
    <p:sldId id="362" r:id="rId94"/>
    <p:sldId id="363" r:id="rId95"/>
    <p:sldId id="306" r:id="rId96"/>
    <p:sldId id="307" r:id="rId97"/>
    <p:sldId id="308" r:id="rId98"/>
    <p:sldId id="309" r:id="rId99"/>
    <p:sldId id="310" r:id="rId100"/>
    <p:sldId id="311" r:id="rId101"/>
    <p:sldId id="312" r:id="rId102"/>
    <p:sldId id="314" r:id="rId103"/>
    <p:sldId id="313" r:id="rId104"/>
    <p:sldId id="315" r:id="rId105"/>
    <p:sldId id="317" r:id="rId106"/>
    <p:sldId id="373" r:id="rId107"/>
    <p:sldId id="392" r:id="rId108"/>
    <p:sldId id="397" r:id="rId109"/>
    <p:sldId id="424" r:id="rId110"/>
    <p:sldId id="409" r:id="rId111"/>
    <p:sldId id="410" r:id="rId112"/>
    <p:sldId id="411" r:id="rId113"/>
    <p:sldId id="412" r:id="rId114"/>
    <p:sldId id="413" r:id="rId115"/>
    <p:sldId id="414" r:id="rId116"/>
    <p:sldId id="415" r:id="rId117"/>
    <p:sldId id="400" r:id="rId118"/>
    <p:sldId id="401" r:id="rId119"/>
    <p:sldId id="416" r:id="rId120"/>
    <p:sldId id="417" r:id="rId121"/>
    <p:sldId id="418" r:id="rId122"/>
    <p:sldId id="427" r:id="rId123"/>
    <p:sldId id="428" r:id="rId124"/>
    <p:sldId id="318" r:id="rId125"/>
    <p:sldId id="319" r:id="rId126"/>
    <p:sldId id="364" r:id="rId127"/>
    <p:sldId id="320" r:id="rId128"/>
    <p:sldId id="322" r:id="rId129"/>
    <p:sldId id="324" r:id="rId130"/>
    <p:sldId id="323" r:id="rId131"/>
    <p:sldId id="342" r:id="rId132"/>
    <p:sldId id="325" r:id="rId133"/>
    <p:sldId id="343" r:id="rId134"/>
    <p:sldId id="344" r:id="rId135"/>
    <p:sldId id="345" r:id="rId136"/>
    <p:sldId id="327" r:id="rId137"/>
    <p:sldId id="326" r:id="rId138"/>
    <p:sldId id="328" r:id="rId139"/>
    <p:sldId id="329" r:id="rId140"/>
    <p:sldId id="330" r:id="rId141"/>
    <p:sldId id="331" r:id="rId142"/>
    <p:sldId id="332" r:id="rId143"/>
    <p:sldId id="333" r:id="rId144"/>
    <p:sldId id="421" r:id="rId145"/>
    <p:sldId id="334" r:id="rId146"/>
    <p:sldId id="420" r:id="rId147"/>
    <p:sldId id="394" r:id="rId148"/>
    <p:sldId id="370" r:id="rId149"/>
    <p:sldId id="395" r:id="rId150"/>
    <p:sldId id="396" r:id="rId151"/>
    <p:sldId id="336" r:id="rId152"/>
    <p:sldId id="337" r:id="rId153"/>
    <p:sldId id="338" r:id="rId154"/>
    <p:sldId id="339" r:id="rId155"/>
  </p:sldIdLst>
  <p:sldSz cx="9144000" cy="6858000" type="screen4x3"/>
  <p:notesSz cx="10234613" cy="7099300"/>
  <p:defaultTextStyle>
    <a:defPPr>
      <a:defRPr lang="zh-CN"/>
    </a:defPPr>
    <a:lvl1pPr algn="l" rtl="0" eaLnBrk="0" fontAlgn="base" hangingPunct="0">
      <a:spcBef>
        <a:spcPct val="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2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33FF"/>
    <a:srgbClr val="00FF00"/>
    <a:srgbClr val="FFFF66"/>
    <a:srgbClr val="FFFF99"/>
    <a:srgbClr val="660066"/>
    <a:srgbClr val="FFFF00"/>
    <a:srgbClr val="FF99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24" autoAdjust="0"/>
  </p:normalViewPr>
  <p:slideViewPr>
    <p:cSldViewPr>
      <p:cViewPr varScale="1">
        <p:scale>
          <a:sx n="85" d="100"/>
          <a:sy n="85" d="100"/>
        </p:scale>
        <p:origin x="1382" y="4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6" cy="72006"/>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5" Type="http://schemas.openxmlformats.org/officeDocument/2006/relationships/image" Target="../media/image89.wmf"/><Relationship Id="rId4" Type="http://schemas.openxmlformats.org/officeDocument/2006/relationships/image" Target="../media/image8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5" Type="http://schemas.openxmlformats.org/officeDocument/2006/relationships/image" Target="../media/image94.wmf"/><Relationship Id="rId4" Type="http://schemas.openxmlformats.org/officeDocument/2006/relationships/image" Target="../media/image9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5" Type="http://schemas.openxmlformats.org/officeDocument/2006/relationships/image" Target="../media/image106.wmf"/><Relationship Id="rId4" Type="http://schemas.openxmlformats.org/officeDocument/2006/relationships/image" Target="../media/image10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03.wmf"/><Relationship Id="rId1" Type="http://schemas.openxmlformats.org/officeDocument/2006/relationships/image" Target="../media/image102.wmf"/><Relationship Id="rId5" Type="http://schemas.openxmlformats.org/officeDocument/2006/relationships/image" Target="../media/image131.wmf"/><Relationship Id="rId4" Type="http://schemas.openxmlformats.org/officeDocument/2006/relationships/image" Target="../media/image13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image" Target="../media/image162.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 Id="rId4" Type="http://schemas.openxmlformats.org/officeDocument/2006/relationships/image" Target="../media/image191.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image" Target="../media/image19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5475" cy="354013"/>
          </a:xfrm>
          <a:prstGeom prst="rect">
            <a:avLst/>
          </a:prstGeom>
        </p:spPr>
        <p:txBody>
          <a:bodyPr vert="horz" lIns="99048" tIns="49524" rIns="99048" bIns="49524" rtlCol="0"/>
          <a:lstStyle>
            <a:lvl1pPr algn="l" eaLnBrk="1" hangingPunct="1">
              <a:defRPr sz="1300" noProof="1"/>
            </a:lvl1pPr>
          </a:lstStyle>
          <a:p>
            <a:pPr>
              <a:defRPr/>
            </a:pPr>
            <a:endParaRPr lang="zh-CN" altLang="en-US"/>
          </a:p>
        </p:txBody>
      </p:sp>
      <p:sp>
        <p:nvSpPr>
          <p:cNvPr id="3" name="日期占位符 2"/>
          <p:cNvSpPr>
            <a:spLocks noGrp="1"/>
          </p:cNvSpPr>
          <p:nvPr>
            <p:ph type="dt" sz="quarter" idx="1"/>
          </p:nvPr>
        </p:nvSpPr>
        <p:spPr>
          <a:xfrm>
            <a:off x="5797550" y="0"/>
            <a:ext cx="4435475" cy="354013"/>
          </a:xfrm>
          <a:prstGeom prst="rect">
            <a:avLst/>
          </a:prstGeom>
        </p:spPr>
        <p:txBody>
          <a:bodyPr vert="horz" lIns="99048" tIns="49524" rIns="99048" bIns="49524" rtlCol="0"/>
          <a:lstStyle>
            <a:lvl1pPr algn="r" eaLnBrk="1" hangingPunct="1">
              <a:defRPr sz="1300" noProof="1"/>
            </a:lvl1pPr>
          </a:lstStyle>
          <a:p>
            <a:pPr>
              <a:defRPr/>
            </a:pPr>
            <a:fld id="{F2FF7992-AFE0-4A5A-B8F5-14165546E4E0}" type="datetimeFigureOut">
              <a:rPr lang="zh-CN" altLang="en-US"/>
              <a:pPr>
                <a:defRPr/>
              </a:pPr>
              <a:t>2021/4/13</a:t>
            </a:fld>
            <a:endParaRPr lang="zh-CN" altLang="en-US"/>
          </a:p>
        </p:txBody>
      </p:sp>
      <p:sp>
        <p:nvSpPr>
          <p:cNvPr id="4" name="页脚占位符 3"/>
          <p:cNvSpPr>
            <a:spLocks noGrp="1"/>
          </p:cNvSpPr>
          <p:nvPr>
            <p:ph type="ftr" sz="quarter" idx="2"/>
          </p:nvPr>
        </p:nvSpPr>
        <p:spPr>
          <a:xfrm>
            <a:off x="0" y="6743700"/>
            <a:ext cx="4435475" cy="354013"/>
          </a:xfrm>
          <a:prstGeom prst="rect">
            <a:avLst/>
          </a:prstGeom>
        </p:spPr>
        <p:txBody>
          <a:bodyPr vert="horz" lIns="99048" tIns="49524" rIns="99048" bIns="49524" rtlCol="0" anchor="b"/>
          <a:lstStyle>
            <a:lvl1pPr algn="l" eaLnBrk="1" hangingPunct="1">
              <a:defRPr sz="1300" noProof="1"/>
            </a:lvl1pPr>
          </a:lstStyle>
          <a:p>
            <a:pPr>
              <a:defRPr/>
            </a:pPr>
            <a:endParaRPr lang="zh-CN" altLang="en-US"/>
          </a:p>
        </p:txBody>
      </p:sp>
      <p:sp>
        <p:nvSpPr>
          <p:cNvPr id="5" name="灯片编号占位符 4"/>
          <p:cNvSpPr>
            <a:spLocks noGrp="1"/>
          </p:cNvSpPr>
          <p:nvPr>
            <p:ph type="sldNum" sz="quarter" idx="3"/>
          </p:nvPr>
        </p:nvSpPr>
        <p:spPr>
          <a:xfrm>
            <a:off x="5797550" y="6743700"/>
            <a:ext cx="4435475" cy="354013"/>
          </a:xfrm>
          <a:prstGeom prst="rect">
            <a:avLst/>
          </a:prstGeom>
        </p:spPr>
        <p:txBody>
          <a:bodyPr vert="horz" lIns="99048" tIns="49524" rIns="99048" bIns="49524" rtlCol="0" anchor="b"/>
          <a:lstStyle>
            <a:lvl1pPr algn="r" eaLnBrk="1" hangingPunct="1">
              <a:defRPr sz="1300" noProof="1"/>
            </a:lvl1pPr>
          </a:lstStyle>
          <a:p>
            <a:pPr>
              <a:defRPr/>
            </a:pPr>
            <a:fld id="{0813C7F3-5BD8-4FE2-94AB-3A0A5AC9532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35522" name="Rectangle 2"/>
          <p:cNvSpPr>
            <a:spLocks noGrp="1" noChangeArrowheads="1"/>
          </p:cNvSpPr>
          <p:nvPr>
            <p:ph type="hdr" sz="quarter"/>
          </p:nvPr>
        </p:nvSpPr>
        <p:spPr bwMode="auto">
          <a:xfrm>
            <a:off x="0" y="0"/>
            <a:ext cx="4435475" cy="354013"/>
          </a:xfrm>
          <a:prstGeom prst="rect">
            <a:avLst/>
          </a:prstGeom>
          <a:noFill/>
          <a:ln w="9525">
            <a:noFill/>
            <a:miter lim="800000"/>
          </a:ln>
          <a:effectLst/>
        </p:spPr>
        <p:txBody>
          <a:bodyPr vert="horz" wrap="square" lIns="99048" tIns="49524" rIns="99048" bIns="49524" numCol="1" anchor="t" anchorCtr="0" compatLnSpc="1"/>
          <a:lstStyle>
            <a:lvl1pPr algn="l" eaLnBrk="1" hangingPunct="1">
              <a:defRPr kumimoji="1" noProof="1">
                <a:latin typeface="Times New Roman" panose="02020603050405020304" pitchFamily="18" charset="0"/>
              </a:defRPr>
            </a:lvl1pPr>
          </a:lstStyle>
          <a:p>
            <a:pPr>
              <a:defRPr/>
            </a:pPr>
            <a:endParaRPr lang="en-US" altLang="zh-CN"/>
          </a:p>
        </p:txBody>
      </p:sp>
      <p:sp>
        <p:nvSpPr>
          <p:cNvPr id="235523" name="Rectangle 3"/>
          <p:cNvSpPr>
            <a:spLocks noGrp="1" noChangeArrowheads="1"/>
          </p:cNvSpPr>
          <p:nvPr>
            <p:ph type="dt" idx="1"/>
          </p:nvPr>
        </p:nvSpPr>
        <p:spPr bwMode="auto">
          <a:xfrm>
            <a:off x="5797550" y="0"/>
            <a:ext cx="4435475" cy="354013"/>
          </a:xfrm>
          <a:prstGeom prst="rect">
            <a:avLst/>
          </a:prstGeom>
          <a:noFill/>
          <a:ln w="9525">
            <a:noFill/>
            <a:miter lim="800000"/>
          </a:ln>
          <a:effectLst/>
        </p:spPr>
        <p:txBody>
          <a:bodyPr vert="horz" wrap="square" lIns="99048" tIns="49524" rIns="99048" bIns="49524" numCol="1" anchor="t" anchorCtr="0" compatLnSpc="1"/>
          <a:lstStyle>
            <a:lvl1pPr algn="r" eaLnBrk="1" hangingPunct="1">
              <a:defRPr kumimoji="1" noProof="1">
                <a:latin typeface="Times New Roman" panose="02020603050405020304" pitchFamily="18" charset="0"/>
              </a:defRPr>
            </a:lvl1pPr>
          </a:lstStyle>
          <a:p>
            <a:pPr>
              <a:defRPr/>
            </a:pPr>
            <a:endParaRPr lang="en-US" altLang="zh-CN"/>
          </a:p>
        </p:txBody>
      </p:sp>
      <p:sp>
        <p:nvSpPr>
          <p:cNvPr id="2052" name="Rectangle 4"/>
          <p:cNvSpPr>
            <a:spLocks noGrp="1" noRot="1" noChangeAspect="1" noChangeArrowheads="1" noTextEdit="1"/>
          </p:cNvSpPr>
          <p:nvPr>
            <p:ph type="sldImg" idx="4294967295"/>
          </p:nvPr>
        </p:nvSpPr>
        <p:spPr bwMode="auto">
          <a:xfrm>
            <a:off x="3343275" y="533400"/>
            <a:ext cx="3548063" cy="2660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4294967295"/>
          </p:nvPr>
        </p:nvSpPr>
        <p:spPr bwMode="auto">
          <a:xfrm>
            <a:off x="1022350" y="3371850"/>
            <a:ext cx="8189913"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35526" name="Rectangle 6"/>
          <p:cNvSpPr>
            <a:spLocks noGrp="1" noChangeArrowheads="1"/>
          </p:cNvSpPr>
          <p:nvPr>
            <p:ph type="ftr" sz="quarter" idx="4"/>
          </p:nvPr>
        </p:nvSpPr>
        <p:spPr bwMode="auto">
          <a:xfrm>
            <a:off x="0" y="6743700"/>
            <a:ext cx="4435475" cy="354013"/>
          </a:xfrm>
          <a:prstGeom prst="rect">
            <a:avLst/>
          </a:prstGeom>
          <a:noFill/>
          <a:ln w="9525">
            <a:noFill/>
            <a:miter lim="800000"/>
          </a:ln>
          <a:effectLst/>
        </p:spPr>
        <p:txBody>
          <a:bodyPr vert="horz" wrap="square" lIns="99048" tIns="49524" rIns="99048" bIns="49524" numCol="1" anchor="b" anchorCtr="0" compatLnSpc="1"/>
          <a:lstStyle>
            <a:lvl1pPr algn="l" eaLnBrk="1" hangingPunct="1">
              <a:defRPr kumimoji="1" noProof="1">
                <a:latin typeface="Times New Roman" panose="02020603050405020304" pitchFamily="18" charset="0"/>
              </a:defRPr>
            </a:lvl1pPr>
          </a:lstStyle>
          <a:p>
            <a:pPr>
              <a:defRPr/>
            </a:pPr>
            <a:endParaRPr lang="en-US" altLang="zh-CN"/>
          </a:p>
        </p:txBody>
      </p:sp>
      <p:sp>
        <p:nvSpPr>
          <p:cNvPr id="235527" name="Rectangle 7"/>
          <p:cNvSpPr>
            <a:spLocks noGrp="1" noChangeArrowheads="1"/>
          </p:cNvSpPr>
          <p:nvPr>
            <p:ph type="sldNum" sz="quarter" idx="5"/>
          </p:nvPr>
        </p:nvSpPr>
        <p:spPr bwMode="auto">
          <a:xfrm>
            <a:off x="5797550" y="6743700"/>
            <a:ext cx="4435475" cy="354013"/>
          </a:xfrm>
          <a:prstGeom prst="rect">
            <a:avLst/>
          </a:prstGeom>
          <a:noFill/>
          <a:ln w="9525">
            <a:noFill/>
            <a:miter lim="800000"/>
          </a:ln>
          <a:effectLst/>
        </p:spPr>
        <p:txBody>
          <a:bodyPr vert="horz" wrap="square" lIns="99048" tIns="49524" rIns="99048" bIns="49524" numCol="1" anchor="b" anchorCtr="0" compatLnSpc="1"/>
          <a:lstStyle>
            <a:lvl1pPr algn="r" eaLnBrk="1" hangingPunct="1">
              <a:defRPr kumimoji="1" noProof="1">
                <a:latin typeface="Times New Roman" panose="02020603050405020304" pitchFamily="18" charset="0"/>
              </a:defRPr>
            </a:lvl1pPr>
          </a:lstStyle>
          <a:p>
            <a:pPr>
              <a:defRPr/>
            </a:pPr>
            <a:fld id="{8D0BF61E-E8C8-4F05-A8DD-2B633B6FD21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fld id="{1C51A466-B2ED-40EF-A6C0-E5594DD0D075}" type="slidenum">
              <a:rPr kumimoji="0" altLang="zh-CN" smtClean="0">
                <a:latin typeface="Times New Roman" panose="02020603050405020304" pitchFamily="18" charset="0"/>
              </a:rPr>
              <a:pPr/>
              <a:t>4</a:t>
            </a:fld>
            <a:endParaRPr kumimoji="0" lang="zh-CN" altLang="zh-CN" smtClean="0">
              <a:latin typeface="Times New Roman" panose="02020603050405020304" pitchFamily="18" charset="0"/>
            </a:endParaRPr>
          </a:p>
        </p:txBody>
      </p:sp>
      <p:sp>
        <p:nvSpPr>
          <p:cNvPr id="8195" name="Rectangle 2"/>
          <p:cNvSpPr>
            <a:spLocks noGrp="1" noRot="1" noChangeAspect="1" noChangeArrowheads="1" noTextEdit="1"/>
          </p:cNvSpPr>
          <p:nvPr>
            <p:ph type="sldImg" idx="4294967295"/>
          </p:nvPr>
        </p:nvSpPr>
        <p:spPr>
          <a:ln/>
        </p:spPr>
      </p:sp>
      <p:sp>
        <p:nvSpPr>
          <p:cNvPr id="8196" name="Rectangle 3"/>
          <p:cNvSpPr>
            <a:spLocks noGrp="1" noChangeArrowheads="1"/>
          </p:cNvSpPr>
          <p:nvPr>
            <p:ph type="body" idx="4294967295"/>
          </p:nvPr>
        </p:nvSpPr>
        <p:spPr/>
        <p:txBody>
          <a:bodyPr lIns="91541" tIns="45773" rIns="91541" bIns="45773"/>
          <a:lstStyle/>
          <a:p>
            <a:pPr eaLnBrk="1" hangingPunct="1"/>
            <a:endParaRPr lang="zh-CN" altLang="zh-CN" sz="16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fld id="{5DB4026C-70D3-431C-8887-59531E191547}" type="slidenum">
              <a:rPr kumimoji="0" altLang="zh-CN" smtClean="0">
                <a:latin typeface="Times New Roman" panose="02020603050405020304" pitchFamily="18" charset="0"/>
              </a:rPr>
              <a:pPr/>
              <a:t>5</a:t>
            </a:fld>
            <a:endParaRPr kumimoji="0" lang="zh-CN" altLang="zh-CN" smtClean="0">
              <a:latin typeface="Times New Roman" panose="02020603050405020304" pitchFamily="18" charset="0"/>
            </a:endParaRPr>
          </a:p>
        </p:txBody>
      </p:sp>
      <p:sp>
        <p:nvSpPr>
          <p:cNvPr id="10243" name="Rectangle 2"/>
          <p:cNvSpPr>
            <a:spLocks noGrp="1" noRot="1" noChangeAspect="1" noChangeArrowheads="1" noTextEdit="1"/>
          </p:cNvSpPr>
          <p:nvPr>
            <p:ph type="sldImg" idx="4294967295"/>
          </p:nvPr>
        </p:nvSpPr>
        <p:spPr>
          <a:ln/>
        </p:spPr>
      </p:sp>
      <p:sp>
        <p:nvSpPr>
          <p:cNvPr id="10244" name="Rectangle 3"/>
          <p:cNvSpPr>
            <a:spLocks noGrp="1" noChangeArrowheads="1"/>
          </p:cNvSpPr>
          <p:nvPr>
            <p:ph type="body" idx="4294967295"/>
          </p:nvPr>
        </p:nvSpPr>
        <p:spPr/>
        <p:txBody>
          <a:bodyPr lIns="91541" tIns="45773" rIns="91541" bIns="45773"/>
          <a:lstStyle/>
          <a:p>
            <a:pPr eaLnBrk="1" hangingPunct="1"/>
            <a:endParaRPr lang="zh-CN" altLang="zh-CN" sz="16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fld id="{763F988D-8280-42FF-85B1-F4CA1922EE9C}" type="slidenum">
              <a:rPr kumimoji="0" altLang="zh-CN" smtClean="0">
                <a:latin typeface="Times New Roman" panose="02020603050405020304" pitchFamily="18" charset="0"/>
              </a:rPr>
              <a:pPr/>
              <a:t>6</a:t>
            </a:fld>
            <a:endParaRPr kumimoji="0" lang="zh-CN" altLang="zh-CN" smtClean="0">
              <a:latin typeface="Times New Roman" panose="02020603050405020304" pitchFamily="18" charset="0"/>
            </a:endParaRPr>
          </a:p>
        </p:txBody>
      </p:sp>
      <p:sp>
        <p:nvSpPr>
          <p:cNvPr id="12291" name="Rectangle 2"/>
          <p:cNvSpPr>
            <a:spLocks noGrp="1" noRot="1" noChangeAspect="1" noChangeArrowheads="1" noTextEdit="1"/>
          </p:cNvSpPr>
          <p:nvPr>
            <p:ph type="sldImg" idx="4294967295"/>
          </p:nvPr>
        </p:nvSpPr>
        <p:spPr>
          <a:ln/>
        </p:spPr>
      </p:sp>
      <p:sp>
        <p:nvSpPr>
          <p:cNvPr id="12292" name="Rectangle 3"/>
          <p:cNvSpPr>
            <a:spLocks noGrp="1" noChangeArrowheads="1"/>
          </p:cNvSpPr>
          <p:nvPr>
            <p:ph type="body" idx="4294967295"/>
          </p:nvPr>
        </p:nvSpPr>
        <p:spPr/>
        <p:txBody>
          <a:bodyPr lIns="91541" tIns="45773" rIns="91541" bIns="45773"/>
          <a:lstStyle/>
          <a:p>
            <a:pPr eaLnBrk="1" hangingPunct="1"/>
            <a:endParaRPr lang="zh-CN" altLang="zh-CN" sz="16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idx="4294967295"/>
          </p:nvPr>
        </p:nvSpPr>
        <p:spPr>
          <a:ln/>
        </p:spPr>
      </p:sp>
      <p:sp>
        <p:nvSpPr>
          <p:cNvPr id="18435" name="备注占位符 2"/>
          <p:cNvSpPr>
            <a:spLocks noGrp="1" noChangeArrowheads="1"/>
          </p:cNvSpPr>
          <p:nvPr>
            <p:ph type="body" idx="4294967295"/>
          </p:nvPr>
        </p:nvSpPr>
        <p:spPr/>
        <p:txBody>
          <a:bodyPr/>
          <a:lstStyle/>
          <a:p>
            <a:r>
              <a:rPr lang="zh-CN" altLang="en-US" smtClean="0"/>
              <a:t>价值塑造、能力培养、知识传授</a:t>
            </a:r>
          </a:p>
        </p:txBody>
      </p:sp>
      <p:sp>
        <p:nvSpPr>
          <p:cNvPr id="18436"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fld id="{4DAC70DC-03BC-40BD-9395-3B2A3A44BDAF}" type="slidenum">
              <a:rPr kumimoji="0" altLang="zh-CN" smtClean="0">
                <a:latin typeface="Times New Roman" panose="02020603050405020304" pitchFamily="18" charset="0"/>
              </a:rPr>
              <a:pPr/>
              <a:t>11</a:t>
            </a:fld>
            <a:endParaRPr kumimoji="0" lang="zh-CN" altLang="zh-CN" smtClean="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p:spPr>
        <p:txBody>
          <a:bodyPr/>
          <a:lstStyle/>
          <a:p>
            <a:endParaRPr lang="zh-CN" altLang="en-US" smtClean="0"/>
          </a:p>
        </p:txBody>
      </p:sp>
      <p:sp>
        <p:nvSpPr>
          <p:cNvPr id="129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fld id="{9289930A-AA13-4374-9639-B9BBA37C7497}" type="slidenum">
              <a:rPr altLang="zh-CN" smtClean="0">
                <a:latin typeface="Times New Roman" panose="02020603050405020304" pitchFamily="18" charset="0"/>
              </a:rPr>
              <a:pPr/>
              <a:t>120</a:t>
            </a:fld>
            <a:endParaRPr lang="zh-CN" altLang="zh-CN" smtClean="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fld id="{8D094E9A-FE0E-4E12-AAFA-39AB62E8F2F7}" type="slidenum">
              <a:rPr kumimoji="0" altLang="zh-CN" smtClean="0">
                <a:latin typeface="Times New Roman" panose="02020603050405020304" pitchFamily="18" charset="0"/>
              </a:rPr>
              <a:pPr/>
              <a:t>147</a:t>
            </a:fld>
            <a:endParaRPr kumimoji="0" lang="zh-CN" altLang="zh-CN" smtClean="0">
              <a:latin typeface="Times New Roman" panose="02020603050405020304" pitchFamily="18" charset="0"/>
            </a:endParaRPr>
          </a:p>
        </p:txBody>
      </p:sp>
      <p:sp>
        <p:nvSpPr>
          <p:cNvPr id="155651" name="Rectangle 2"/>
          <p:cNvSpPr>
            <a:spLocks noGrp="1" noRot="1" noChangeAspect="1" noChangeArrowheads="1" noTextEdit="1"/>
          </p:cNvSpPr>
          <p:nvPr>
            <p:ph type="sldImg" idx="4294967295"/>
          </p:nvPr>
        </p:nvSpPr>
        <p:spPr>
          <a:ln/>
        </p:spPr>
      </p:sp>
      <p:sp>
        <p:nvSpPr>
          <p:cNvPr id="155652" name="Rectangle 3"/>
          <p:cNvSpPr>
            <a:spLocks noGrp="1" noChangeArrowheads="1"/>
          </p:cNvSpPr>
          <p:nvPr>
            <p:ph type="body" idx="4294967295"/>
          </p:nvPr>
        </p:nvSpPr>
        <p:spPr/>
        <p:txBody>
          <a:bodyPr/>
          <a:lstStyle/>
          <a:p>
            <a:pPr eaLnBrk="1" hangingPunct="1"/>
            <a:endParaRPr lang="en-GB"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fld id="{77F77634-26B3-4514-BFF6-46B25CB8BEC8}" type="slidenum">
              <a:rPr kumimoji="0" altLang="zh-CN" smtClean="0">
                <a:latin typeface="Times New Roman" panose="02020603050405020304" pitchFamily="18" charset="0"/>
              </a:rPr>
              <a:pPr/>
              <a:t>148</a:t>
            </a:fld>
            <a:endParaRPr kumimoji="0" lang="zh-CN" altLang="zh-CN" smtClean="0">
              <a:latin typeface="Times New Roman" panose="02020603050405020304" pitchFamily="18" charset="0"/>
            </a:endParaRPr>
          </a:p>
        </p:txBody>
      </p:sp>
      <p:sp>
        <p:nvSpPr>
          <p:cNvPr id="157699" name="Rectangle 2"/>
          <p:cNvSpPr>
            <a:spLocks noGrp="1" noRot="1" noChangeAspect="1" noChangeArrowheads="1" noTextEdit="1"/>
          </p:cNvSpPr>
          <p:nvPr>
            <p:ph type="sldImg" idx="4294967295"/>
          </p:nvPr>
        </p:nvSpPr>
        <p:spPr>
          <a:ln/>
        </p:spPr>
      </p:sp>
      <p:sp>
        <p:nvSpPr>
          <p:cNvPr id="157700" name="Rectangle 3"/>
          <p:cNvSpPr>
            <a:spLocks noGrp="1" noChangeArrowheads="1"/>
          </p:cNvSpPr>
          <p:nvPr>
            <p:ph type="body" idx="4294967295"/>
          </p:nvPr>
        </p:nvSpPr>
        <p:spPr/>
        <p:txBody>
          <a:bodyPr/>
          <a:lstStyle/>
          <a:p>
            <a:pPr eaLnBrk="1" hangingPunct="1"/>
            <a:endParaRPr lang="en-GB"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F266C41-9060-4547-98F6-448549C7908B}" type="slidenum">
              <a:rPr lang="en-US" altLang="zh-CN"/>
              <a:pPr>
                <a:defRPr/>
              </a:pPr>
              <a:t>‹#›</a:t>
            </a:fld>
            <a:endParaRPr lang="en-US" altLang="zh-CN"/>
          </a:p>
        </p:txBody>
      </p:sp>
    </p:spTree>
    <p:extLst>
      <p:ext uri="{BB962C8B-B14F-4D97-AF65-F5344CB8AC3E}">
        <p14:creationId xmlns:p14="http://schemas.microsoft.com/office/powerpoint/2010/main" val="3638490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4962C06-218E-43C4-85F5-1BD37CE5AC28}" type="slidenum">
              <a:rPr lang="en-US" altLang="zh-CN"/>
              <a:pPr>
                <a:defRPr/>
              </a:pPr>
              <a:t>‹#›</a:t>
            </a:fld>
            <a:endParaRPr lang="en-US" altLang="zh-CN"/>
          </a:p>
        </p:txBody>
      </p:sp>
    </p:spTree>
    <p:extLst>
      <p:ext uri="{BB962C8B-B14F-4D97-AF65-F5344CB8AC3E}">
        <p14:creationId xmlns:p14="http://schemas.microsoft.com/office/powerpoint/2010/main" val="1461003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DD9056C-A58B-4B12-9DA5-4CF08C3A903C}" type="slidenum">
              <a:rPr lang="en-US" altLang="zh-CN"/>
              <a:pPr>
                <a:defRPr/>
              </a:pPr>
              <a:t>‹#›</a:t>
            </a:fld>
            <a:endParaRPr lang="en-US" altLang="zh-CN"/>
          </a:p>
        </p:txBody>
      </p:sp>
    </p:spTree>
    <p:extLst>
      <p:ext uri="{BB962C8B-B14F-4D97-AF65-F5344CB8AC3E}">
        <p14:creationId xmlns:p14="http://schemas.microsoft.com/office/powerpoint/2010/main" val="3857306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6D38D79-78C3-49A3-B8B7-10F0030343C6}" type="slidenum">
              <a:rPr lang="en-US" altLang="zh-CN"/>
              <a:pPr>
                <a:defRPr/>
              </a:pPr>
              <a:t>‹#›</a:t>
            </a:fld>
            <a:endParaRPr lang="en-US" altLang="zh-CN"/>
          </a:p>
        </p:txBody>
      </p:sp>
    </p:spTree>
    <p:extLst>
      <p:ext uri="{BB962C8B-B14F-4D97-AF65-F5344CB8AC3E}">
        <p14:creationId xmlns:p14="http://schemas.microsoft.com/office/powerpoint/2010/main" val="1733226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366EDE-B40C-40DF-8F41-3F7182197737}" type="slidenum">
              <a:rPr lang="en-US" altLang="zh-CN"/>
              <a:pPr>
                <a:defRPr/>
              </a:pPr>
              <a:t>‹#›</a:t>
            </a:fld>
            <a:endParaRPr lang="en-US" altLang="zh-CN"/>
          </a:p>
        </p:txBody>
      </p:sp>
    </p:spTree>
    <p:extLst>
      <p:ext uri="{BB962C8B-B14F-4D97-AF65-F5344CB8AC3E}">
        <p14:creationId xmlns:p14="http://schemas.microsoft.com/office/powerpoint/2010/main" val="58539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72E4695-CD00-4A13-900E-B5BCEEDDF7D1}" type="slidenum">
              <a:rPr lang="en-US" altLang="zh-CN"/>
              <a:pPr>
                <a:defRPr/>
              </a:pPr>
              <a:t>‹#›</a:t>
            </a:fld>
            <a:endParaRPr lang="en-US" altLang="zh-CN"/>
          </a:p>
        </p:txBody>
      </p:sp>
    </p:spTree>
    <p:extLst>
      <p:ext uri="{BB962C8B-B14F-4D97-AF65-F5344CB8AC3E}">
        <p14:creationId xmlns:p14="http://schemas.microsoft.com/office/powerpoint/2010/main" val="126477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235F319-02C7-4680-B2D3-305ADD869AA7}" type="slidenum">
              <a:rPr lang="en-US" altLang="zh-CN"/>
              <a:pPr>
                <a:defRPr/>
              </a:pPr>
              <a:t>‹#›</a:t>
            </a:fld>
            <a:endParaRPr lang="en-US" altLang="zh-CN"/>
          </a:p>
        </p:txBody>
      </p:sp>
    </p:spTree>
    <p:extLst>
      <p:ext uri="{BB962C8B-B14F-4D97-AF65-F5344CB8AC3E}">
        <p14:creationId xmlns:p14="http://schemas.microsoft.com/office/powerpoint/2010/main" val="2336760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5A2E4B2-14E4-4BCF-8B30-7EC44E6CB82A}" type="slidenum">
              <a:rPr lang="en-US" altLang="zh-CN"/>
              <a:pPr>
                <a:defRPr/>
              </a:pPr>
              <a:t>‹#›</a:t>
            </a:fld>
            <a:endParaRPr lang="en-US" altLang="zh-CN"/>
          </a:p>
        </p:txBody>
      </p:sp>
    </p:spTree>
    <p:extLst>
      <p:ext uri="{BB962C8B-B14F-4D97-AF65-F5344CB8AC3E}">
        <p14:creationId xmlns:p14="http://schemas.microsoft.com/office/powerpoint/2010/main" val="135833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19667A3-FF23-4AD3-8A09-E45B75E47F67}" type="slidenum">
              <a:rPr lang="en-US" altLang="zh-CN"/>
              <a:pPr>
                <a:defRPr/>
              </a:pPr>
              <a:t>‹#›</a:t>
            </a:fld>
            <a:endParaRPr lang="en-US" altLang="zh-CN"/>
          </a:p>
        </p:txBody>
      </p:sp>
    </p:spTree>
    <p:extLst>
      <p:ext uri="{BB962C8B-B14F-4D97-AF65-F5344CB8AC3E}">
        <p14:creationId xmlns:p14="http://schemas.microsoft.com/office/powerpoint/2010/main" val="217645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8BEFE2C-416E-4EB9-A169-53987FC6AA81}" type="slidenum">
              <a:rPr lang="en-US" altLang="zh-CN"/>
              <a:pPr>
                <a:defRPr/>
              </a:pPr>
              <a:t>‹#›</a:t>
            </a:fld>
            <a:endParaRPr lang="en-US" altLang="zh-CN"/>
          </a:p>
        </p:txBody>
      </p:sp>
    </p:spTree>
    <p:extLst>
      <p:ext uri="{BB962C8B-B14F-4D97-AF65-F5344CB8AC3E}">
        <p14:creationId xmlns:p14="http://schemas.microsoft.com/office/powerpoint/2010/main" val="173592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FD89E51-4337-40F1-8538-3FBEC7EE6FBF}" type="slidenum">
              <a:rPr lang="en-US" altLang="zh-CN"/>
              <a:pPr>
                <a:defRPr/>
              </a:pPr>
              <a:t>‹#›</a:t>
            </a:fld>
            <a:endParaRPr lang="en-US" altLang="zh-CN"/>
          </a:p>
        </p:txBody>
      </p:sp>
    </p:spTree>
    <p:extLst>
      <p:ext uri="{BB962C8B-B14F-4D97-AF65-F5344CB8AC3E}">
        <p14:creationId xmlns:p14="http://schemas.microsoft.com/office/powerpoint/2010/main" val="3897682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4294967295"/>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defRPr kumimoji="1" sz="1400" noProof="1">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400" noProof="1">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400" noProof="1">
                <a:latin typeface="+mn-lt"/>
              </a:defRPr>
            </a:lvl1pPr>
          </a:lstStyle>
          <a:p>
            <a:pPr>
              <a:defRPr/>
            </a:pPr>
            <a:fld id="{458EA20A-4FBF-4D0C-B8AF-7C914953870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106.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03.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43.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Layout" Target="../slideLayouts/slideLayout7.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11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jpeg"/><Relationship Id="rId7" Type="http://schemas.openxmlformats.org/officeDocument/2006/relationships/image" Target="../media/image120.jpeg"/><Relationship Id="rId2" Type="http://schemas.openxmlformats.org/officeDocument/2006/relationships/image" Target="../media/image115.jpeg"/><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jpe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12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7.xml"/><Relationship Id="rId5" Type="http://schemas.openxmlformats.org/officeDocument/2006/relationships/image" Target="../media/image128.jpeg"/><Relationship Id="rId4" Type="http://schemas.openxmlformats.org/officeDocument/2006/relationships/image" Target="../media/image127.jpeg"/></Relationships>
</file>

<file path=ppt/slides/_rels/slide122.x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oleObject" Target="../embeddings/oleObject40.bin"/><Relationship Id="rId7" Type="http://schemas.openxmlformats.org/officeDocument/2006/relationships/oleObject" Target="../embeddings/oleObject45.bin"/><Relationship Id="rId12" Type="http://schemas.openxmlformats.org/officeDocument/2006/relationships/image" Target="../media/image131.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03.wmf"/><Relationship Id="rId11" Type="http://schemas.openxmlformats.org/officeDocument/2006/relationships/oleObject" Target="../embeddings/oleObject47.bin"/><Relationship Id="rId5" Type="http://schemas.openxmlformats.org/officeDocument/2006/relationships/oleObject" Target="../embeddings/oleObject41.bin"/><Relationship Id="rId10" Type="http://schemas.openxmlformats.org/officeDocument/2006/relationships/image" Target="../media/image130.wmf"/><Relationship Id="rId4" Type="http://schemas.openxmlformats.org/officeDocument/2006/relationships/image" Target="../media/image102.wmf"/><Relationship Id="rId9" Type="http://schemas.openxmlformats.org/officeDocument/2006/relationships/oleObject" Target="../embeddings/oleObject46.bin"/></Relationships>
</file>

<file path=ppt/slides/_rels/slide123.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40.bin"/><Relationship Id="rId7"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03.wmf"/><Relationship Id="rId5" Type="http://schemas.openxmlformats.org/officeDocument/2006/relationships/oleObject" Target="../embeddings/oleObject41.bin"/><Relationship Id="rId10" Type="http://schemas.openxmlformats.org/officeDocument/2006/relationships/image" Target="../media/image133.wmf"/><Relationship Id="rId4" Type="http://schemas.openxmlformats.org/officeDocument/2006/relationships/image" Target="../media/image102.wmf"/><Relationship Id="rId9" Type="http://schemas.openxmlformats.org/officeDocument/2006/relationships/oleObject" Target="../embeddings/oleObject49.bin"/></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38.png"/><Relationship Id="rId5" Type="http://schemas.openxmlformats.org/officeDocument/2006/relationships/image" Target="../media/image136.wmf"/><Relationship Id="rId4" Type="http://schemas.openxmlformats.org/officeDocument/2006/relationships/oleObject" Target="../embeddings/oleObject50.bin"/></Relationships>
</file>

<file path=ppt/slides/_rels/slide1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136.wmf"/><Relationship Id="rId4" Type="http://schemas.openxmlformats.org/officeDocument/2006/relationships/oleObject" Target="../embeddings/oleObject51.bin"/></Relationships>
</file>

<file path=ppt/slides/_rels/slide127.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139.wmf"/><Relationship Id="rId4" Type="http://schemas.openxmlformats.org/officeDocument/2006/relationships/oleObject" Target="../embeddings/oleObject52.bin"/></Relationships>
</file>

<file path=ppt/slides/_rels/slide12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image" Target="../media/image144.png"/><Relationship Id="rId7" Type="http://schemas.openxmlformats.org/officeDocument/2006/relationships/image" Target="../media/image148.wmf"/><Relationship Id="rId2"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147.wmf"/><Relationship Id="rId5" Type="http://schemas.openxmlformats.org/officeDocument/2006/relationships/image" Target="../media/image146.png"/><Relationship Id="rId4" Type="http://schemas.openxmlformats.org/officeDocument/2006/relationships/image" Target="../media/image145.png"/><Relationship Id="rId9" Type="http://schemas.openxmlformats.org/officeDocument/2006/relationships/image" Target="../media/image15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53.wmf"/><Relationship Id="rId5" Type="http://schemas.openxmlformats.org/officeDocument/2006/relationships/oleObject" Target="../embeddings/oleObject54.bin"/><Relationship Id="rId4" Type="http://schemas.openxmlformats.org/officeDocument/2006/relationships/image" Target="../media/image152.wmf"/></Relationships>
</file>

<file path=ppt/slides/_rels/slide13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57.wmf"/><Relationship Id="rId5" Type="http://schemas.openxmlformats.org/officeDocument/2006/relationships/oleObject" Target="../embeddings/oleObject57.bin"/><Relationship Id="rId4" Type="http://schemas.openxmlformats.org/officeDocument/2006/relationships/image" Target="../media/image156.wmf"/></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59.bin"/><Relationship Id="rId5" Type="http://schemas.openxmlformats.org/officeDocument/2006/relationships/image" Target="../media/image158.wmf"/><Relationship Id="rId4" Type="http://schemas.openxmlformats.org/officeDocument/2006/relationships/oleObject" Target="../embeddings/oleObject58.bin"/></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60.bin"/><Relationship Id="rId7" Type="http://schemas.openxmlformats.org/officeDocument/2006/relationships/image" Target="../media/image161.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61.bin"/><Relationship Id="rId5" Type="http://schemas.openxmlformats.org/officeDocument/2006/relationships/image" Target="../media/image155.png"/><Relationship Id="rId4" Type="http://schemas.openxmlformats.org/officeDocument/2006/relationships/image" Target="../media/image160.w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63.wmf"/><Relationship Id="rId5" Type="http://schemas.openxmlformats.org/officeDocument/2006/relationships/oleObject" Target="../embeddings/oleObject63.bin"/><Relationship Id="rId4" Type="http://schemas.openxmlformats.org/officeDocument/2006/relationships/image" Target="../media/image162.w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65.wmf"/><Relationship Id="rId5" Type="http://schemas.openxmlformats.org/officeDocument/2006/relationships/oleObject" Target="../embeddings/oleObject65.bin"/><Relationship Id="rId4" Type="http://schemas.openxmlformats.org/officeDocument/2006/relationships/image" Target="../media/image164.wmf"/></Relationships>
</file>

<file path=ppt/slides/_rels/slide143.xml.rels><?xml version="1.0" encoding="UTF-8" standalone="yes"?>
<Relationships xmlns="http://schemas.openxmlformats.org/package/2006/relationships"><Relationship Id="rId3" Type="http://schemas.openxmlformats.org/officeDocument/2006/relationships/hyperlink" Target="http://www.spectrodyne.com/DFP2000/tutorial.asp" TargetMode="External"/><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hyperlink" Target="Howopticals.ppt"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image" Target="../media/image170.png"/><Relationship Id="rId7" Type="http://schemas.openxmlformats.org/officeDocument/2006/relationships/image" Target="../media/image168.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67.bin"/><Relationship Id="rId5" Type="http://schemas.openxmlformats.org/officeDocument/2006/relationships/image" Target="../media/image167.wmf"/><Relationship Id="rId4" Type="http://schemas.openxmlformats.org/officeDocument/2006/relationships/oleObject" Target="../embeddings/oleObject66.bin"/><Relationship Id="rId9" Type="http://schemas.openxmlformats.org/officeDocument/2006/relationships/image" Target="../media/image169.wmf"/></Relationships>
</file>

<file path=ppt/slides/_rels/slide1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178.jpeg"/><Relationship Id="rId3" Type="http://schemas.openxmlformats.org/officeDocument/2006/relationships/image" Target="../media/image173.png"/><Relationship Id="rId7" Type="http://schemas.openxmlformats.org/officeDocument/2006/relationships/image" Target="../media/image17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6.jpe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jpeg"/></Relationships>
</file>

<file path=ppt/slides/_rels/slide14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186.jpeg"/><Relationship Id="rId5" Type="http://schemas.openxmlformats.org/officeDocument/2006/relationships/image" Target="../media/image185.png"/><Relationship Id="rId4" Type="http://schemas.openxmlformats.org/officeDocument/2006/relationships/image" Target="../media/image184.png"/></Relationships>
</file>

<file path=ppt/slides/_rels/slide15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8" Type="http://schemas.openxmlformats.org/officeDocument/2006/relationships/image" Target="../media/image190.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89.wmf"/><Relationship Id="rId5" Type="http://schemas.openxmlformats.org/officeDocument/2006/relationships/oleObject" Target="../embeddings/oleObject70.bin"/><Relationship Id="rId10" Type="http://schemas.openxmlformats.org/officeDocument/2006/relationships/image" Target="../media/image191.wmf"/><Relationship Id="rId4" Type="http://schemas.openxmlformats.org/officeDocument/2006/relationships/image" Target="../media/image188.wmf"/><Relationship Id="rId9" Type="http://schemas.openxmlformats.org/officeDocument/2006/relationships/oleObject" Target="../embeddings/oleObject72.bin"/></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93.wmf"/><Relationship Id="rId5" Type="http://schemas.openxmlformats.org/officeDocument/2006/relationships/oleObject" Target="../embeddings/oleObject74.bin"/><Relationship Id="rId4" Type="http://schemas.openxmlformats.org/officeDocument/2006/relationships/image" Target="../media/image192.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2" Type="http://schemas.openxmlformats.org/officeDocument/2006/relationships/hyperlink" Target="Bernoulli%20Effect%20-%20Science%20Theater%2017.mp4"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7.png"/><Relationship Id="rId4" Type="http://schemas.openxmlformats.org/officeDocument/2006/relationships/image" Target="../media/image26.emf"/></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28.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slide" Target="slide30.xml"/><Relationship Id="rId1" Type="http://schemas.openxmlformats.org/officeDocument/2006/relationships/slideLayout" Target="../slideLayouts/slideLayout7.xml"/><Relationship Id="rId4" Type="http://schemas.openxmlformats.org/officeDocument/2006/relationships/slide" Target="slide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AdvancedSMT/preface.ppt"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slideLayout" Target="../slideLayouts/slideLayout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10" Type="http://schemas.openxmlformats.org/officeDocument/2006/relationships/tags" Target="../tags/tag34.xml"/><Relationship Id="rId19" Type="http://schemas.openxmlformats.org/officeDocument/2006/relationships/image" Target="../media/image28.png"/><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38.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slideLayout" Target="../slideLayouts/slideLayout7.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tags" Target="../tags/tag58.xml"/><Relationship Id="rId2" Type="http://schemas.openxmlformats.org/officeDocument/2006/relationships/tags" Target="../tags/tag43.xml"/><Relationship Id="rId16" Type="http://schemas.openxmlformats.org/officeDocument/2006/relationships/tags" Target="../tags/tag57.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10" Type="http://schemas.openxmlformats.org/officeDocument/2006/relationships/tags" Target="../tags/tag51.xml"/><Relationship Id="rId19" Type="http://schemas.openxmlformats.org/officeDocument/2006/relationships/image" Target="../media/image28.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7.xml"/><Relationship Id="rId1" Type="http://schemas.openxmlformats.org/officeDocument/2006/relationships/slideLayout" Target="../slideLayouts/slideLayout7.xml"/><Relationship Id="rId4" Type="http://schemas.openxmlformats.org/officeDocument/2006/relationships/slide" Target="slide5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slide" Target="slide46.xml"/><Relationship Id="rId4" Type="http://schemas.openxmlformats.org/officeDocument/2006/relationships/image" Target="../media/image33.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slide" Target="slide46.xml"/><Relationship Id="rId4" Type="http://schemas.openxmlformats.org/officeDocument/2006/relationships/image" Target="../media/image34.wmf"/></Relationships>
</file>

<file path=ppt/slides/_rels/slide49.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tags" Target="../tags/tag76.xml"/><Relationship Id="rId3" Type="http://schemas.openxmlformats.org/officeDocument/2006/relationships/tags" Target="../tags/tag61.xml"/><Relationship Id="rId21" Type="http://schemas.openxmlformats.org/officeDocument/2006/relationships/image" Target="../media/image28.png"/><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tags" Target="../tags/tag73.xml"/><Relationship Id="rId10" Type="http://schemas.openxmlformats.org/officeDocument/2006/relationships/tags" Target="../tags/tag68.xml"/><Relationship Id="rId19" Type="http://schemas.openxmlformats.org/officeDocument/2006/relationships/tags" Target="../tags/tag77.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penglihui\Desktop\RainClassroom_Test\thermoelectric.mp4" TargetMode="External"/><Relationship Id="rId1" Type="http://schemas.microsoft.com/office/2007/relationships/media" Target="file:///C:\Users\penglihui\Desktop\RainClassroom_Test\thermoelectric.mp4" TargetMode="Externa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7.wmf"/><Relationship Id="rId5" Type="http://schemas.openxmlformats.org/officeDocument/2006/relationships/oleObject" Target="../embeddings/oleObject5.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7.bin"/></Relationships>
</file>

<file path=ppt/slides/_rels/slide52.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7.wmf"/><Relationship Id="rId5" Type="http://schemas.openxmlformats.org/officeDocument/2006/relationships/oleObject" Target="../embeddings/oleObject9.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11.bin"/></Relationships>
</file>

<file path=ppt/slides/_rels/slide53.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slideLayout" Target="../slideLayouts/slideLayout7.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tags" Target="../tags/tag94.xml"/><Relationship Id="rId2" Type="http://schemas.openxmlformats.org/officeDocument/2006/relationships/tags" Target="../tags/tag79.xml"/><Relationship Id="rId16" Type="http://schemas.openxmlformats.org/officeDocument/2006/relationships/tags" Target="../tags/tag93.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tags" Target="../tags/tag92.xml"/><Relationship Id="rId10" Type="http://schemas.openxmlformats.org/officeDocument/2006/relationships/tags" Target="../tags/tag87.xml"/><Relationship Id="rId19" Type="http://schemas.openxmlformats.org/officeDocument/2006/relationships/image" Target="../media/image28.png"/><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2" Type="http://schemas.openxmlformats.org/officeDocument/2006/relationships/tags" Target="../tags/tag96.xml"/><Relationship Id="rId16" Type="http://schemas.openxmlformats.org/officeDocument/2006/relationships/image" Target="../media/image28.png"/><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image" Target="../media/image48.png"/><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1.wmf"/><Relationship Id="rId5" Type="http://schemas.openxmlformats.org/officeDocument/2006/relationships/oleObject" Target="../embeddings/oleObject12.bin"/><Relationship Id="rId4" Type="http://schemas.openxmlformats.org/officeDocument/2006/relationships/image" Target="../media/image53.jpeg"/></Relationships>
</file>

<file path=ppt/slides/_rels/slide78.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2.png"/><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54.wmf"/><Relationship Id="rId5" Type="http://schemas.openxmlformats.org/officeDocument/2006/relationships/oleObject" Target="../embeddings/oleObject13.bin"/><Relationship Id="rId10" Type="http://schemas.openxmlformats.org/officeDocument/2006/relationships/image" Target="../media/image56.wmf"/><Relationship Id="rId4" Type="http://schemas.openxmlformats.org/officeDocument/2006/relationships/image" Target="../media/image53.jpeg"/><Relationship Id="rId9" Type="http://schemas.openxmlformats.org/officeDocument/2006/relationships/oleObject" Target="../embeddings/oleObject15.bin"/></Relationships>
</file>

<file path=ppt/slides/_rels/slide79.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20.bin"/><Relationship Id="rId3" Type="http://schemas.openxmlformats.org/officeDocument/2006/relationships/image" Target="../media/image52.png"/><Relationship Id="rId7" Type="http://schemas.openxmlformats.org/officeDocument/2006/relationships/oleObject" Target="../embeddings/oleObject17.bin"/><Relationship Id="rId12" Type="http://schemas.openxmlformats.org/officeDocument/2006/relationships/image" Target="../media/image60.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57.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59.wmf"/><Relationship Id="rId4" Type="http://schemas.openxmlformats.org/officeDocument/2006/relationships/image" Target="../media/image53.jpeg"/><Relationship Id="rId9" Type="http://schemas.openxmlformats.org/officeDocument/2006/relationships/oleObject" Target="../embeddings/oleObject18.bin"/><Relationship Id="rId14" Type="http://schemas.openxmlformats.org/officeDocument/2006/relationships/image" Target="../media/image61.w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2.wmf"/><Relationship Id="rId5" Type="http://schemas.openxmlformats.org/officeDocument/2006/relationships/oleObject" Target="../embeddings/oleObject21.bin"/><Relationship Id="rId4" Type="http://schemas.openxmlformats.org/officeDocument/2006/relationships/image" Target="../media/image53.jpeg"/></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tags" Target="../tags/tag115.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28.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slideLayout" Target="../slideLayouts/slideLayout7.xml"/><Relationship Id="rId5" Type="http://schemas.openxmlformats.org/officeDocument/2006/relationships/tags" Target="../tags/tag112.xml"/><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65.png"/><Relationship Id="rId5" Type="http://schemas.openxmlformats.org/officeDocument/2006/relationships/image" Target="../media/image63.emf"/><Relationship Id="rId4" Type="http://schemas.openxmlformats.org/officeDocument/2006/relationships/oleObject" Target="../embeddings/oleObject22.bin"/></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67.emf"/><Relationship Id="rId5" Type="http://schemas.openxmlformats.org/officeDocument/2006/relationships/oleObject" Target="../embeddings/oleObject24.bin"/><Relationship Id="rId4" Type="http://schemas.openxmlformats.org/officeDocument/2006/relationships/image" Target="../media/image66.emf"/></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74.wmf"/><Relationship Id="rId4" Type="http://schemas.openxmlformats.org/officeDocument/2006/relationships/oleObject" Target="../embeddings/oleObject25.bin"/></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76.wmf"/><Relationship Id="rId4" Type="http://schemas.openxmlformats.org/officeDocument/2006/relationships/oleObject" Target="../embeddings/oleObject26.bin"/></Relationships>
</file>

<file path=ppt/slides/_rels/slide92.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82.png"/><Relationship Id="rId5" Type="http://schemas.openxmlformats.org/officeDocument/2006/relationships/oleObject" Target="../embeddings/oleObject28.bin"/><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89.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86.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88.wmf"/><Relationship Id="rId4" Type="http://schemas.openxmlformats.org/officeDocument/2006/relationships/image" Target="../media/image85.wmf"/><Relationship Id="rId9" Type="http://schemas.openxmlformats.org/officeDocument/2006/relationships/oleObject" Target="../embeddings/oleObject33.bin"/></Relationships>
</file>

<file path=ppt/slides/_rels/slide99.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94.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91.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3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457200" y="1905000"/>
            <a:ext cx="83820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4000">
                <a:ea typeface="隶书" panose="02010509060101010101" pitchFamily="49" charset="-122"/>
              </a:rPr>
              <a:t>(Measurement &amp; Instrumentation)</a:t>
            </a:r>
          </a:p>
          <a:p>
            <a:pPr algn="ctr" eaLnBrk="1" hangingPunct="1">
              <a:spcBef>
                <a:spcPct val="0"/>
              </a:spcBef>
              <a:buFontTx/>
              <a:buNone/>
            </a:pPr>
            <a:endParaRPr lang="en-US" altLang="zh-CN" sz="4400">
              <a:ea typeface="华文楷体" panose="02010600040101010101" pitchFamily="2" charset="-122"/>
            </a:endParaRPr>
          </a:p>
          <a:p>
            <a:pPr algn="ctr" eaLnBrk="1" hangingPunct="1">
              <a:spcBef>
                <a:spcPct val="0"/>
              </a:spcBef>
              <a:buFontTx/>
              <a:buNone/>
            </a:pPr>
            <a:r>
              <a:rPr lang="zh-CN" altLang="en-US" sz="4400">
                <a:ea typeface="华文楷体" panose="02010600040101010101" pitchFamily="2" charset="-122"/>
              </a:rPr>
              <a:t>过程参数检测部分</a:t>
            </a:r>
          </a:p>
          <a:p>
            <a:pPr algn="ctr" eaLnBrk="1" hangingPunct="1">
              <a:spcBef>
                <a:spcPct val="0"/>
              </a:spcBef>
              <a:buFontTx/>
              <a:buNone/>
            </a:pPr>
            <a:endParaRPr lang="zh-CN" altLang="en-US" sz="4400">
              <a:ea typeface="华文楷体" panose="02010600040101010101" pitchFamily="2" charset="-122"/>
            </a:endParaRPr>
          </a:p>
          <a:p>
            <a:pPr algn="ctr" eaLnBrk="1" hangingPunct="1">
              <a:spcBef>
                <a:spcPct val="0"/>
              </a:spcBef>
              <a:buFontTx/>
              <a:buNone/>
            </a:pPr>
            <a:r>
              <a:rPr lang="zh-CN" altLang="en-US" sz="4000">
                <a:ea typeface="华文楷体" panose="02010600040101010101" pitchFamily="2" charset="-122"/>
              </a:rPr>
              <a:t>彭黎辉    电话：</a:t>
            </a:r>
            <a:r>
              <a:rPr lang="en-US" altLang="zh-CN" sz="4000">
                <a:ea typeface="华文楷体" panose="02010600040101010101" pitchFamily="2" charset="-122"/>
              </a:rPr>
              <a:t>62773623  </a:t>
            </a:r>
            <a:r>
              <a:rPr lang="zh-CN" altLang="en-US" sz="4000">
                <a:ea typeface="华文楷体" panose="02010600040101010101" pitchFamily="2" charset="-122"/>
              </a:rPr>
              <a:t>中主</a:t>
            </a:r>
            <a:r>
              <a:rPr lang="en-US" altLang="zh-CN" sz="4000">
                <a:ea typeface="华文楷体" panose="02010600040101010101" pitchFamily="2" charset="-122"/>
              </a:rPr>
              <a:t>701A</a:t>
            </a:r>
          </a:p>
          <a:p>
            <a:pPr algn="ctr" eaLnBrk="1" hangingPunct="1">
              <a:spcBef>
                <a:spcPct val="0"/>
              </a:spcBef>
              <a:buFontTx/>
              <a:buNone/>
            </a:pPr>
            <a:r>
              <a:rPr lang="en-US" altLang="zh-CN" sz="4000">
                <a:ea typeface="华文楷体" panose="02010600040101010101" pitchFamily="2" charset="-122"/>
              </a:rPr>
              <a:t>Email:lihuipeng@mail.tsinghua.edu.cn</a:t>
            </a:r>
          </a:p>
        </p:txBody>
      </p:sp>
      <p:sp>
        <p:nvSpPr>
          <p:cNvPr id="4099" name="Rectangle 3"/>
          <p:cNvSpPr>
            <a:spLocks noGrp="1" noChangeArrowheads="1"/>
          </p:cNvSpPr>
          <p:nvPr>
            <p:ph type="title" idx="4294967295"/>
          </p:nvPr>
        </p:nvSpPr>
        <p:spPr/>
        <p:txBody>
          <a:bodyPr/>
          <a:lstStyle/>
          <a:p>
            <a:pPr eaLnBrk="1" hangingPunct="1"/>
            <a:r>
              <a:rPr lang="zh-CN" altLang="en-US" sz="7200" smtClean="0">
                <a:solidFill>
                  <a:schemeClr val="tx1"/>
                </a:solidFill>
                <a:ea typeface="隶书" panose="02010509060101010101" pitchFamily="49" charset="-122"/>
              </a:rPr>
              <a:t>检测原理</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684213" y="188913"/>
            <a:ext cx="7772400" cy="1143000"/>
          </a:xfrm>
        </p:spPr>
        <p:txBody>
          <a:bodyPr/>
          <a:lstStyle/>
          <a:p>
            <a:pPr eaLnBrk="1" hangingPunct="1"/>
            <a:r>
              <a:rPr lang="zh-CN" altLang="en-US" sz="7200" smtClean="0">
                <a:solidFill>
                  <a:srgbClr val="FFFF00"/>
                </a:solidFill>
                <a:ea typeface="隶书" panose="02010509060101010101" pitchFamily="49" charset="-122"/>
              </a:rPr>
              <a:t>检测原理</a:t>
            </a:r>
          </a:p>
        </p:txBody>
      </p:sp>
      <p:pic>
        <p:nvPicPr>
          <p:cNvPr id="16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3"/>
            <a:ext cx="9144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a:xfrm>
            <a:off x="974725" y="549275"/>
            <a:ext cx="7270750" cy="1143000"/>
          </a:xfrm>
        </p:spPr>
        <p:txBody>
          <a:bodyPr/>
          <a:lstStyle/>
          <a:p>
            <a:pPr eaLnBrk="1" hangingPunct="1"/>
            <a:r>
              <a:rPr lang="zh-CN" altLang="en-US" sz="6000" smtClean="0">
                <a:solidFill>
                  <a:schemeClr val="tx1"/>
                </a:solidFill>
                <a:ea typeface="隶书" panose="02010509060101010101" pitchFamily="49" charset="-122"/>
              </a:rPr>
              <a:t>热电阻测温</a:t>
            </a:r>
            <a:r>
              <a:rPr lang="en-US" altLang="zh-CN" sz="6000" smtClean="0">
                <a:solidFill>
                  <a:schemeClr val="tx1"/>
                </a:solidFill>
                <a:ea typeface="隶书" panose="02010509060101010101" pitchFamily="49" charset="-122"/>
              </a:rPr>
              <a:t>—3</a:t>
            </a:r>
            <a:r>
              <a:rPr lang="zh-CN" altLang="en-US" sz="6000" smtClean="0">
                <a:solidFill>
                  <a:schemeClr val="tx1"/>
                </a:solidFill>
                <a:ea typeface="隶书" panose="02010509060101010101" pitchFamily="49" charset="-122"/>
              </a:rPr>
              <a:t>线制接线方式分析</a:t>
            </a:r>
          </a:p>
        </p:txBody>
      </p:sp>
      <p:sp>
        <p:nvSpPr>
          <p:cNvPr id="107523" name="Rectangle 3"/>
          <p:cNvSpPr>
            <a:spLocks noChangeArrowheads="1"/>
          </p:cNvSpPr>
          <p:nvPr/>
        </p:nvSpPr>
        <p:spPr bwMode="auto">
          <a:xfrm>
            <a:off x="37719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pic>
        <p:nvPicPr>
          <p:cNvPr id="1075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0"/>
            <a:ext cx="78486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a:xfrm>
            <a:off x="928688" y="692150"/>
            <a:ext cx="7415212" cy="1143000"/>
          </a:xfrm>
        </p:spPr>
        <p:txBody>
          <a:bodyPr/>
          <a:lstStyle/>
          <a:p>
            <a:pPr eaLnBrk="1" hangingPunct="1"/>
            <a:r>
              <a:rPr lang="zh-CN" altLang="en-US" sz="6000" smtClean="0">
                <a:solidFill>
                  <a:schemeClr val="tx1"/>
                </a:solidFill>
                <a:ea typeface="隶书" panose="02010509060101010101" pitchFamily="49" charset="-122"/>
              </a:rPr>
              <a:t>热电阻测温</a:t>
            </a:r>
            <a:r>
              <a:rPr lang="en-US" altLang="zh-CN" sz="6000" smtClean="0">
                <a:solidFill>
                  <a:schemeClr val="tx1"/>
                </a:solidFill>
                <a:ea typeface="隶书" panose="02010509060101010101" pitchFamily="49" charset="-122"/>
              </a:rPr>
              <a:t>—3</a:t>
            </a:r>
            <a:r>
              <a:rPr lang="zh-CN" altLang="en-US" sz="6000" smtClean="0">
                <a:solidFill>
                  <a:schemeClr val="tx1"/>
                </a:solidFill>
                <a:ea typeface="隶书" panose="02010509060101010101" pitchFamily="49" charset="-122"/>
              </a:rPr>
              <a:t>线制接线方式分析</a:t>
            </a:r>
          </a:p>
        </p:txBody>
      </p:sp>
      <p:sp>
        <p:nvSpPr>
          <p:cNvPr id="108547" name="Rectangle 3"/>
          <p:cNvSpPr>
            <a:spLocks noChangeArrowheads="1"/>
          </p:cNvSpPr>
          <p:nvPr/>
        </p:nvSpPr>
        <p:spPr bwMode="auto">
          <a:xfrm>
            <a:off x="37719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08548" name="Text Box 5"/>
          <p:cNvSpPr txBox="1">
            <a:spLocks noChangeArrowheads="1"/>
          </p:cNvSpPr>
          <p:nvPr/>
        </p:nvSpPr>
        <p:spPr bwMode="auto">
          <a:xfrm>
            <a:off x="533400" y="2514600"/>
            <a:ext cx="8077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a:t>思考题</a:t>
            </a:r>
            <a:r>
              <a:rPr lang="en-US" altLang="zh-CN"/>
              <a:t>9</a:t>
            </a:r>
            <a:r>
              <a:rPr lang="zh-CN" altLang="en-US"/>
              <a:t>：定量分析采用前图所示</a:t>
            </a:r>
            <a:r>
              <a:rPr lang="en-US" altLang="zh-CN"/>
              <a:t>3</a:t>
            </a:r>
            <a:r>
              <a:rPr lang="zh-CN" altLang="en-US"/>
              <a:t>线制接法后电桥的输出范围。</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a:xfrm>
            <a:off x="685800" y="609600"/>
            <a:ext cx="7772400" cy="609600"/>
          </a:xfrm>
        </p:spPr>
        <p:txBody>
          <a:bodyPr/>
          <a:lstStyle/>
          <a:p>
            <a:pPr eaLnBrk="1" hangingPunct="1"/>
            <a:r>
              <a:rPr lang="zh-CN" altLang="en-US" sz="6000" smtClean="0">
                <a:solidFill>
                  <a:schemeClr val="tx1"/>
                </a:solidFill>
                <a:ea typeface="隶书" panose="02010509060101010101" pitchFamily="49" charset="-122"/>
              </a:rPr>
              <a:t>热敏电阻（</a:t>
            </a:r>
            <a:r>
              <a:rPr lang="en-US" altLang="zh-CN" sz="6000" smtClean="0">
                <a:solidFill>
                  <a:schemeClr val="tx1"/>
                </a:solidFill>
                <a:ea typeface="隶书" panose="02010509060101010101" pitchFamily="49" charset="-122"/>
              </a:rPr>
              <a:t>Thermistor)</a:t>
            </a:r>
          </a:p>
        </p:txBody>
      </p:sp>
      <p:sp>
        <p:nvSpPr>
          <p:cNvPr id="109571" name="Text Box 3"/>
          <p:cNvSpPr txBox="1">
            <a:spLocks noChangeArrowheads="1"/>
          </p:cNvSpPr>
          <p:nvPr/>
        </p:nvSpPr>
        <p:spPr bwMode="auto">
          <a:xfrm>
            <a:off x="685800" y="1676400"/>
            <a:ext cx="807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测温原理：由金属氧化物或半导体材料制成，其电阻值随温度变化而变化。</a:t>
            </a:r>
          </a:p>
        </p:txBody>
      </p:sp>
      <p:sp>
        <p:nvSpPr>
          <p:cNvPr id="109572" name="Text Box 4"/>
          <p:cNvSpPr txBox="1">
            <a:spLocks noChangeArrowheads="1"/>
          </p:cNvSpPr>
          <p:nvPr/>
        </p:nvSpPr>
        <p:spPr bwMode="auto">
          <a:xfrm>
            <a:off x="4572000" y="2997200"/>
            <a:ext cx="3887788"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t>廉价、高灵敏度、阻值高（ </a:t>
            </a:r>
            <a:r>
              <a:rPr lang="en-US" altLang="en-US" sz="2800"/>
              <a:t>k</a:t>
            </a:r>
            <a:r>
              <a:rPr lang="en-US" altLang="en-US" sz="2800">
                <a:sym typeface="Symbol" panose="05050102010706020507" pitchFamily="18" charset="2"/>
              </a:rPr>
              <a:t> to 100 k</a:t>
            </a:r>
            <a:r>
              <a:rPr lang="zh-CN" altLang="en-US" sz="2800">
                <a:sym typeface="Symbol" panose="05050102010706020507" pitchFamily="18" charset="2"/>
              </a:rPr>
              <a:t>，</a:t>
            </a:r>
            <a:r>
              <a:rPr lang="zh-CN" altLang="en-US" sz="2800"/>
              <a:t>可忽略引线电阻带来的影响）、响应速度快（小物理尺寸）、与温度呈非线性关系。</a:t>
            </a:r>
          </a:p>
        </p:txBody>
      </p:sp>
      <p:pic>
        <p:nvPicPr>
          <p:cNvPr id="109573" name="Picture 5" descr="opener_180"/>
          <p:cNvPicPr>
            <a:picLocks noChangeAspect="1" noChangeArrowheads="1"/>
          </p:cNvPicPr>
          <p:nvPr/>
        </p:nvPicPr>
        <p:blipFill>
          <a:blip r:embed="rId2">
            <a:extLst>
              <a:ext uri="{28A0092B-C50C-407E-A947-70E740481C1C}">
                <a14:useLocalDpi xmlns:a14="http://schemas.microsoft.com/office/drawing/2010/main" val="0"/>
              </a:ext>
            </a:extLst>
          </a:blip>
          <a:srcRect l="12503" t="3998" r="7449" b="1999"/>
          <a:stretch>
            <a:fillRect/>
          </a:stretch>
        </p:blipFill>
        <p:spPr bwMode="auto">
          <a:xfrm>
            <a:off x="1066800" y="2819400"/>
            <a:ext cx="275113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685800" y="609600"/>
            <a:ext cx="8077200" cy="990600"/>
          </a:xfrm>
        </p:spPr>
        <p:txBody>
          <a:bodyPr/>
          <a:lstStyle/>
          <a:p>
            <a:pPr eaLnBrk="1" hangingPunct="1"/>
            <a:r>
              <a:rPr lang="zh-CN" altLang="en-US" sz="6000" smtClean="0">
                <a:solidFill>
                  <a:schemeClr val="tx1"/>
                </a:solidFill>
                <a:ea typeface="隶书" panose="02010509060101010101" pitchFamily="49" charset="-122"/>
              </a:rPr>
              <a:t>热敏电阻与热电阻比较</a:t>
            </a:r>
          </a:p>
        </p:txBody>
      </p:sp>
      <p:pic>
        <p:nvPicPr>
          <p:cNvPr id="110595" name="Picture 9" descr="graphnt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844675"/>
            <a:ext cx="42179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Text Box 10"/>
          <p:cNvSpPr txBox="1">
            <a:spLocks noChangeArrowheads="1"/>
          </p:cNvSpPr>
          <p:nvPr/>
        </p:nvSpPr>
        <p:spPr bwMode="auto">
          <a:xfrm>
            <a:off x="5148263" y="2060575"/>
            <a:ext cx="3725862"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温度系数</a:t>
            </a:r>
          </a:p>
          <a:p>
            <a:pPr eaLnBrk="1" hangingPunct="1">
              <a:spcBef>
                <a:spcPct val="50000"/>
              </a:spcBef>
              <a:buFontTx/>
              <a:buNone/>
            </a:pPr>
            <a:r>
              <a:rPr lang="zh-CN" altLang="en-US" sz="2800"/>
              <a:t>	热电阻：正</a:t>
            </a:r>
          </a:p>
          <a:p>
            <a:pPr eaLnBrk="1" hangingPunct="1">
              <a:spcBef>
                <a:spcPct val="50000"/>
              </a:spcBef>
              <a:buFontTx/>
              <a:buNone/>
            </a:pPr>
            <a:r>
              <a:rPr lang="zh-CN" altLang="en-US" sz="2800"/>
              <a:t>	热敏电阻：负</a:t>
            </a:r>
          </a:p>
          <a:p>
            <a:pPr eaLnBrk="1" hangingPunct="1">
              <a:spcBef>
                <a:spcPct val="50000"/>
              </a:spcBef>
              <a:buFont typeface="Wingdings" panose="05000000000000000000" pitchFamily="2" charset="2"/>
              <a:buChar char="q"/>
            </a:pPr>
            <a:r>
              <a:rPr lang="zh-CN" altLang="en-US" sz="2800"/>
              <a:t>线性度</a:t>
            </a:r>
          </a:p>
          <a:p>
            <a:pPr eaLnBrk="1" hangingPunct="1">
              <a:spcBef>
                <a:spcPct val="50000"/>
              </a:spcBef>
              <a:buFontTx/>
              <a:buNone/>
            </a:pPr>
            <a:r>
              <a:rPr lang="zh-CN" altLang="en-US" sz="2800"/>
              <a:t>	铂热电阻：线性</a:t>
            </a:r>
          </a:p>
          <a:p>
            <a:pPr eaLnBrk="1" hangingPunct="1">
              <a:spcBef>
                <a:spcPct val="50000"/>
              </a:spcBef>
              <a:buFontTx/>
              <a:buNone/>
            </a:pPr>
            <a:r>
              <a:rPr lang="zh-CN" altLang="en-US" sz="2800"/>
              <a:t>	热敏电阻：强非线性</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685800" y="609600"/>
            <a:ext cx="7772400" cy="609600"/>
          </a:xfrm>
        </p:spPr>
        <p:txBody>
          <a:bodyPr/>
          <a:lstStyle/>
          <a:p>
            <a:pPr eaLnBrk="1" hangingPunct="1"/>
            <a:r>
              <a:rPr lang="zh-CN" altLang="en-US" sz="6000" smtClean="0">
                <a:solidFill>
                  <a:schemeClr val="tx1"/>
                </a:solidFill>
                <a:ea typeface="隶书" panose="02010509060101010101" pitchFamily="49" charset="-122"/>
              </a:rPr>
              <a:t>热敏电阻（</a:t>
            </a:r>
            <a:r>
              <a:rPr lang="en-US" altLang="zh-CN" sz="6000" smtClean="0">
                <a:solidFill>
                  <a:schemeClr val="tx1"/>
                </a:solidFill>
                <a:ea typeface="隶书" panose="02010509060101010101" pitchFamily="49" charset="-122"/>
              </a:rPr>
              <a:t>Thermistor)</a:t>
            </a:r>
          </a:p>
        </p:txBody>
      </p:sp>
      <p:sp>
        <p:nvSpPr>
          <p:cNvPr id="111619" name="Text Box 3"/>
          <p:cNvSpPr txBox="1">
            <a:spLocks noChangeArrowheads="1"/>
          </p:cNvSpPr>
          <p:nvPr/>
        </p:nvSpPr>
        <p:spPr bwMode="auto">
          <a:xfrm>
            <a:off x="685800" y="1676400"/>
            <a:ext cx="807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测温原理：由金属氧化物或半导体材料制成，其电阻值随温度变化而变化。</a:t>
            </a:r>
          </a:p>
        </p:txBody>
      </p:sp>
      <p:pic>
        <p:nvPicPr>
          <p:cNvPr id="111620" name="Picture 5" descr="opener_180"/>
          <p:cNvPicPr>
            <a:picLocks noChangeAspect="1" noChangeArrowheads="1"/>
          </p:cNvPicPr>
          <p:nvPr/>
        </p:nvPicPr>
        <p:blipFill>
          <a:blip r:embed="rId2">
            <a:extLst>
              <a:ext uri="{28A0092B-C50C-407E-A947-70E740481C1C}">
                <a14:useLocalDpi xmlns:a14="http://schemas.microsoft.com/office/drawing/2010/main" val="0"/>
              </a:ext>
            </a:extLst>
          </a:blip>
          <a:srcRect l="12503" t="3998" r="7449" b="1999"/>
          <a:stretch>
            <a:fillRect/>
          </a:stretch>
        </p:blipFill>
        <p:spPr bwMode="auto">
          <a:xfrm>
            <a:off x="762000" y="2743200"/>
            <a:ext cx="269875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8588" y="2743200"/>
            <a:ext cx="4611687"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矩形 2"/>
          <p:cNvSpPr>
            <a:spLocks noChangeArrowheads="1"/>
          </p:cNvSpPr>
          <p:nvPr/>
        </p:nvSpPr>
        <p:spPr bwMode="auto">
          <a:xfrm>
            <a:off x="3938588" y="5732463"/>
            <a:ext cx="4519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i="1">
                <a:latin typeface="宋体" panose="02010600030101010101" pitchFamily="2" charset="-122"/>
              </a:rPr>
              <a:t>T</a:t>
            </a:r>
            <a:r>
              <a:rPr lang="en-US" altLang="zh-CN" sz="2400" b="1" baseline="-25000">
                <a:latin typeface="宋体" panose="02010600030101010101" pitchFamily="2" charset="-122"/>
              </a:rPr>
              <a:t>0</a:t>
            </a:r>
            <a:r>
              <a:rPr lang="zh-CN" altLang="en-US" sz="2400" b="1">
                <a:latin typeface="宋体" panose="02010600030101010101" pitchFamily="2" charset="-122"/>
              </a:rPr>
              <a:t>一般为（</a:t>
            </a:r>
            <a:r>
              <a:rPr lang="en-US" altLang="zh-CN" sz="2400" b="1">
                <a:latin typeface="宋体" panose="02010600030101010101" pitchFamily="2" charset="-122"/>
              </a:rPr>
              <a:t>25+273</a:t>
            </a:r>
            <a:r>
              <a:rPr lang="zh-CN" altLang="en-US" sz="2400" b="1">
                <a:latin typeface="宋体" panose="02010600030101010101" pitchFamily="2" charset="-122"/>
              </a:rPr>
              <a:t>）</a:t>
            </a:r>
            <a:r>
              <a:rPr lang="en-US" altLang="zh-CN" sz="2400" b="1">
                <a:latin typeface="宋体" panose="02010600030101010101" pitchFamily="2" charset="-122"/>
              </a:rPr>
              <a:t>K,</a:t>
            </a:r>
            <a:r>
              <a:rPr lang="en-US" altLang="zh-CN" sz="2400" b="1" i="1">
                <a:latin typeface="宋体" panose="02010600030101010101" pitchFamily="2" charset="-122"/>
              </a:rPr>
              <a:t> t</a:t>
            </a:r>
            <a:r>
              <a:rPr lang="en-US" altLang="zh-CN" sz="2400" b="1" baseline="-25000">
                <a:latin typeface="宋体" panose="02010600030101010101" pitchFamily="2" charset="-122"/>
              </a:rPr>
              <a:t>0</a:t>
            </a:r>
            <a:r>
              <a:rPr lang="en-US" altLang="zh-CN" sz="2400" b="1">
                <a:latin typeface="宋体" panose="02010600030101010101" pitchFamily="2" charset="-122"/>
              </a:rPr>
              <a:t>=25</a:t>
            </a:r>
            <a:r>
              <a:rPr lang="en-US" altLang="zh-CN" sz="2400" baseline="30000">
                <a:latin typeface="Arial" panose="020B0604020202020204" pitchFamily="34" charset="0"/>
              </a:rPr>
              <a:t> o</a:t>
            </a:r>
            <a:r>
              <a:rPr lang="en-US" altLang="zh-CN" sz="2400">
                <a:latin typeface="Arial" panose="020B0604020202020204" pitchFamily="34" charset="0"/>
              </a:rPr>
              <a:t>C</a:t>
            </a:r>
            <a:endParaRPr lang="en-US" altLang="zh-CN" sz="2400" b="1">
              <a:latin typeface="宋体" panose="02010600030101010101" pitchFamily="2"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685800" y="609600"/>
            <a:ext cx="7772400" cy="762000"/>
          </a:xfrm>
        </p:spPr>
        <p:txBody>
          <a:bodyPr/>
          <a:lstStyle/>
          <a:p>
            <a:pPr eaLnBrk="1" hangingPunct="1"/>
            <a:r>
              <a:rPr lang="zh-CN" altLang="en-US" sz="6000" smtClean="0">
                <a:solidFill>
                  <a:schemeClr val="tx1"/>
                </a:solidFill>
                <a:ea typeface="隶书" panose="02010509060101010101" pitchFamily="49" charset="-122"/>
              </a:rPr>
              <a:t>热敏电阻（</a:t>
            </a:r>
            <a:r>
              <a:rPr lang="en-US" altLang="zh-CN" sz="6000" smtClean="0">
                <a:solidFill>
                  <a:schemeClr val="tx1"/>
                </a:solidFill>
                <a:ea typeface="隶书" panose="02010509060101010101" pitchFamily="49" charset="-122"/>
              </a:rPr>
              <a:t>Thermistor)</a:t>
            </a:r>
          </a:p>
        </p:txBody>
      </p:sp>
      <p:sp>
        <p:nvSpPr>
          <p:cNvPr id="112643" name="Text Box 3"/>
          <p:cNvSpPr txBox="1">
            <a:spLocks noChangeArrowheads="1"/>
          </p:cNvSpPr>
          <p:nvPr/>
        </p:nvSpPr>
        <p:spPr bwMode="auto">
          <a:xfrm>
            <a:off x="685800" y="1916113"/>
            <a:ext cx="77724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思考题</a:t>
            </a:r>
            <a:r>
              <a:rPr lang="en-US" altLang="zh-CN" sz="2800"/>
              <a:t>10</a:t>
            </a:r>
            <a:r>
              <a:rPr lang="zh-CN" altLang="en-US" sz="2800"/>
              <a:t>：某热敏电阻在</a:t>
            </a:r>
            <a:r>
              <a:rPr lang="en-US" altLang="zh-CN" sz="2800" i="1"/>
              <a:t>t</a:t>
            </a:r>
            <a:r>
              <a:rPr lang="en-US" altLang="zh-CN" sz="2800" baseline="-25000"/>
              <a:t>0</a:t>
            </a:r>
            <a:r>
              <a:rPr lang="zh-CN" altLang="en-US" sz="2800"/>
              <a:t>＝</a:t>
            </a:r>
            <a:r>
              <a:rPr lang="en-US" altLang="zh-CN" sz="2800"/>
              <a:t>0</a:t>
            </a:r>
            <a:r>
              <a:rPr lang="en-US" altLang="zh-CN" sz="2800" baseline="30000"/>
              <a:t> o</a:t>
            </a:r>
            <a:r>
              <a:rPr lang="en-US" altLang="zh-CN" sz="2800"/>
              <a:t>C </a:t>
            </a:r>
            <a:r>
              <a:rPr lang="zh-CN" altLang="en-US" sz="2800"/>
              <a:t>时阻值为</a:t>
            </a:r>
            <a:r>
              <a:rPr lang="en-US" altLang="zh-CN" sz="2800" i="1"/>
              <a:t>R</a:t>
            </a:r>
            <a:r>
              <a:rPr lang="en-US" altLang="zh-CN" sz="2800" baseline="-25000"/>
              <a:t>0</a:t>
            </a:r>
            <a:r>
              <a:rPr lang="zh-CN" altLang="en-US" sz="2800"/>
              <a:t>＝</a:t>
            </a:r>
            <a:r>
              <a:rPr lang="en-US" altLang="zh-CN" sz="2800"/>
              <a:t>100 </a:t>
            </a:r>
            <a:r>
              <a:rPr lang="en-US" altLang="en-US" sz="2800">
                <a:sym typeface="Symbol" panose="05050102010706020507" pitchFamily="18" charset="2"/>
              </a:rPr>
              <a:t></a:t>
            </a:r>
            <a:r>
              <a:rPr lang="zh-CN" altLang="en-US" sz="2800">
                <a:sym typeface="Symbol" panose="05050102010706020507" pitchFamily="18" charset="2"/>
              </a:rPr>
              <a:t>，</a:t>
            </a:r>
            <a:r>
              <a:rPr lang="zh-CN" altLang="en-US" sz="2800"/>
              <a:t>在</a:t>
            </a:r>
            <a:r>
              <a:rPr lang="en-US" altLang="zh-CN" sz="2800" i="1"/>
              <a:t>t</a:t>
            </a:r>
            <a:r>
              <a:rPr lang="zh-CN" altLang="en-US" sz="2800"/>
              <a:t>＝</a:t>
            </a:r>
            <a:r>
              <a:rPr lang="en-US" altLang="zh-CN" sz="2800"/>
              <a:t>45</a:t>
            </a:r>
            <a:r>
              <a:rPr lang="en-US" altLang="zh-CN" sz="2800" baseline="30000"/>
              <a:t> o</a:t>
            </a:r>
            <a:r>
              <a:rPr lang="en-US" altLang="zh-CN" sz="2800"/>
              <a:t>C </a:t>
            </a:r>
            <a:r>
              <a:rPr lang="zh-CN" altLang="en-US" sz="2800"/>
              <a:t>时阻值为</a:t>
            </a:r>
            <a:r>
              <a:rPr lang="en-US" altLang="zh-CN" sz="2800" i="1"/>
              <a:t>R</a:t>
            </a:r>
            <a:r>
              <a:rPr lang="zh-CN" altLang="en-US" sz="2800"/>
              <a:t>＝</a:t>
            </a:r>
            <a:r>
              <a:rPr lang="en-US" altLang="zh-CN" sz="2800"/>
              <a:t>20 </a:t>
            </a:r>
            <a:r>
              <a:rPr lang="en-US" altLang="en-US" sz="2800">
                <a:sym typeface="Symbol" panose="05050102010706020507" pitchFamily="18" charset="2"/>
              </a:rPr>
              <a:t></a:t>
            </a:r>
            <a:r>
              <a:rPr lang="zh-CN" altLang="en-US" sz="2800">
                <a:sym typeface="Symbol" panose="05050102010706020507" pitchFamily="18" charset="2"/>
              </a:rPr>
              <a:t>，现用</a:t>
            </a:r>
            <a:r>
              <a:rPr lang="en-US" altLang="zh-CN" sz="2800">
                <a:sym typeface="Symbol" panose="05050102010706020507" pitchFamily="18" charset="2"/>
              </a:rPr>
              <a:t>100mA</a:t>
            </a:r>
            <a:r>
              <a:rPr lang="zh-CN" altLang="en-US" sz="2800">
                <a:sym typeface="Symbol" panose="05050102010706020507" pitchFamily="18" charset="2"/>
              </a:rPr>
              <a:t>恒流源为该热敏电阻供电，测得热敏电阻两端电压为</a:t>
            </a:r>
            <a:r>
              <a:rPr lang="en-US" altLang="zh-CN" sz="2800">
                <a:sym typeface="Symbol" panose="05050102010706020507" pitchFamily="18" charset="2"/>
              </a:rPr>
              <a:t>0.85V</a:t>
            </a:r>
            <a:r>
              <a:rPr lang="zh-CN" altLang="en-US" sz="2800">
                <a:sym typeface="Symbol" panose="05050102010706020507" pitchFamily="18" charset="2"/>
              </a:rPr>
              <a:t>，求被测温度。</a:t>
            </a:r>
          </a:p>
          <a:p>
            <a:pPr eaLnBrk="1" hangingPunct="1">
              <a:spcBef>
                <a:spcPct val="50000"/>
              </a:spcBef>
              <a:buFont typeface="Wingdings" panose="05000000000000000000" pitchFamily="2" charset="2"/>
              <a:buChar char="q"/>
            </a:pPr>
            <a:endParaRPr lang="zh-CN" altLang="en-US" sz="2800">
              <a:sym typeface="Symbol" panose="05050102010706020507" pitchFamily="18" charset="2"/>
            </a:endParaRPr>
          </a:p>
          <a:p>
            <a:pPr eaLnBrk="1" hangingPunct="1">
              <a:spcBef>
                <a:spcPct val="50000"/>
              </a:spcBef>
              <a:buFont typeface="Wingdings" panose="05000000000000000000" pitchFamily="2" charset="2"/>
              <a:buChar char="q"/>
            </a:pPr>
            <a:r>
              <a:rPr lang="zh-CN" altLang="en-US" sz="2800">
                <a:sym typeface="Symbol" panose="05050102010706020507" pitchFamily="18" charset="2"/>
              </a:rPr>
              <a:t>（</a:t>
            </a:r>
            <a:r>
              <a:rPr lang="en-US" altLang="zh-CN" sz="2800">
                <a:sym typeface="Symbol" panose="05050102010706020507" pitchFamily="18" charset="2"/>
              </a:rPr>
              <a:t>Answer</a:t>
            </a:r>
            <a:r>
              <a:rPr lang="zh-CN" altLang="en-US" sz="2800">
                <a:sym typeface="Symbol" panose="05050102010706020507" pitchFamily="18" charset="2"/>
              </a:rPr>
              <a:t>：</a:t>
            </a:r>
            <a:r>
              <a:rPr lang="en-US" altLang="zh-CN" sz="2800">
                <a:sym typeface="Symbol" panose="05050102010706020507" pitchFamily="18" charset="2"/>
              </a:rPr>
              <a:t>76 </a:t>
            </a:r>
            <a:r>
              <a:rPr lang="en-US" altLang="zh-CN" sz="2800" baseline="30000"/>
              <a:t>o</a:t>
            </a:r>
            <a:r>
              <a:rPr lang="en-US" altLang="zh-CN" sz="2800"/>
              <a:t>C </a:t>
            </a:r>
            <a:r>
              <a:rPr lang="zh-CN" altLang="en-US" sz="2800">
                <a:sym typeface="Symbol" panose="05050102010706020507" pitchFamily="18" charset="2"/>
              </a:rPr>
              <a:t>）</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685800" y="609600"/>
            <a:ext cx="7772400" cy="762000"/>
          </a:xfrm>
        </p:spPr>
        <p:txBody>
          <a:bodyPr/>
          <a:lstStyle/>
          <a:p>
            <a:pPr eaLnBrk="1" hangingPunct="1"/>
            <a:r>
              <a:rPr lang="zh-CN" altLang="en-US" sz="6000" smtClean="0">
                <a:solidFill>
                  <a:schemeClr val="tx1"/>
                </a:solidFill>
                <a:ea typeface="隶书" panose="02010509060101010101" pitchFamily="49" charset="-122"/>
              </a:rPr>
              <a:t>热敏电阻（</a:t>
            </a:r>
            <a:r>
              <a:rPr lang="en-US" altLang="zh-CN" sz="6000" smtClean="0">
                <a:solidFill>
                  <a:schemeClr val="tx1"/>
                </a:solidFill>
                <a:ea typeface="隶书" panose="02010509060101010101" pitchFamily="49" charset="-122"/>
              </a:rPr>
              <a:t>Thermistor)</a:t>
            </a:r>
          </a:p>
        </p:txBody>
      </p:sp>
      <p:pic>
        <p:nvPicPr>
          <p:cNvPr id="1136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628775"/>
            <a:ext cx="44069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685800" y="609600"/>
            <a:ext cx="7772400" cy="762000"/>
          </a:xfrm>
        </p:spPr>
        <p:txBody>
          <a:bodyPr/>
          <a:lstStyle/>
          <a:p>
            <a:pPr eaLnBrk="1" hangingPunct="1"/>
            <a:r>
              <a:rPr lang="zh-CN" altLang="en-US" sz="6000" smtClean="0">
                <a:solidFill>
                  <a:schemeClr val="tx1"/>
                </a:solidFill>
                <a:ea typeface="隶书" panose="02010509060101010101" pitchFamily="49" charset="-122"/>
              </a:rPr>
              <a:t>热敏电阻（</a:t>
            </a:r>
            <a:r>
              <a:rPr lang="en-US" altLang="zh-CN" sz="6000" smtClean="0">
                <a:solidFill>
                  <a:schemeClr val="tx1"/>
                </a:solidFill>
                <a:ea typeface="隶书" panose="02010509060101010101" pitchFamily="49" charset="-122"/>
              </a:rPr>
              <a:t>Thermistor)</a:t>
            </a:r>
          </a:p>
        </p:txBody>
      </p:sp>
      <p:pic>
        <p:nvPicPr>
          <p:cNvPr id="1146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00213"/>
            <a:ext cx="70104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179388" y="404813"/>
            <a:ext cx="8856662"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pic>
        <p:nvPicPr>
          <p:cNvPr id="1157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0475" y="1096963"/>
            <a:ext cx="66675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395288" y="6096000"/>
            <a:ext cx="8424862" cy="762000"/>
          </a:xfrm>
          <a:prstGeom prst="rect">
            <a:avLst/>
          </a:prstGeom>
          <a:noFill/>
          <a:ln w="9525">
            <a:noFill/>
            <a:miter lim="800000"/>
            <a:headEnd/>
            <a:tailEnd/>
          </a:ln>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en-US" altLang="zh-CN" sz="3200" kern="0" dirty="0" smtClean="0">
                <a:solidFill>
                  <a:schemeClr val="tx1"/>
                </a:solidFill>
                <a:ea typeface="隶书" pitchFamily="49" charset="-122"/>
              </a:rPr>
              <a:t>R@25</a:t>
            </a:r>
            <a:r>
              <a:rPr lang="en-US" altLang="zh-CN" sz="3200" baseline="30000" dirty="0">
                <a:solidFill>
                  <a:schemeClr val="tx1"/>
                </a:solidFill>
              </a:rPr>
              <a:t> </a:t>
            </a:r>
            <a:r>
              <a:rPr lang="en-US" altLang="zh-CN" sz="3200" baseline="30000" dirty="0" err="1">
                <a:solidFill>
                  <a:schemeClr val="tx1"/>
                </a:solidFill>
              </a:rPr>
              <a:t>o</a:t>
            </a:r>
            <a:r>
              <a:rPr lang="en-US" altLang="zh-CN" sz="3200" dirty="0" err="1">
                <a:solidFill>
                  <a:schemeClr val="tx1"/>
                </a:solidFill>
              </a:rPr>
              <a:t>C</a:t>
            </a:r>
            <a:r>
              <a:rPr lang="en-US" altLang="zh-CN" sz="3200" dirty="0">
                <a:solidFill>
                  <a:schemeClr val="tx1"/>
                </a:solidFill>
              </a:rPr>
              <a:t> </a:t>
            </a:r>
            <a:r>
              <a:rPr lang="en-US" altLang="zh-CN" sz="3200" kern="0" dirty="0" smtClean="0">
                <a:solidFill>
                  <a:schemeClr val="tx1"/>
                </a:solidFill>
                <a:ea typeface="隶书" pitchFamily="49" charset="-122"/>
              </a:rPr>
              <a:t>=22k</a:t>
            </a:r>
            <a:r>
              <a:rPr lang="el-GR" altLang="zh-CN" sz="3200" kern="0" dirty="0" smtClean="0">
                <a:solidFill>
                  <a:schemeClr val="tx1"/>
                </a:solidFill>
                <a:ea typeface="隶书" pitchFamily="49" charset="-122"/>
              </a:rPr>
              <a:t>Ω</a:t>
            </a:r>
            <a:r>
              <a:rPr lang="zh-CN" altLang="en-US" sz="3200" kern="0" dirty="0" smtClean="0">
                <a:solidFill>
                  <a:schemeClr val="tx1"/>
                </a:solidFill>
                <a:ea typeface="隶书" pitchFamily="49" charset="-122"/>
              </a:rPr>
              <a:t>，</a:t>
            </a:r>
            <a:r>
              <a:rPr lang="el-GR" altLang="zh-CN" sz="3200" kern="0" dirty="0" smtClean="0">
                <a:solidFill>
                  <a:schemeClr val="tx1"/>
                </a:solidFill>
                <a:ea typeface="隶书" pitchFamily="49" charset="-122"/>
              </a:rPr>
              <a:t>β</a:t>
            </a:r>
            <a:r>
              <a:rPr lang="en-US" altLang="zh-CN" sz="3200" kern="0" dirty="0" smtClean="0">
                <a:solidFill>
                  <a:schemeClr val="tx1"/>
                </a:solidFill>
                <a:ea typeface="隶书" pitchFamily="49" charset="-122"/>
              </a:rPr>
              <a:t>=3100</a:t>
            </a:r>
            <a:r>
              <a:rPr lang="zh-CN" altLang="en-US" sz="3200" kern="0" dirty="0" smtClean="0">
                <a:solidFill>
                  <a:schemeClr val="tx1"/>
                </a:solidFill>
                <a:ea typeface="隶书" pitchFamily="49" charset="-122"/>
              </a:rPr>
              <a:t>，</a:t>
            </a:r>
            <a:r>
              <a:rPr lang="en-US" altLang="zh-CN" sz="3200" kern="0" dirty="0" err="1" smtClean="0">
                <a:solidFill>
                  <a:schemeClr val="tx1"/>
                </a:solidFill>
                <a:ea typeface="隶书" pitchFamily="49" charset="-122"/>
              </a:rPr>
              <a:t>σ_R</a:t>
            </a:r>
            <a:r>
              <a:rPr lang="en-US" altLang="zh-CN" sz="3200" kern="0" dirty="0" smtClean="0">
                <a:solidFill>
                  <a:schemeClr val="tx1"/>
                </a:solidFill>
                <a:ea typeface="隶书" pitchFamily="49" charset="-122"/>
              </a:rPr>
              <a:t>=</a:t>
            </a:r>
            <a:r>
              <a:rPr lang="en-US" altLang="zh-CN" sz="3200" kern="0" dirty="0">
                <a:solidFill>
                  <a:schemeClr val="tx1"/>
                </a:solidFill>
                <a:ea typeface="隶书" pitchFamily="49" charset="-122"/>
              </a:rPr>
              <a:t> </a:t>
            </a:r>
            <a:r>
              <a:rPr lang="en-US" altLang="zh-CN" sz="3200" kern="0" dirty="0" smtClean="0">
                <a:solidFill>
                  <a:schemeClr val="tx1"/>
                </a:solidFill>
                <a:ea typeface="隶书" pitchFamily="49" charset="-122"/>
              </a:rPr>
              <a:t>0.5k</a:t>
            </a:r>
            <a:r>
              <a:rPr lang="el-GR" altLang="zh-CN" sz="3200" kern="0" dirty="0" smtClean="0">
                <a:solidFill>
                  <a:schemeClr val="tx1"/>
                </a:solidFill>
                <a:ea typeface="隶书" pitchFamily="49" charset="-122"/>
              </a:rPr>
              <a:t>Ω</a:t>
            </a:r>
            <a:endParaRPr lang="en-US" altLang="zh-CN" sz="3200" kern="0" dirty="0" smtClean="0">
              <a:solidFill>
                <a:schemeClr val="tx1"/>
              </a:solidFill>
              <a:ea typeface="隶书" pitchFamily="49"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a:xfrm>
            <a:off x="179388" y="404813"/>
            <a:ext cx="8856662"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graphicFrame>
        <p:nvGraphicFramePr>
          <p:cNvPr id="116739" name="Object 11"/>
          <p:cNvGraphicFramePr>
            <a:graphicFrameLocks noChangeAspect="1"/>
          </p:cNvGraphicFramePr>
          <p:nvPr/>
        </p:nvGraphicFramePr>
        <p:xfrm>
          <a:off x="1171575" y="4221163"/>
          <a:ext cx="1903413" cy="454025"/>
        </p:xfrm>
        <a:graphic>
          <a:graphicData uri="http://schemas.openxmlformats.org/presentationml/2006/ole">
            <mc:AlternateContent xmlns:mc="http://schemas.openxmlformats.org/markup-compatibility/2006">
              <mc:Choice xmlns:v="urn:schemas-microsoft-com:vml" Requires="v">
                <p:oleObj spid="_x0000_s116824" name="Equation" r:id="rId3" imgW="761760" imgH="177480" progId="Equation.DSMT4">
                  <p:embed/>
                </p:oleObj>
              </mc:Choice>
              <mc:Fallback>
                <p:oleObj name="Equation" r:id="rId3" imgW="761760" imgH="17748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575" y="4221163"/>
                        <a:ext cx="1903413" cy="454025"/>
                      </a:xfrm>
                      <a:prstGeom prst="rect">
                        <a:avLst/>
                      </a:prstGeom>
                      <a:noFill/>
                      <a:ln>
                        <a:noFill/>
                      </a:ln>
                      <a:extLst>
                        <a:ext uri="{909E8E84-426E-40DD-AFC4-6F175D3DCCD1}">
                          <a14:hiddenFill xmlns:a14="http://schemas.microsoft.com/office/drawing/2010/main">
                            <a:solidFill>
                              <a:schemeClr val="bg1">
                                <a:alpha val="10196"/>
                              </a:schemeClr>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116740" name="Object 51"/>
          <p:cNvGraphicFramePr>
            <a:graphicFrameLocks noChangeAspect="1"/>
          </p:cNvGraphicFramePr>
          <p:nvPr/>
        </p:nvGraphicFramePr>
        <p:xfrm>
          <a:off x="1116013" y="1403350"/>
          <a:ext cx="5900737" cy="2413000"/>
        </p:xfrm>
        <a:graphic>
          <a:graphicData uri="http://schemas.openxmlformats.org/presentationml/2006/ole">
            <mc:AlternateContent xmlns:mc="http://schemas.openxmlformats.org/markup-compatibility/2006">
              <mc:Choice xmlns:v="urn:schemas-microsoft-com:vml" Requires="v">
                <p:oleObj spid="_x0000_s116825" name="Equation" r:id="rId5" imgW="2387520" imgH="939600" progId="Equation.DSMT4">
                  <p:embed/>
                </p:oleObj>
              </mc:Choice>
              <mc:Fallback>
                <p:oleObj name="Equation" r:id="rId5" imgW="2387520" imgH="939600" progId="Equation.DSMT4">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1403350"/>
                        <a:ext cx="5900737" cy="2413000"/>
                      </a:xfrm>
                      <a:prstGeom prst="rect">
                        <a:avLst/>
                      </a:prstGeom>
                      <a:noFill/>
                      <a:ln>
                        <a:noFill/>
                      </a:ln>
                      <a:extLst>
                        <a:ext uri="{909E8E84-426E-40DD-AFC4-6F175D3DCCD1}">
                          <a14:hiddenFill xmlns:a14="http://schemas.microsoft.com/office/drawing/2010/main">
                            <a:solidFill>
                              <a:schemeClr val="bg1">
                                <a:alpha val="10196"/>
                              </a:schemeClr>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116741" name="对象 11"/>
          <p:cNvGraphicFramePr>
            <a:graphicFrameLocks noChangeAspect="1"/>
          </p:cNvGraphicFramePr>
          <p:nvPr>
            <p:extLst>
              <p:ext uri="{D42A27DB-BD31-4B8C-83A1-F6EECF244321}">
                <p14:modId xmlns:p14="http://schemas.microsoft.com/office/powerpoint/2010/main" val="1785607991"/>
              </p:ext>
            </p:extLst>
          </p:nvPr>
        </p:nvGraphicFramePr>
        <p:xfrm>
          <a:off x="1171575" y="5200650"/>
          <a:ext cx="2451100" cy="820738"/>
        </p:xfrm>
        <a:graphic>
          <a:graphicData uri="http://schemas.openxmlformats.org/presentationml/2006/ole">
            <mc:AlternateContent xmlns:mc="http://schemas.openxmlformats.org/markup-compatibility/2006">
              <mc:Choice xmlns:v="urn:schemas-microsoft-com:vml" Requires="v">
                <p:oleObj spid="_x0000_s116826" name="Equation" r:id="rId7" imgW="939600" imgH="317160" progId="Equation.DSMT4">
                  <p:embed/>
                </p:oleObj>
              </mc:Choice>
              <mc:Fallback>
                <p:oleObj name="Equation" r:id="rId7" imgW="939600" imgH="317160" progId="Equation.DSMT4">
                  <p:embed/>
                  <p:pic>
                    <p:nvPicPr>
                      <p:cNvPr id="0" name="对象 11"/>
                      <p:cNvPicPr>
                        <a:picLocks noChangeAspect="1" noChangeArrowheads="1"/>
                      </p:cNvPicPr>
                      <p:nvPr/>
                    </p:nvPicPr>
                    <p:blipFill>
                      <a:blip r:embed="rId8"/>
                      <a:srcRect/>
                      <a:stretch>
                        <a:fillRect/>
                      </a:stretch>
                    </p:blipFill>
                    <p:spPr bwMode="auto">
                      <a:xfrm>
                        <a:off x="1171575" y="5200650"/>
                        <a:ext cx="24511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42" name="对象 12"/>
          <p:cNvGraphicFramePr>
            <a:graphicFrameLocks noChangeAspect="1"/>
          </p:cNvGraphicFramePr>
          <p:nvPr>
            <p:extLst>
              <p:ext uri="{D42A27DB-BD31-4B8C-83A1-F6EECF244321}">
                <p14:modId xmlns:p14="http://schemas.microsoft.com/office/powerpoint/2010/main" val="1467183793"/>
              </p:ext>
            </p:extLst>
          </p:nvPr>
        </p:nvGraphicFramePr>
        <p:xfrm>
          <a:off x="4691063" y="4110038"/>
          <a:ext cx="2265362" cy="674687"/>
        </p:xfrm>
        <a:graphic>
          <a:graphicData uri="http://schemas.openxmlformats.org/presentationml/2006/ole">
            <mc:AlternateContent xmlns:mc="http://schemas.openxmlformats.org/markup-compatibility/2006">
              <mc:Choice xmlns:v="urn:schemas-microsoft-com:vml" Requires="v">
                <p:oleObj spid="_x0000_s116827" name="Equation" r:id="rId9" imgW="927000" imgH="279360" progId="Equation.DSMT4">
                  <p:embed/>
                </p:oleObj>
              </mc:Choice>
              <mc:Fallback>
                <p:oleObj name="Equation" r:id="rId9" imgW="927000" imgH="279360" progId="Equation.DSMT4">
                  <p:embed/>
                  <p:pic>
                    <p:nvPicPr>
                      <p:cNvPr id="0" name="对象 12"/>
                      <p:cNvPicPr>
                        <a:picLocks noChangeAspect="1" noChangeArrowheads="1"/>
                      </p:cNvPicPr>
                      <p:nvPr/>
                    </p:nvPicPr>
                    <p:blipFill>
                      <a:blip r:embed="rId10"/>
                      <a:srcRect/>
                      <a:stretch>
                        <a:fillRect/>
                      </a:stretch>
                    </p:blipFill>
                    <p:spPr bwMode="auto">
                      <a:xfrm>
                        <a:off x="4691063" y="4110038"/>
                        <a:ext cx="2265362"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43" name="Object 12"/>
          <p:cNvGraphicFramePr>
            <a:graphicFrameLocks noChangeAspect="1"/>
          </p:cNvGraphicFramePr>
          <p:nvPr>
            <p:extLst>
              <p:ext uri="{D42A27DB-BD31-4B8C-83A1-F6EECF244321}">
                <p14:modId xmlns:p14="http://schemas.microsoft.com/office/powerpoint/2010/main" val="2288091235"/>
              </p:ext>
            </p:extLst>
          </p:nvPr>
        </p:nvGraphicFramePr>
        <p:xfrm>
          <a:off x="4674523" y="5101432"/>
          <a:ext cx="3062287" cy="776288"/>
        </p:xfrm>
        <a:graphic>
          <a:graphicData uri="http://schemas.openxmlformats.org/presentationml/2006/ole">
            <mc:AlternateContent xmlns:mc="http://schemas.openxmlformats.org/markup-compatibility/2006">
              <mc:Choice xmlns:v="urn:schemas-microsoft-com:vml" Requires="v">
                <p:oleObj spid="_x0000_s116828" name="Equation" r:id="rId11" imgW="1231560" imgH="304560" progId="Equation.DSMT4">
                  <p:embed/>
                </p:oleObj>
              </mc:Choice>
              <mc:Fallback>
                <p:oleObj name="Equation" r:id="rId11" imgW="1231560" imgH="30456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4523" y="5101432"/>
                        <a:ext cx="3062287" cy="776288"/>
                      </a:xfrm>
                      <a:prstGeom prst="rect">
                        <a:avLst/>
                      </a:prstGeom>
                      <a:noFill/>
                      <a:ln>
                        <a:noFill/>
                      </a:ln>
                      <a:extLst>
                        <a:ext uri="{909E8E84-426E-40DD-AFC4-6F175D3DCCD1}">
                          <a14:hiddenFill xmlns:a14="http://schemas.microsoft.com/office/drawing/2010/main">
                            <a:solidFill>
                              <a:schemeClr val="bg1">
                                <a:alpha val="10196"/>
                              </a:schemeClr>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684213" y="404813"/>
            <a:ext cx="7772400" cy="1143000"/>
          </a:xfrm>
        </p:spPr>
        <p:txBody>
          <a:bodyPr/>
          <a:lstStyle/>
          <a:p>
            <a:pPr eaLnBrk="1" hangingPunct="1"/>
            <a:r>
              <a:rPr lang="zh-CN" altLang="en-US" sz="7200" smtClean="0">
                <a:solidFill>
                  <a:schemeClr val="tx1"/>
                </a:solidFill>
                <a:ea typeface="隶书" panose="02010509060101010101" pitchFamily="49" charset="-122"/>
              </a:rPr>
              <a:t>检测原理</a:t>
            </a:r>
          </a:p>
        </p:txBody>
      </p:sp>
      <p:sp>
        <p:nvSpPr>
          <p:cNvPr id="7171" name="Rectangle 3"/>
          <p:cNvSpPr>
            <a:spLocks noChangeArrowheads="1"/>
          </p:cNvSpPr>
          <p:nvPr/>
        </p:nvSpPr>
        <p:spPr bwMode="auto">
          <a:xfrm>
            <a:off x="658813" y="1700213"/>
            <a:ext cx="7543800" cy="4392612"/>
          </a:xfrm>
          <a:prstGeom prst="rect">
            <a:avLst/>
          </a:prstGeom>
          <a:noFill/>
          <a:ln w="9525">
            <a:noFill/>
            <a:miter lim="800000"/>
          </a:ln>
        </p:spPr>
        <p:txBody>
          <a:bodyPr anchor="ctr"/>
          <a:lstStyle/>
          <a:p>
            <a:pPr algn="ctr" eaLnBrk="1" hangingPunct="1">
              <a:defRPr/>
            </a:pPr>
            <a:r>
              <a:rPr kumimoji="1" lang="zh-CN" altLang="en-US" sz="4000" noProof="1">
                <a:latin typeface="Times New Roman" panose="02020603050405020304" pitchFamily="18" charset="0"/>
                <a:ea typeface="隶书" panose="02010509060101010101" pitchFamily="49" charset="-122"/>
              </a:rPr>
              <a:t>我们的培养目标</a:t>
            </a:r>
            <a:r>
              <a:rPr kumimoji="1" lang="en-US" altLang="zh-CN" sz="4000" noProof="1">
                <a:latin typeface="Times New Roman" panose="02020603050405020304" pitchFamily="18" charset="0"/>
                <a:ea typeface="隶书" panose="02010509060101010101" pitchFamily="49" charset="-122"/>
              </a:rPr>
              <a:t>?</a:t>
            </a:r>
          </a:p>
          <a:p>
            <a:pPr algn="ctr" eaLnBrk="1" hangingPunct="1">
              <a:defRPr/>
            </a:pPr>
            <a:endParaRPr kumimoji="1" lang="en-US" altLang="zh-CN" sz="4000" noProof="1">
              <a:latin typeface="Times New Roman" panose="02020603050405020304" pitchFamily="18" charset="0"/>
              <a:ea typeface="隶书" panose="02010509060101010101" pitchFamily="49" charset="-122"/>
            </a:endParaRPr>
          </a:p>
          <a:p>
            <a:pPr marL="571500" indent="-571500" algn="ctr" eaLnBrk="1" hangingPunct="1">
              <a:buFont typeface="Wingdings" panose="05000000000000000000" pitchFamily="2" charset="2"/>
              <a:buChar char="p"/>
              <a:defRPr/>
            </a:pPr>
            <a:r>
              <a:rPr kumimoji="1" lang="zh-CN" altLang="en-US" sz="3600" noProof="1">
                <a:latin typeface="Times New Roman" panose="02020603050405020304" pitchFamily="18" charset="0"/>
                <a:ea typeface="隶书" panose="02010509060101010101" pitchFamily="49" charset="-122"/>
              </a:rPr>
              <a:t>三位一体：</a:t>
            </a:r>
            <a:r>
              <a:rPr kumimoji="1" lang="en-US" altLang="zh-CN" sz="3600" noProof="1">
                <a:latin typeface="Times New Roman" panose="02020603050405020304" pitchFamily="18" charset="0"/>
                <a:ea typeface="隶书" panose="02010509060101010101" pitchFamily="49" charset="-122"/>
              </a:rPr>
              <a:t>	</a:t>
            </a:r>
            <a:r>
              <a:rPr kumimoji="1" lang="zh-CN" altLang="en-US" sz="3600" noProof="1">
                <a:latin typeface="Times New Roman" panose="02020603050405020304" pitchFamily="18" charset="0"/>
                <a:ea typeface="隶书" panose="02010509060101010101" pitchFamily="49" charset="-122"/>
              </a:rPr>
              <a:t>价值塑造</a:t>
            </a:r>
            <a:endParaRPr kumimoji="1" lang="en-US" altLang="zh-CN" sz="3600" noProof="1">
              <a:latin typeface="Times New Roman" panose="02020603050405020304" pitchFamily="18" charset="0"/>
              <a:ea typeface="隶书" panose="02010509060101010101" pitchFamily="49" charset="-122"/>
            </a:endParaRPr>
          </a:p>
          <a:p>
            <a:pPr algn="ctr" eaLnBrk="1" hangingPunct="1">
              <a:defRPr/>
            </a:pPr>
            <a:r>
              <a:rPr kumimoji="1" lang="en-US" altLang="zh-CN" sz="3600" noProof="1">
                <a:latin typeface="Times New Roman" panose="02020603050405020304" pitchFamily="18" charset="0"/>
                <a:ea typeface="隶书" panose="02010509060101010101" pitchFamily="49" charset="-122"/>
              </a:rPr>
              <a:t>				</a:t>
            </a:r>
            <a:r>
              <a:rPr kumimoji="1" lang="zh-CN" altLang="en-US" sz="3600" noProof="1">
                <a:latin typeface="Times New Roman" panose="02020603050405020304" pitchFamily="18" charset="0"/>
                <a:ea typeface="隶书" panose="02010509060101010101" pitchFamily="49" charset="-122"/>
              </a:rPr>
              <a:t>能力培养</a:t>
            </a:r>
            <a:endParaRPr kumimoji="1" lang="en-US" altLang="zh-CN" sz="3600" noProof="1">
              <a:latin typeface="Times New Roman" panose="02020603050405020304" pitchFamily="18" charset="0"/>
              <a:ea typeface="隶书" panose="02010509060101010101" pitchFamily="49" charset="-122"/>
            </a:endParaRPr>
          </a:p>
          <a:p>
            <a:pPr algn="ctr" eaLnBrk="1" hangingPunct="1">
              <a:defRPr/>
            </a:pPr>
            <a:r>
              <a:rPr kumimoji="1" lang="en-US" altLang="zh-CN" sz="3600" noProof="1">
                <a:latin typeface="Times New Roman" panose="02020603050405020304" pitchFamily="18" charset="0"/>
                <a:ea typeface="隶书" panose="02010509060101010101" pitchFamily="49" charset="-122"/>
              </a:rPr>
              <a:t>				</a:t>
            </a:r>
            <a:r>
              <a:rPr kumimoji="1" lang="zh-CN" altLang="en-US" sz="3600" noProof="1">
                <a:latin typeface="Times New Roman" panose="02020603050405020304" pitchFamily="18" charset="0"/>
                <a:ea typeface="隶书" panose="02010509060101010101" pitchFamily="49" charset="-122"/>
              </a:rPr>
              <a:t>知识传授</a:t>
            </a:r>
            <a:endParaRPr kumimoji="1" lang="en-US" altLang="zh-CN" sz="3600" noProof="1">
              <a:latin typeface="Times New Roman" panose="02020603050405020304" pitchFamily="18" charset="0"/>
              <a:ea typeface="隶书" panose="02010509060101010101" pitchFamily="49" charset="-122"/>
            </a:endParaRPr>
          </a:p>
          <a:p>
            <a:pPr algn="ctr" eaLnBrk="1" hangingPunct="1">
              <a:defRPr/>
            </a:pPr>
            <a:endParaRPr kumimoji="1" lang="en-US" altLang="zh-CN" sz="3600" noProof="1">
              <a:latin typeface="Times New Roman" panose="02020603050405020304" pitchFamily="18" charset="0"/>
              <a:ea typeface="隶书" panose="02010509060101010101" pitchFamily="49" charset="-122"/>
            </a:endParaRPr>
          </a:p>
          <a:p>
            <a:pPr algn="ctr" eaLnBrk="1" hangingPunct="1">
              <a:defRPr/>
            </a:pPr>
            <a:r>
              <a:rPr kumimoji="1" lang="zh-CN" altLang="en-US" sz="3600" noProof="1">
                <a:latin typeface="Times New Roman" panose="02020603050405020304" pitchFamily="18" charset="0"/>
                <a:ea typeface="隶书" panose="02010509060101010101" pitchFamily="49" charset="-122"/>
              </a:rPr>
              <a:t>设计、实现一个自动化系统</a:t>
            </a:r>
            <a:endParaRPr kumimoji="1" lang="en-US" altLang="zh-CN" sz="3600" noProof="1">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179388" y="333375"/>
            <a:ext cx="8640762"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pic>
        <p:nvPicPr>
          <p:cNvPr id="11776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8513" y="1095375"/>
            <a:ext cx="7518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323850" y="404813"/>
            <a:ext cx="8640763"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pic>
        <p:nvPicPr>
          <p:cNvPr id="11878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750" y="1157288"/>
            <a:ext cx="7378700"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idx="4294967295"/>
          </p:nvPr>
        </p:nvSpPr>
        <p:spPr>
          <a:xfrm>
            <a:off x="287338" y="333375"/>
            <a:ext cx="8640762"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pic>
        <p:nvPicPr>
          <p:cNvPr id="11981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6150" y="1095375"/>
            <a:ext cx="7337425"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idx="4294967295"/>
          </p:nvPr>
        </p:nvSpPr>
        <p:spPr>
          <a:xfrm>
            <a:off x="165100" y="404813"/>
            <a:ext cx="8712200"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pic>
        <p:nvPicPr>
          <p:cNvPr id="12083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2200" y="1268413"/>
            <a:ext cx="7080250" cy="531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201613" y="404813"/>
            <a:ext cx="8640762"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pic>
        <p:nvPicPr>
          <p:cNvPr id="12185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675" y="1166813"/>
            <a:ext cx="7216775" cy="541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79388" y="404813"/>
            <a:ext cx="8640762"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pic>
        <p:nvPicPr>
          <p:cNvPr id="122883"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6150" y="1166813"/>
            <a:ext cx="7240588"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a:xfrm>
            <a:off x="207963" y="401638"/>
            <a:ext cx="8686800"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pic>
        <p:nvPicPr>
          <p:cNvPr id="123907"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113" y="1412875"/>
            <a:ext cx="28797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8"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0" y="1409700"/>
            <a:ext cx="28797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9"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888" y="1412875"/>
            <a:ext cx="28797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图片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350" y="4197350"/>
            <a:ext cx="288131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图片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1500" y="4197350"/>
            <a:ext cx="28797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图片 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0763" y="4197350"/>
            <a:ext cx="28797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179388" y="404813"/>
            <a:ext cx="8785225" cy="762000"/>
          </a:xfrm>
        </p:spPr>
        <p:txBody>
          <a:bodyPr/>
          <a:lstStyle/>
          <a:p>
            <a:pPr eaLnBrk="1" hangingPunct="1"/>
            <a:r>
              <a:rPr lang="en-US" altLang="zh-CN" sz="3200" b="1" dirty="0" smtClean="0">
                <a:solidFill>
                  <a:schemeClr val="tx1"/>
                </a:solidFill>
                <a:ea typeface="隶书" panose="02010509060101010101" pitchFamily="49" charset="-122"/>
              </a:rPr>
              <a:t>Regression: Perspective from Machine Learning</a:t>
            </a:r>
          </a:p>
        </p:txBody>
      </p:sp>
      <p:pic>
        <p:nvPicPr>
          <p:cNvPr id="12493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763" y="1412875"/>
            <a:ext cx="66675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idx="4294967295"/>
          </p:nvPr>
        </p:nvSpPr>
        <p:spPr>
          <a:xfrm>
            <a:off x="250825" y="404813"/>
            <a:ext cx="8642350"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pic>
        <p:nvPicPr>
          <p:cNvPr id="125955"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763" y="1412875"/>
            <a:ext cx="66675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287338" y="401638"/>
            <a:ext cx="8686800"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pic>
        <p:nvPicPr>
          <p:cNvPr id="126979"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350" y="1409700"/>
            <a:ext cx="288131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图片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913" y="1411288"/>
            <a:ext cx="28797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图片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0763" y="1409700"/>
            <a:ext cx="28797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图片 1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238" y="4197350"/>
            <a:ext cx="28797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3"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9913" y="4197350"/>
            <a:ext cx="28797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4" name="图片 1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0763" y="4197350"/>
            <a:ext cx="28797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7" descr="flu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0"/>
            <a:ext cx="71294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idx="4294967295"/>
          </p:nvPr>
        </p:nvSpPr>
        <p:spPr>
          <a:xfrm>
            <a:off x="468313" y="119063"/>
            <a:ext cx="8424862" cy="762000"/>
          </a:xfrm>
        </p:spPr>
        <p:txBody>
          <a:bodyPr/>
          <a:lstStyle/>
          <a:p>
            <a:pPr eaLnBrk="1" hangingPunct="1"/>
            <a:r>
              <a:rPr lang="en-US" altLang="zh-CN" sz="3200" b="1" smtClean="0">
                <a:solidFill>
                  <a:schemeClr val="tx1"/>
                </a:solidFill>
                <a:ea typeface="隶书" panose="02010509060101010101" pitchFamily="49" charset="-122"/>
              </a:rPr>
              <a:t>The Loss Function of  1</a:t>
            </a:r>
            <a:r>
              <a:rPr lang="en-US" altLang="zh-CN" sz="3200" b="1" baseline="30000" smtClean="0">
                <a:solidFill>
                  <a:schemeClr val="tx1"/>
                </a:solidFill>
                <a:ea typeface="隶书" panose="02010509060101010101" pitchFamily="49" charset="-122"/>
              </a:rPr>
              <a:t>st</a:t>
            </a:r>
            <a:r>
              <a:rPr lang="en-US" altLang="zh-CN" sz="3200" b="1" smtClean="0">
                <a:solidFill>
                  <a:schemeClr val="tx1"/>
                </a:solidFill>
                <a:ea typeface="隶书" panose="02010509060101010101" pitchFamily="49" charset="-122"/>
              </a:rPr>
              <a:t> Order Model</a:t>
            </a:r>
          </a:p>
        </p:txBody>
      </p:sp>
      <p:pic>
        <p:nvPicPr>
          <p:cNvPr id="12800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75" y="892175"/>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72025" y="881063"/>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0875" y="3871913"/>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6"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2025" y="3871913"/>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252413" y="119063"/>
            <a:ext cx="8640762" cy="762000"/>
          </a:xfrm>
        </p:spPr>
        <p:txBody>
          <a:bodyPr/>
          <a:lstStyle/>
          <a:p>
            <a:pPr eaLnBrk="1" hangingPunct="1"/>
            <a:r>
              <a:rPr lang="en-US" altLang="zh-CN" sz="3200" b="1" smtClean="0">
                <a:solidFill>
                  <a:schemeClr val="tx1"/>
                </a:solidFill>
                <a:ea typeface="隶书" panose="02010509060101010101" pitchFamily="49" charset="-122"/>
              </a:rPr>
              <a:t>Regression: Perspective from Machine Learning</a:t>
            </a:r>
          </a:p>
        </p:txBody>
      </p:sp>
      <p:pic>
        <p:nvPicPr>
          <p:cNvPr id="1300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875" y="874713"/>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2025" y="865188"/>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3"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875" y="3867150"/>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4"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72025" y="3867150"/>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a:xfrm>
            <a:off x="179388" y="404813"/>
            <a:ext cx="8856662" cy="762000"/>
          </a:xfrm>
        </p:spPr>
        <p:txBody>
          <a:bodyPr/>
          <a:lstStyle/>
          <a:p>
            <a:pPr eaLnBrk="1" hangingPunct="1"/>
            <a:r>
              <a:rPr lang="en-US" altLang="zh-CN" sz="3200" b="1" dirty="0" smtClean="0">
                <a:solidFill>
                  <a:schemeClr val="tx1"/>
                </a:solidFill>
                <a:ea typeface="隶书" panose="02010509060101010101" pitchFamily="49" charset="-122"/>
              </a:rPr>
              <a:t>Ridge Regression</a:t>
            </a:r>
          </a:p>
        </p:txBody>
      </p:sp>
      <p:graphicFrame>
        <p:nvGraphicFramePr>
          <p:cNvPr id="116739" name="Object 11"/>
          <p:cNvGraphicFramePr>
            <a:graphicFrameLocks noChangeAspect="1"/>
          </p:cNvGraphicFramePr>
          <p:nvPr/>
        </p:nvGraphicFramePr>
        <p:xfrm>
          <a:off x="1171575" y="4221163"/>
          <a:ext cx="1903413" cy="454025"/>
        </p:xfrm>
        <a:graphic>
          <a:graphicData uri="http://schemas.openxmlformats.org/presentationml/2006/ole">
            <mc:AlternateContent xmlns:mc="http://schemas.openxmlformats.org/markup-compatibility/2006">
              <mc:Choice xmlns:v="urn:schemas-microsoft-com:vml" Requires="v">
                <p:oleObj spid="_x0000_s163876" name="Equation" r:id="rId3" imgW="761760" imgH="177480" progId="Equation.DSMT4">
                  <p:embed/>
                </p:oleObj>
              </mc:Choice>
              <mc:Fallback>
                <p:oleObj name="Equation" r:id="rId3" imgW="761760" imgH="177480" progId="Equation.DSMT4">
                  <p:embed/>
                  <p:pic>
                    <p:nvPicPr>
                      <p:cNvPr id="116739"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575" y="4221163"/>
                        <a:ext cx="1903413" cy="454025"/>
                      </a:xfrm>
                      <a:prstGeom prst="rect">
                        <a:avLst/>
                      </a:prstGeom>
                      <a:noFill/>
                      <a:ln>
                        <a:noFill/>
                      </a:ln>
                      <a:extLst>
                        <a:ext uri="{909E8E84-426E-40DD-AFC4-6F175D3DCCD1}">
                          <a14:hiddenFill xmlns:a14="http://schemas.microsoft.com/office/drawing/2010/main">
                            <a:solidFill>
                              <a:schemeClr val="bg1">
                                <a:alpha val="10196"/>
                              </a:schemeClr>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116740" name="Object 51"/>
          <p:cNvGraphicFramePr>
            <a:graphicFrameLocks noChangeAspect="1"/>
          </p:cNvGraphicFramePr>
          <p:nvPr/>
        </p:nvGraphicFramePr>
        <p:xfrm>
          <a:off x="1116013" y="1403350"/>
          <a:ext cx="5900737" cy="2413000"/>
        </p:xfrm>
        <a:graphic>
          <a:graphicData uri="http://schemas.openxmlformats.org/presentationml/2006/ole">
            <mc:AlternateContent xmlns:mc="http://schemas.openxmlformats.org/markup-compatibility/2006">
              <mc:Choice xmlns:v="urn:schemas-microsoft-com:vml" Requires="v">
                <p:oleObj spid="_x0000_s163877" name="Equation" r:id="rId5" imgW="2387520" imgH="939600" progId="Equation.DSMT4">
                  <p:embed/>
                </p:oleObj>
              </mc:Choice>
              <mc:Fallback>
                <p:oleObj name="Equation" r:id="rId5" imgW="2387520" imgH="939600" progId="Equation.DSMT4">
                  <p:embed/>
                  <p:pic>
                    <p:nvPicPr>
                      <p:cNvPr id="11674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1403350"/>
                        <a:ext cx="5900737" cy="2413000"/>
                      </a:xfrm>
                      <a:prstGeom prst="rect">
                        <a:avLst/>
                      </a:prstGeom>
                      <a:noFill/>
                      <a:ln>
                        <a:noFill/>
                      </a:ln>
                      <a:extLst>
                        <a:ext uri="{909E8E84-426E-40DD-AFC4-6F175D3DCCD1}">
                          <a14:hiddenFill xmlns:a14="http://schemas.microsoft.com/office/drawing/2010/main">
                            <a:solidFill>
                              <a:schemeClr val="bg1">
                                <a:alpha val="10196"/>
                              </a:schemeClr>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116742" name="对象 12"/>
          <p:cNvGraphicFramePr>
            <a:graphicFrameLocks noChangeAspect="1"/>
          </p:cNvGraphicFramePr>
          <p:nvPr>
            <p:extLst>
              <p:ext uri="{D42A27DB-BD31-4B8C-83A1-F6EECF244321}">
                <p14:modId xmlns:p14="http://schemas.microsoft.com/office/powerpoint/2010/main" val="2362371665"/>
              </p:ext>
            </p:extLst>
          </p:nvPr>
        </p:nvGraphicFramePr>
        <p:xfrm>
          <a:off x="4148138" y="4110038"/>
          <a:ext cx="3351212" cy="674687"/>
        </p:xfrm>
        <a:graphic>
          <a:graphicData uri="http://schemas.openxmlformats.org/presentationml/2006/ole">
            <mc:AlternateContent xmlns:mc="http://schemas.openxmlformats.org/markup-compatibility/2006">
              <mc:Choice xmlns:v="urn:schemas-microsoft-com:vml" Requires="v">
                <p:oleObj spid="_x0000_s163878" name="Equation" r:id="rId7" imgW="1371600" imgH="279360" progId="Equation.DSMT4">
                  <p:embed/>
                </p:oleObj>
              </mc:Choice>
              <mc:Fallback>
                <p:oleObj name="Equation" r:id="rId7" imgW="1371600" imgH="279360" progId="Equation.DSMT4">
                  <p:embed/>
                  <p:pic>
                    <p:nvPicPr>
                      <p:cNvPr id="116742" name="对象 12"/>
                      <p:cNvPicPr>
                        <a:picLocks noChangeAspect="1" noChangeArrowheads="1"/>
                      </p:cNvPicPr>
                      <p:nvPr/>
                    </p:nvPicPr>
                    <p:blipFill>
                      <a:blip r:embed="rId8"/>
                      <a:srcRect/>
                      <a:stretch>
                        <a:fillRect/>
                      </a:stretch>
                    </p:blipFill>
                    <p:spPr bwMode="auto">
                      <a:xfrm>
                        <a:off x="4148138" y="4110038"/>
                        <a:ext cx="3351212"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43" name="Object 12"/>
          <p:cNvGraphicFramePr>
            <a:graphicFrameLocks noChangeAspect="1"/>
          </p:cNvGraphicFramePr>
          <p:nvPr>
            <p:extLst>
              <p:ext uri="{D42A27DB-BD31-4B8C-83A1-F6EECF244321}">
                <p14:modId xmlns:p14="http://schemas.microsoft.com/office/powerpoint/2010/main" val="3919948718"/>
              </p:ext>
            </p:extLst>
          </p:nvPr>
        </p:nvGraphicFramePr>
        <p:xfrm>
          <a:off x="1181100" y="5805198"/>
          <a:ext cx="3787775" cy="776287"/>
        </p:xfrm>
        <a:graphic>
          <a:graphicData uri="http://schemas.openxmlformats.org/presentationml/2006/ole">
            <mc:AlternateContent xmlns:mc="http://schemas.openxmlformats.org/markup-compatibility/2006">
              <mc:Choice xmlns:v="urn:schemas-microsoft-com:vml" Requires="v">
                <p:oleObj spid="_x0000_s163879" name="Equation" r:id="rId9" imgW="1523880" imgH="304560" progId="Equation.DSMT4">
                  <p:embed/>
                </p:oleObj>
              </mc:Choice>
              <mc:Fallback>
                <p:oleObj name="Equation" r:id="rId9" imgW="1523880" imgH="304560" progId="Equation.DSMT4">
                  <p:embed/>
                  <p:pic>
                    <p:nvPicPr>
                      <p:cNvPr id="116743" name="Object 12"/>
                      <p:cNvPicPr>
                        <a:picLocks noChangeAspect="1" noChangeArrowheads="1"/>
                      </p:cNvPicPr>
                      <p:nvPr/>
                    </p:nvPicPr>
                    <p:blipFill>
                      <a:blip r:embed="rId10"/>
                      <a:srcRect/>
                      <a:stretch>
                        <a:fillRect/>
                      </a:stretch>
                    </p:blipFill>
                    <p:spPr bwMode="auto">
                      <a:xfrm>
                        <a:off x="1181100" y="5805198"/>
                        <a:ext cx="3787775" cy="776287"/>
                      </a:xfrm>
                      <a:prstGeom prst="rect">
                        <a:avLst/>
                      </a:prstGeom>
                      <a:noFill/>
                      <a:ln>
                        <a:noFill/>
                      </a:ln>
                      <a:extLst>
                        <a:ext uri="{909E8E84-426E-40DD-AFC4-6F175D3DCCD1}">
                          <a14:hiddenFill xmlns:a14="http://schemas.microsoft.com/office/drawing/2010/main">
                            <a:solidFill>
                              <a:schemeClr val="bg1">
                                <a:alpha val="10196"/>
                              </a:schemeClr>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8" name="对象 11"/>
          <p:cNvGraphicFramePr>
            <a:graphicFrameLocks noChangeAspect="1"/>
          </p:cNvGraphicFramePr>
          <p:nvPr>
            <p:extLst>
              <p:ext uri="{D42A27DB-BD31-4B8C-83A1-F6EECF244321}">
                <p14:modId xmlns:p14="http://schemas.microsoft.com/office/powerpoint/2010/main" val="2433122854"/>
              </p:ext>
            </p:extLst>
          </p:nvPr>
        </p:nvGraphicFramePr>
        <p:xfrm>
          <a:off x="1171575" y="4868760"/>
          <a:ext cx="3644900" cy="820738"/>
        </p:xfrm>
        <a:graphic>
          <a:graphicData uri="http://schemas.openxmlformats.org/presentationml/2006/ole">
            <mc:AlternateContent xmlns:mc="http://schemas.openxmlformats.org/markup-compatibility/2006">
              <mc:Choice xmlns:v="urn:schemas-microsoft-com:vml" Requires="v">
                <p:oleObj spid="_x0000_s163880" name="Equation" r:id="rId11" imgW="1396800" imgH="317160" progId="Equation.DSMT4">
                  <p:embed/>
                </p:oleObj>
              </mc:Choice>
              <mc:Fallback>
                <p:oleObj name="Equation" r:id="rId11" imgW="1396800" imgH="317160" progId="Equation.DSMT4">
                  <p:embed/>
                  <p:pic>
                    <p:nvPicPr>
                      <p:cNvPr id="116741" name="对象 11"/>
                      <p:cNvPicPr>
                        <a:picLocks noChangeAspect="1" noChangeArrowheads="1"/>
                      </p:cNvPicPr>
                      <p:nvPr/>
                    </p:nvPicPr>
                    <p:blipFill>
                      <a:blip r:embed="rId12"/>
                      <a:srcRect/>
                      <a:stretch>
                        <a:fillRect/>
                      </a:stretch>
                    </p:blipFill>
                    <p:spPr bwMode="auto">
                      <a:xfrm>
                        <a:off x="1171575" y="4868760"/>
                        <a:ext cx="36449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3927129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a:xfrm>
            <a:off x="0" y="404813"/>
            <a:ext cx="9144000" cy="762000"/>
          </a:xfrm>
        </p:spPr>
        <p:txBody>
          <a:bodyPr/>
          <a:lstStyle/>
          <a:p>
            <a:pPr eaLnBrk="1" hangingPunct="1"/>
            <a:r>
              <a:rPr lang="en-US" altLang="zh-CN" sz="2800" b="1" dirty="0" smtClean="0">
                <a:solidFill>
                  <a:schemeClr val="tx1"/>
                </a:solidFill>
                <a:ea typeface="隶书" panose="02010509060101010101" pitchFamily="49" charset="-122"/>
              </a:rPr>
              <a:t>LASSO: Least </a:t>
            </a:r>
            <a:r>
              <a:rPr lang="en-US" altLang="zh-CN" sz="2800" b="1" dirty="0">
                <a:solidFill>
                  <a:schemeClr val="tx1"/>
                </a:solidFill>
                <a:ea typeface="隶书" panose="02010509060101010101" pitchFamily="49" charset="-122"/>
              </a:rPr>
              <a:t>Absolute Shrinkage Selector </a:t>
            </a:r>
            <a:r>
              <a:rPr lang="en-US" altLang="zh-CN" sz="2800" b="1" dirty="0" smtClean="0">
                <a:solidFill>
                  <a:schemeClr val="tx1"/>
                </a:solidFill>
                <a:ea typeface="隶书" panose="02010509060101010101" pitchFamily="49" charset="-122"/>
              </a:rPr>
              <a:t>Operator</a:t>
            </a:r>
          </a:p>
        </p:txBody>
      </p:sp>
      <p:graphicFrame>
        <p:nvGraphicFramePr>
          <p:cNvPr id="116739" name="Object 11"/>
          <p:cNvGraphicFramePr>
            <a:graphicFrameLocks noChangeAspect="1"/>
          </p:cNvGraphicFramePr>
          <p:nvPr/>
        </p:nvGraphicFramePr>
        <p:xfrm>
          <a:off x="1171575" y="4221163"/>
          <a:ext cx="1903413" cy="454025"/>
        </p:xfrm>
        <a:graphic>
          <a:graphicData uri="http://schemas.openxmlformats.org/presentationml/2006/ole">
            <mc:AlternateContent xmlns:mc="http://schemas.openxmlformats.org/markup-compatibility/2006">
              <mc:Choice xmlns:v="urn:schemas-microsoft-com:vml" Requires="v">
                <p:oleObj spid="_x0000_s164898" name="Equation" r:id="rId3" imgW="761760" imgH="177480" progId="Equation.DSMT4">
                  <p:embed/>
                </p:oleObj>
              </mc:Choice>
              <mc:Fallback>
                <p:oleObj name="Equation" r:id="rId3" imgW="761760" imgH="177480" progId="Equation.DSMT4">
                  <p:embed/>
                  <p:pic>
                    <p:nvPicPr>
                      <p:cNvPr id="116739"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575" y="4221163"/>
                        <a:ext cx="1903413" cy="454025"/>
                      </a:xfrm>
                      <a:prstGeom prst="rect">
                        <a:avLst/>
                      </a:prstGeom>
                      <a:noFill/>
                      <a:ln>
                        <a:noFill/>
                      </a:ln>
                      <a:extLst>
                        <a:ext uri="{909E8E84-426E-40DD-AFC4-6F175D3DCCD1}">
                          <a14:hiddenFill xmlns:a14="http://schemas.microsoft.com/office/drawing/2010/main">
                            <a:solidFill>
                              <a:schemeClr val="bg1">
                                <a:alpha val="10196"/>
                              </a:schemeClr>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116740" name="Object 51"/>
          <p:cNvGraphicFramePr>
            <a:graphicFrameLocks noChangeAspect="1"/>
          </p:cNvGraphicFramePr>
          <p:nvPr/>
        </p:nvGraphicFramePr>
        <p:xfrm>
          <a:off x="1116013" y="1403350"/>
          <a:ext cx="5900737" cy="2413000"/>
        </p:xfrm>
        <a:graphic>
          <a:graphicData uri="http://schemas.openxmlformats.org/presentationml/2006/ole">
            <mc:AlternateContent xmlns:mc="http://schemas.openxmlformats.org/markup-compatibility/2006">
              <mc:Choice xmlns:v="urn:schemas-microsoft-com:vml" Requires="v">
                <p:oleObj spid="_x0000_s164899" name="Equation" r:id="rId5" imgW="2387520" imgH="939600" progId="Equation.DSMT4">
                  <p:embed/>
                </p:oleObj>
              </mc:Choice>
              <mc:Fallback>
                <p:oleObj name="Equation" r:id="rId5" imgW="2387520" imgH="939600" progId="Equation.DSMT4">
                  <p:embed/>
                  <p:pic>
                    <p:nvPicPr>
                      <p:cNvPr id="11674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1403350"/>
                        <a:ext cx="5900737" cy="2413000"/>
                      </a:xfrm>
                      <a:prstGeom prst="rect">
                        <a:avLst/>
                      </a:prstGeom>
                      <a:noFill/>
                      <a:ln>
                        <a:noFill/>
                      </a:ln>
                      <a:extLst>
                        <a:ext uri="{909E8E84-426E-40DD-AFC4-6F175D3DCCD1}">
                          <a14:hiddenFill xmlns:a14="http://schemas.microsoft.com/office/drawing/2010/main">
                            <a:solidFill>
                              <a:schemeClr val="bg1">
                                <a:alpha val="10196"/>
                              </a:schemeClr>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116742" name="对象 12"/>
          <p:cNvGraphicFramePr>
            <a:graphicFrameLocks noChangeAspect="1"/>
          </p:cNvGraphicFramePr>
          <p:nvPr>
            <p:extLst>
              <p:ext uri="{D42A27DB-BD31-4B8C-83A1-F6EECF244321}">
                <p14:modId xmlns:p14="http://schemas.microsoft.com/office/powerpoint/2010/main" val="2498151910"/>
              </p:ext>
            </p:extLst>
          </p:nvPr>
        </p:nvGraphicFramePr>
        <p:xfrm>
          <a:off x="4164013" y="4110038"/>
          <a:ext cx="3319462" cy="674687"/>
        </p:xfrm>
        <a:graphic>
          <a:graphicData uri="http://schemas.openxmlformats.org/presentationml/2006/ole">
            <mc:AlternateContent xmlns:mc="http://schemas.openxmlformats.org/markup-compatibility/2006">
              <mc:Choice xmlns:v="urn:schemas-microsoft-com:vml" Requires="v">
                <p:oleObj spid="_x0000_s164900" name="Equation" r:id="rId7" imgW="1358640" imgH="279360" progId="Equation.DSMT4">
                  <p:embed/>
                </p:oleObj>
              </mc:Choice>
              <mc:Fallback>
                <p:oleObj name="Equation" r:id="rId7" imgW="1358640" imgH="279360" progId="Equation.DSMT4">
                  <p:embed/>
                  <p:pic>
                    <p:nvPicPr>
                      <p:cNvPr id="116742" name="对象 12"/>
                      <p:cNvPicPr>
                        <a:picLocks noChangeAspect="1" noChangeArrowheads="1"/>
                      </p:cNvPicPr>
                      <p:nvPr/>
                    </p:nvPicPr>
                    <p:blipFill>
                      <a:blip r:embed="rId8"/>
                      <a:srcRect/>
                      <a:stretch>
                        <a:fillRect/>
                      </a:stretch>
                    </p:blipFill>
                    <p:spPr bwMode="auto">
                      <a:xfrm>
                        <a:off x="4164013" y="4110038"/>
                        <a:ext cx="3319462"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11"/>
          <p:cNvGraphicFramePr>
            <a:graphicFrameLocks noChangeAspect="1"/>
          </p:cNvGraphicFramePr>
          <p:nvPr>
            <p:extLst>
              <p:ext uri="{D42A27DB-BD31-4B8C-83A1-F6EECF244321}">
                <p14:modId xmlns:p14="http://schemas.microsoft.com/office/powerpoint/2010/main" val="2169455100"/>
              </p:ext>
            </p:extLst>
          </p:nvPr>
        </p:nvGraphicFramePr>
        <p:xfrm>
          <a:off x="1204913" y="5189538"/>
          <a:ext cx="3578225" cy="820737"/>
        </p:xfrm>
        <a:graphic>
          <a:graphicData uri="http://schemas.openxmlformats.org/presentationml/2006/ole">
            <mc:AlternateContent xmlns:mc="http://schemas.openxmlformats.org/markup-compatibility/2006">
              <mc:Choice xmlns:v="urn:schemas-microsoft-com:vml" Requires="v">
                <p:oleObj spid="_x0000_s164901" name="Equation" r:id="rId9" imgW="1371600" imgH="317160" progId="Equation.DSMT4">
                  <p:embed/>
                </p:oleObj>
              </mc:Choice>
              <mc:Fallback>
                <p:oleObj name="Equation" r:id="rId9" imgW="1371600" imgH="317160" progId="Equation.DSMT4">
                  <p:embed/>
                  <p:pic>
                    <p:nvPicPr>
                      <p:cNvPr id="8" name="对象 11"/>
                      <p:cNvPicPr>
                        <a:picLocks noChangeAspect="1" noChangeArrowheads="1"/>
                      </p:cNvPicPr>
                      <p:nvPr/>
                    </p:nvPicPr>
                    <p:blipFill>
                      <a:blip r:embed="rId10"/>
                      <a:srcRect/>
                      <a:stretch>
                        <a:fillRect/>
                      </a:stretch>
                    </p:blipFill>
                    <p:spPr bwMode="auto">
                      <a:xfrm>
                        <a:off x="1204913" y="5189538"/>
                        <a:ext cx="357822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9348500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685800" y="609600"/>
            <a:ext cx="7772400" cy="609600"/>
          </a:xfrm>
        </p:spPr>
        <p:txBody>
          <a:bodyPr/>
          <a:lstStyle/>
          <a:p>
            <a:pPr eaLnBrk="1" hangingPunct="1"/>
            <a:r>
              <a:rPr lang="zh-CN" altLang="en-US" sz="6000" smtClean="0">
                <a:solidFill>
                  <a:schemeClr val="tx1"/>
                </a:solidFill>
                <a:ea typeface="隶书" panose="02010509060101010101" pitchFamily="49" charset="-122"/>
              </a:rPr>
              <a:t>集成温度传感器</a:t>
            </a:r>
          </a:p>
        </p:txBody>
      </p:sp>
      <p:sp>
        <p:nvSpPr>
          <p:cNvPr id="131075" name="Text Box 3"/>
          <p:cNvSpPr txBox="1">
            <a:spLocks noChangeArrowheads="1"/>
          </p:cNvSpPr>
          <p:nvPr/>
        </p:nvSpPr>
        <p:spPr bwMode="auto">
          <a:xfrm>
            <a:off x="685800" y="1676400"/>
            <a:ext cx="807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测温原理：利用半导体器件温度特性，晶体管基极</a:t>
            </a:r>
            <a:r>
              <a:rPr lang="en-US" altLang="zh-CN" sz="2800"/>
              <a:t>—</a:t>
            </a:r>
            <a:r>
              <a:rPr lang="zh-CN" altLang="en-US" sz="2800"/>
              <a:t>发射极的正向压降随温度升高而降低。</a:t>
            </a:r>
          </a:p>
        </p:txBody>
      </p:sp>
      <p:pic>
        <p:nvPicPr>
          <p:cNvPr id="13107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0"/>
            <a:ext cx="4038600"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048000"/>
            <a:ext cx="34290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Text Box 8"/>
          <p:cNvSpPr txBox="1">
            <a:spLocks noChangeArrowheads="1"/>
          </p:cNvSpPr>
          <p:nvPr/>
        </p:nvSpPr>
        <p:spPr bwMode="auto">
          <a:xfrm>
            <a:off x="838200" y="5530850"/>
            <a:ext cx="7772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t>集成度高、易于与其他电子电路连接、但测温范围教低（</a:t>
            </a:r>
            <a:r>
              <a:rPr lang="en-US" altLang="zh-CN" sz="2800"/>
              <a:t>-55 °C</a:t>
            </a:r>
            <a:r>
              <a:rPr lang="en-US" altLang="zh-CN" sz="2800">
                <a:sym typeface="Symbol" panose="05050102010706020507" pitchFamily="18" charset="2"/>
              </a:rPr>
              <a:t> </a:t>
            </a:r>
            <a:r>
              <a:rPr lang="en-US" altLang="zh-CN" sz="2800"/>
              <a:t>~150 °C</a:t>
            </a:r>
            <a:r>
              <a:rPr lang="en-US" altLang="zh-CN" sz="2800">
                <a:sym typeface="Symbol" panose="05050102010706020507" pitchFamily="18" charset="2"/>
              </a:rPr>
              <a:t> </a:t>
            </a:r>
            <a:r>
              <a:rPr lang="zh-CN" altLang="en-US" sz="2800">
                <a:sym typeface="Symbol" panose="05050102010706020507" pitchFamily="18" charset="2"/>
              </a:rPr>
              <a:t>）</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idx="4294967295"/>
          </p:nvPr>
        </p:nvSpPr>
        <p:spPr>
          <a:xfrm>
            <a:off x="685800" y="609600"/>
            <a:ext cx="7772400" cy="609600"/>
          </a:xfrm>
        </p:spPr>
        <p:txBody>
          <a:bodyPr/>
          <a:lstStyle/>
          <a:p>
            <a:pPr eaLnBrk="1" hangingPunct="1"/>
            <a:r>
              <a:rPr lang="zh-CN" altLang="en-US" sz="6000" smtClean="0">
                <a:solidFill>
                  <a:schemeClr val="tx1"/>
                </a:solidFill>
                <a:ea typeface="隶书" panose="02010509060101010101" pitchFamily="49" charset="-122"/>
              </a:rPr>
              <a:t>集成温度传感器</a:t>
            </a:r>
          </a:p>
        </p:txBody>
      </p:sp>
      <p:sp>
        <p:nvSpPr>
          <p:cNvPr id="132099" name="Text Box 3"/>
          <p:cNvSpPr txBox="1">
            <a:spLocks noChangeArrowheads="1"/>
          </p:cNvSpPr>
          <p:nvPr/>
        </p:nvSpPr>
        <p:spPr bwMode="auto">
          <a:xfrm>
            <a:off x="685800" y="1676400"/>
            <a:ext cx="807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测温原理：利用半导体器件温度特性，晶体管基极</a:t>
            </a:r>
            <a:r>
              <a:rPr lang="en-US" altLang="zh-CN" sz="2800"/>
              <a:t>—</a:t>
            </a:r>
            <a:r>
              <a:rPr lang="zh-CN" altLang="en-US" sz="2800"/>
              <a:t>发射极的正向压降随温度升高而降低。</a:t>
            </a:r>
          </a:p>
        </p:txBody>
      </p:sp>
      <p:pic>
        <p:nvPicPr>
          <p:cNvPr id="1321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781300"/>
            <a:ext cx="40481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2101" name="Object 1034"/>
          <p:cNvGraphicFramePr>
            <a:graphicFrameLocks noChangeAspect="1"/>
          </p:cNvGraphicFramePr>
          <p:nvPr/>
        </p:nvGraphicFramePr>
        <p:xfrm>
          <a:off x="4643438" y="5734050"/>
          <a:ext cx="2303462" cy="784225"/>
        </p:xfrm>
        <a:graphic>
          <a:graphicData uri="http://schemas.openxmlformats.org/presentationml/2006/ole">
            <mc:AlternateContent xmlns:mc="http://schemas.openxmlformats.org/markup-compatibility/2006">
              <mc:Choice xmlns:v="urn:schemas-microsoft-com:vml" Requires="v">
                <p:oleObj spid="_x0000_s132117" r:id="rId4" imgW="1269449" imgH="431613" progId="Equation.DSMT4">
                  <p:embed/>
                </p:oleObj>
              </mc:Choice>
              <mc:Fallback>
                <p:oleObj r:id="rId4" imgW="1269449" imgH="431613" progId="Equation.DSMT4">
                  <p:embed/>
                  <p:pic>
                    <p:nvPicPr>
                      <p:cNvPr id="0" name="Object 10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5734050"/>
                        <a:ext cx="2303462" cy="7842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2102" name="Picture 10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801938"/>
            <a:ext cx="38877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idx="4294967295"/>
          </p:nvPr>
        </p:nvSpPr>
        <p:spPr>
          <a:xfrm>
            <a:off x="685800" y="609600"/>
            <a:ext cx="7772400" cy="609600"/>
          </a:xfrm>
        </p:spPr>
        <p:txBody>
          <a:bodyPr/>
          <a:lstStyle/>
          <a:p>
            <a:pPr eaLnBrk="1" hangingPunct="1"/>
            <a:r>
              <a:rPr lang="zh-CN" altLang="en-US" sz="6000" smtClean="0">
                <a:solidFill>
                  <a:schemeClr val="tx1"/>
                </a:solidFill>
                <a:ea typeface="隶书" panose="02010509060101010101" pitchFamily="49" charset="-122"/>
              </a:rPr>
              <a:t>集成温度传感器</a:t>
            </a:r>
          </a:p>
        </p:txBody>
      </p:sp>
      <p:sp>
        <p:nvSpPr>
          <p:cNvPr id="133123" name="Text Box 3"/>
          <p:cNvSpPr txBox="1">
            <a:spLocks noChangeArrowheads="1"/>
          </p:cNvSpPr>
          <p:nvPr/>
        </p:nvSpPr>
        <p:spPr bwMode="auto">
          <a:xfrm>
            <a:off x="685800" y="1676400"/>
            <a:ext cx="807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测温原理：利用半导体器件温度特性，晶体管基极</a:t>
            </a:r>
            <a:r>
              <a:rPr lang="en-US" altLang="zh-CN" sz="2800"/>
              <a:t>—</a:t>
            </a:r>
            <a:r>
              <a:rPr lang="zh-CN" altLang="en-US" sz="2800"/>
              <a:t>发射极的正向压降随温度升高而降低。</a:t>
            </a:r>
          </a:p>
        </p:txBody>
      </p:sp>
      <p:pic>
        <p:nvPicPr>
          <p:cNvPr id="133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852738"/>
            <a:ext cx="40481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25" name="Object 5"/>
          <p:cNvGraphicFramePr>
            <a:graphicFrameLocks noChangeAspect="1"/>
          </p:cNvGraphicFramePr>
          <p:nvPr/>
        </p:nvGraphicFramePr>
        <p:xfrm>
          <a:off x="5364163" y="2852738"/>
          <a:ext cx="2303462" cy="784225"/>
        </p:xfrm>
        <a:graphic>
          <a:graphicData uri="http://schemas.openxmlformats.org/presentationml/2006/ole">
            <mc:AlternateContent xmlns:mc="http://schemas.openxmlformats.org/markup-compatibility/2006">
              <mc:Choice xmlns:v="urn:schemas-microsoft-com:vml" Requires="v">
                <p:oleObj spid="_x0000_s133142" r:id="rId4" imgW="1269449" imgH="431613" progId="Equation.DSMT4">
                  <p:embed/>
                </p:oleObj>
              </mc:Choice>
              <mc:Fallback>
                <p:oleObj r:id="rId4" imgW="1269449" imgH="431613"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2852738"/>
                        <a:ext cx="2303462" cy="7842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26" name="Rectangle 7"/>
          <p:cNvSpPr>
            <a:spLocks noChangeArrowheads="1"/>
          </p:cNvSpPr>
          <p:nvPr/>
        </p:nvSpPr>
        <p:spPr bwMode="auto">
          <a:xfrm>
            <a:off x="5435600" y="4005263"/>
            <a:ext cx="31242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k= Boltzmann's constant (1.38* 10 </a:t>
            </a:r>
            <a:r>
              <a:rPr lang="en-US" altLang="zh-CN" sz="2400" baseline="30000"/>
              <a:t>-23</a:t>
            </a:r>
            <a:r>
              <a:rPr lang="en-US" altLang="zh-CN" sz="2400"/>
              <a:t> J K </a:t>
            </a:r>
            <a:r>
              <a:rPr lang="en-US" altLang="zh-CN" sz="2400" baseline="30000"/>
              <a:t>–1</a:t>
            </a:r>
            <a:r>
              <a:rPr lang="en-US" altLang="zh-CN" sz="2400"/>
              <a:t> )</a:t>
            </a:r>
          </a:p>
          <a:p>
            <a:pPr eaLnBrk="1" hangingPunct="1">
              <a:spcBef>
                <a:spcPct val="50000"/>
              </a:spcBef>
              <a:buFontTx/>
              <a:buNone/>
            </a:pPr>
            <a:r>
              <a:rPr lang="en-US" altLang="zh-CN" sz="2400"/>
              <a:t>T= Temperature (K)</a:t>
            </a:r>
          </a:p>
          <a:p>
            <a:pPr eaLnBrk="1" hangingPunct="1">
              <a:spcBef>
                <a:spcPct val="50000"/>
              </a:spcBef>
              <a:buFontTx/>
              <a:buNone/>
            </a:pPr>
            <a:r>
              <a:rPr lang="en-US" altLang="zh-CN" sz="2400"/>
              <a:t>q= Charge of electron (1.6 *10 -19 C)</a:t>
            </a:r>
          </a:p>
        </p:txBody>
      </p:sp>
      <p:sp>
        <p:nvSpPr>
          <p:cNvPr id="133127" name="Rectangle 8"/>
          <p:cNvSpPr>
            <a:spLocks noChangeArrowheads="1"/>
          </p:cNvSpPr>
          <p:nvPr/>
        </p:nvSpPr>
        <p:spPr bwMode="auto">
          <a:xfrm>
            <a:off x="684213" y="567055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t>Ic</a:t>
            </a:r>
            <a:r>
              <a:rPr lang="zh-CN" altLang="en-US" sz="2400"/>
              <a:t>：集电极电流 </a:t>
            </a:r>
            <a:r>
              <a:rPr lang="en-US" altLang="zh-CN" sz="2400"/>
              <a:t>(A)</a:t>
            </a:r>
          </a:p>
          <a:p>
            <a:pPr>
              <a:spcBef>
                <a:spcPct val="0"/>
              </a:spcBef>
              <a:buFontTx/>
              <a:buNone/>
            </a:pPr>
            <a:r>
              <a:rPr lang="en-US" altLang="zh-CN" sz="2400"/>
              <a:t>A:</a:t>
            </a:r>
            <a:r>
              <a:rPr lang="zh-CN" altLang="en-US" sz="2400"/>
              <a:t>与温度和晶体管几何结构有关的电流 </a:t>
            </a:r>
            <a:r>
              <a:rPr lang="en-US" altLang="zh-CN" sz="2400"/>
              <a:t>(A)</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a:xfrm>
            <a:off x="685800" y="609600"/>
            <a:ext cx="7772400" cy="838200"/>
          </a:xfrm>
        </p:spPr>
        <p:txBody>
          <a:bodyPr/>
          <a:lstStyle/>
          <a:p>
            <a:pPr eaLnBrk="1" hangingPunct="1"/>
            <a:r>
              <a:rPr lang="zh-CN" altLang="en-US" sz="6000" smtClean="0">
                <a:solidFill>
                  <a:schemeClr val="tx1"/>
                </a:solidFill>
                <a:ea typeface="隶书" panose="02010509060101010101" pitchFamily="49" charset="-122"/>
              </a:rPr>
              <a:t>集成温度传感器</a:t>
            </a:r>
          </a:p>
        </p:txBody>
      </p:sp>
      <p:pic>
        <p:nvPicPr>
          <p:cNvPr id="13414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773238"/>
            <a:ext cx="676910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134148" name="Object 10"/>
          <p:cNvGraphicFramePr>
            <a:graphicFrameLocks noChangeAspect="1"/>
          </p:cNvGraphicFramePr>
          <p:nvPr/>
        </p:nvGraphicFramePr>
        <p:xfrm>
          <a:off x="1187450" y="4941888"/>
          <a:ext cx="6769100" cy="882650"/>
        </p:xfrm>
        <a:graphic>
          <a:graphicData uri="http://schemas.openxmlformats.org/presentationml/2006/ole">
            <mc:AlternateContent xmlns:mc="http://schemas.openxmlformats.org/markup-compatibility/2006">
              <mc:Choice xmlns:v="urn:schemas-microsoft-com:vml" Requires="v">
                <p:oleObj spid="_x0000_s134163" r:id="rId4" imgW="3314700" imgH="431800" progId="Equation.DSMT4">
                  <p:embed/>
                </p:oleObj>
              </mc:Choice>
              <mc:Fallback>
                <p:oleObj r:id="rId4" imgW="3314700" imgH="4318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4941888"/>
                        <a:ext cx="6769100" cy="8826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a:xfrm>
            <a:off x="685800" y="609600"/>
            <a:ext cx="7772400" cy="838200"/>
          </a:xfrm>
        </p:spPr>
        <p:txBody>
          <a:bodyPr/>
          <a:lstStyle/>
          <a:p>
            <a:pPr eaLnBrk="1" hangingPunct="1"/>
            <a:r>
              <a:rPr lang="zh-CN" altLang="en-US" sz="6000" smtClean="0">
                <a:solidFill>
                  <a:schemeClr val="tx1"/>
                </a:solidFill>
                <a:ea typeface="隶书" panose="02010509060101010101" pitchFamily="49" charset="-122"/>
              </a:rPr>
              <a:t>集成温度传感器</a:t>
            </a:r>
          </a:p>
        </p:txBody>
      </p:sp>
      <p:pic>
        <p:nvPicPr>
          <p:cNvPr id="13517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6429375"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Rectangle 8"/>
          <p:cNvSpPr>
            <a:spLocks noChangeArrowheads="1"/>
          </p:cNvSpPr>
          <p:nvPr/>
        </p:nvSpPr>
        <p:spPr bwMode="auto">
          <a:xfrm>
            <a:off x="1042988" y="6165850"/>
            <a:ext cx="7186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t>思考题</a:t>
            </a:r>
            <a:r>
              <a:rPr lang="en-US" altLang="zh-CN" sz="2800"/>
              <a:t>11</a:t>
            </a:r>
            <a:r>
              <a:rPr lang="zh-CN" altLang="en-US" sz="2800"/>
              <a:t>：分析“</a:t>
            </a:r>
            <a:r>
              <a:rPr lang="en-US" altLang="zh-CN" sz="2800"/>
              <a:t>BROKAW CELL”</a:t>
            </a:r>
            <a:r>
              <a:rPr lang="zh-CN" altLang="en-US" sz="2800"/>
              <a:t>工作原理</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a:xfrm>
            <a:off x="685800" y="609600"/>
            <a:ext cx="7772400" cy="838200"/>
          </a:xfrm>
        </p:spPr>
        <p:txBody>
          <a:bodyPr/>
          <a:lstStyle/>
          <a:p>
            <a:pPr eaLnBrk="1" hangingPunct="1"/>
            <a:r>
              <a:rPr lang="zh-CN" altLang="en-US" sz="6000" smtClean="0">
                <a:solidFill>
                  <a:schemeClr val="tx1"/>
                </a:solidFill>
                <a:ea typeface="隶书" panose="02010509060101010101" pitchFamily="49" charset="-122"/>
              </a:rPr>
              <a:t>接触式测温方法小结</a:t>
            </a:r>
          </a:p>
        </p:txBody>
      </p:sp>
      <p:pic>
        <p:nvPicPr>
          <p:cNvPr id="136195" name="Picture 4" descr="talbe of compari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628775"/>
            <a:ext cx="7848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684213" y="404813"/>
            <a:ext cx="7772400" cy="936625"/>
          </a:xfrm>
        </p:spPr>
        <p:txBody>
          <a:bodyPr/>
          <a:lstStyle/>
          <a:p>
            <a:pPr eaLnBrk="1" hangingPunct="1"/>
            <a:r>
              <a:rPr lang="zh-CN" altLang="en-US" sz="7200" smtClean="0">
                <a:solidFill>
                  <a:schemeClr val="tx1"/>
                </a:solidFill>
                <a:ea typeface="隶书" panose="02010509060101010101" pitchFamily="49" charset="-122"/>
              </a:rPr>
              <a:t>检测原理</a:t>
            </a:r>
          </a:p>
        </p:txBody>
      </p:sp>
      <p:pic>
        <p:nvPicPr>
          <p:cNvPr id="2048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557338"/>
            <a:ext cx="5116513"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idx="4294967295"/>
          </p:nvPr>
        </p:nvSpPr>
        <p:spPr>
          <a:xfrm>
            <a:off x="838200" y="457200"/>
            <a:ext cx="7543800" cy="1371600"/>
          </a:xfrm>
        </p:spPr>
        <p:txBody>
          <a:bodyPr/>
          <a:lstStyle/>
          <a:p>
            <a:pPr eaLnBrk="1" hangingPunct="1"/>
            <a:r>
              <a:rPr lang="zh-CN" altLang="en-US" sz="6000" smtClean="0">
                <a:solidFill>
                  <a:schemeClr val="tx1"/>
                </a:solidFill>
                <a:ea typeface="隶书" panose="02010509060101010101" pitchFamily="49" charset="-122"/>
              </a:rPr>
              <a:t>非接触式测温方法（辐射测温）</a:t>
            </a:r>
          </a:p>
        </p:txBody>
      </p:sp>
      <p:pic>
        <p:nvPicPr>
          <p:cNvPr id="137219" name="Picture 6" descr="family2"/>
          <p:cNvPicPr>
            <a:picLocks noChangeAspect="1" noChangeArrowheads="1"/>
          </p:cNvPicPr>
          <p:nvPr/>
        </p:nvPicPr>
        <p:blipFill>
          <a:blip r:embed="rId2">
            <a:extLst>
              <a:ext uri="{28A0092B-C50C-407E-A947-70E740481C1C}">
                <a14:useLocalDpi xmlns:a14="http://schemas.microsoft.com/office/drawing/2010/main" val="0"/>
              </a:ext>
            </a:extLst>
          </a:blip>
          <a:srcRect l="14812" t="13953" r="16664" b="13953"/>
          <a:stretch>
            <a:fillRect/>
          </a:stretch>
        </p:blipFill>
        <p:spPr bwMode="auto">
          <a:xfrm>
            <a:off x="685800" y="4648200"/>
            <a:ext cx="2438400"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0" name="Picture 7" descr="M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514600"/>
            <a:ext cx="2438400"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514600"/>
            <a:ext cx="16764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2" name="Picture 9"/>
          <p:cNvPicPr>
            <a:picLocks noChangeAspect="1" noChangeArrowheads="1"/>
          </p:cNvPicPr>
          <p:nvPr/>
        </p:nvPicPr>
        <p:blipFill>
          <a:blip r:embed="rId5">
            <a:extLst>
              <a:ext uri="{28A0092B-C50C-407E-A947-70E740481C1C}">
                <a14:useLocalDpi xmlns:a14="http://schemas.microsoft.com/office/drawing/2010/main" val="0"/>
              </a:ext>
            </a:extLst>
          </a:blip>
          <a:srcRect l="2727" t="10982" r="51363" b="5780"/>
          <a:stretch>
            <a:fillRect/>
          </a:stretch>
        </p:blipFill>
        <p:spPr bwMode="auto">
          <a:xfrm>
            <a:off x="5257800" y="2514600"/>
            <a:ext cx="17526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3"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b="6877"/>
          <a:stretch>
            <a:fillRect/>
          </a:stretch>
        </p:blipFill>
        <p:spPr bwMode="auto">
          <a:xfrm>
            <a:off x="3352800" y="5105400"/>
            <a:ext cx="2590800"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4"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48400" y="5105400"/>
            <a:ext cx="251460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5"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t="11157" b="987"/>
          <a:stretch>
            <a:fillRect/>
          </a:stretch>
        </p:blipFill>
        <p:spPr bwMode="auto">
          <a:xfrm>
            <a:off x="7162800" y="2514600"/>
            <a:ext cx="18288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6" name="Picture 13"/>
          <p:cNvPicPr>
            <a:picLocks noChangeAspect="1" noChangeArrowheads="1"/>
          </p:cNvPicPr>
          <p:nvPr/>
        </p:nvPicPr>
        <p:blipFill>
          <a:blip r:embed="rId9">
            <a:extLst>
              <a:ext uri="{28A0092B-C50C-407E-A947-70E740481C1C}">
                <a14:useLocalDpi xmlns:a14="http://schemas.microsoft.com/office/drawing/2010/main" val="0"/>
              </a:ext>
            </a:extLst>
          </a:blip>
          <a:srcRect r="14424"/>
          <a:stretch>
            <a:fillRect/>
          </a:stretch>
        </p:blipFill>
        <p:spPr bwMode="auto">
          <a:xfrm>
            <a:off x="4876800" y="3886200"/>
            <a:ext cx="2362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idx="4294967295"/>
          </p:nvPr>
        </p:nvSpPr>
        <p:spPr>
          <a:xfrm>
            <a:off x="838200" y="457200"/>
            <a:ext cx="7543800" cy="1371600"/>
          </a:xfrm>
        </p:spPr>
        <p:txBody>
          <a:bodyPr/>
          <a:lstStyle/>
          <a:p>
            <a:pPr eaLnBrk="1" hangingPunct="1"/>
            <a:r>
              <a:rPr lang="zh-CN" altLang="en-US" sz="6000" smtClean="0">
                <a:solidFill>
                  <a:schemeClr val="tx1"/>
                </a:solidFill>
                <a:ea typeface="隶书" panose="02010509060101010101" pitchFamily="49" charset="-122"/>
              </a:rPr>
              <a:t>非接触式测温方法（辐射测温）</a:t>
            </a:r>
          </a:p>
        </p:txBody>
      </p:sp>
      <p:sp>
        <p:nvSpPr>
          <p:cNvPr id="138243" name="Text Box 3"/>
          <p:cNvSpPr txBox="1">
            <a:spLocks noChangeArrowheads="1"/>
          </p:cNvSpPr>
          <p:nvPr/>
        </p:nvSpPr>
        <p:spPr bwMode="auto">
          <a:xfrm>
            <a:off x="609600" y="2209800"/>
            <a:ext cx="8077200"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测温原理：具有一定温度的物体会向外辐射能量，其辐射强度与物体温度有关，通过测量辐射强度可以确定物体温度。</a:t>
            </a:r>
          </a:p>
          <a:p>
            <a:pPr eaLnBrk="1" hangingPunct="1">
              <a:spcBef>
                <a:spcPct val="50000"/>
              </a:spcBef>
              <a:buFont typeface="Wingdings" panose="05000000000000000000" pitchFamily="2" charset="2"/>
              <a:buChar char="q"/>
            </a:pPr>
            <a:r>
              <a:rPr lang="zh-CN" altLang="en-US" sz="2800"/>
              <a:t>普朗克定律</a:t>
            </a:r>
          </a:p>
          <a:p>
            <a:pPr eaLnBrk="1" hangingPunct="1">
              <a:spcBef>
                <a:spcPct val="50000"/>
              </a:spcBef>
              <a:buFont typeface="Wingdings" panose="05000000000000000000" pitchFamily="2" charset="2"/>
              <a:buChar char="q"/>
            </a:pPr>
            <a:r>
              <a:rPr lang="zh-CN" altLang="en-US" sz="2800"/>
              <a:t>维恩公式、瑞利</a:t>
            </a:r>
            <a:r>
              <a:rPr lang="en-US" altLang="zh-CN" sz="2800"/>
              <a:t>—</a:t>
            </a:r>
            <a:r>
              <a:rPr lang="zh-CN" altLang="en-US" sz="2800"/>
              <a:t>金斯公式</a:t>
            </a:r>
          </a:p>
          <a:p>
            <a:pPr eaLnBrk="1" hangingPunct="1">
              <a:spcBef>
                <a:spcPct val="50000"/>
              </a:spcBef>
              <a:buFont typeface="Wingdings" panose="05000000000000000000" pitchFamily="2" charset="2"/>
              <a:buChar char="q"/>
            </a:pPr>
            <a:r>
              <a:rPr lang="zh-CN" altLang="en-US" sz="2800"/>
              <a:t>维恩位移定律</a:t>
            </a:r>
          </a:p>
          <a:p>
            <a:pPr eaLnBrk="1" hangingPunct="1">
              <a:spcBef>
                <a:spcPct val="50000"/>
              </a:spcBef>
              <a:buFont typeface="Wingdings" panose="05000000000000000000" pitchFamily="2" charset="2"/>
              <a:buChar char="q"/>
            </a:pPr>
            <a:r>
              <a:rPr lang="zh-CN" altLang="en-US" sz="2800"/>
              <a:t>斯蒂芬</a:t>
            </a:r>
            <a:r>
              <a:rPr lang="en-US" altLang="zh-CN" sz="2800"/>
              <a:t>—</a:t>
            </a:r>
            <a:r>
              <a:rPr lang="zh-CN" altLang="en-US" sz="2800"/>
              <a:t>波尔兹曼定律</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idx="4294967295"/>
          </p:nvPr>
        </p:nvSpPr>
        <p:spPr>
          <a:xfrm>
            <a:off x="685800" y="457200"/>
            <a:ext cx="7848600" cy="955675"/>
          </a:xfrm>
        </p:spPr>
        <p:txBody>
          <a:bodyPr/>
          <a:lstStyle/>
          <a:p>
            <a:pPr eaLnBrk="1" hangingPunct="1"/>
            <a:r>
              <a:rPr lang="zh-CN" altLang="en-US" sz="6000" smtClean="0">
                <a:solidFill>
                  <a:schemeClr val="tx1"/>
                </a:solidFill>
                <a:ea typeface="隶书" panose="02010509060101010101" pitchFamily="49" charset="-122"/>
              </a:rPr>
              <a:t>黑体、辐射系数</a:t>
            </a:r>
          </a:p>
        </p:txBody>
      </p:sp>
      <p:sp>
        <p:nvSpPr>
          <p:cNvPr id="139267" name="Text Box 11"/>
          <p:cNvSpPr txBox="1">
            <a:spLocks noChangeArrowheads="1"/>
          </p:cNvSpPr>
          <p:nvPr/>
        </p:nvSpPr>
        <p:spPr bwMode="auto">
          <a:xfrm>
            <a:off x="673100" y="1628775"/>
            <a:ext cx="8077200"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黑体：自然界中所有物体对辐射都有吸收、透射或反射的能力，如果某一物体在任何温度下，均能全部吸收辐射到它上面的任何辐射能量，则称此物体为绝对黑体。</a:t>
            </a:r>
          </a:p>
          <a:p>
            <a:pPr eaLnBrk="1" hangingPunct="1">
              <a:spcBef>
                <a:spcPct val="50000"/>
              </a:spcBef>
              <a:buFont typeface="Wingdings" panose="05000000000000000000" pitchFamily="2" charset="2"/>
              <a:buChar char="q"/>
            </a:pPr>
            <a:r>
              <a:rPr lang="zh-CN" altLang="en-US" sz="2800"/>
              <a:t>绝对黑体在任何温度下都能全部吸收辐射到其表面的全部辐射能；同时它在任何一个温度上向外辐射的辐射出射度</a:t>
            </a:r>
            <a:r>
              <a:rPr lang="en-US" altLang="zh-CN" sz="2800"/>
              <a:t>(</a:t>
            </a:r>
            <a:r>
              <a:rPr lang="zh-CN" altLang="en-US" sz="2800"/>
              <a:t>简称辐出度</a:t>
            </a:r>
            <a:r>
              <a:rPr lang="en-US" altLang="zh-CN" sz="2800"/>
              <a:t>)</a:t>
            </a:r>
            <a:r>
              <a:rPr lang="zh-CN" altLang="en-US" sz="2800"/>
              <a:t>亦最大；其它物体的辐出度总小于绝对黑体。</a:t>
            </a:r>
          </a:p>
        </p:txBody>
      </p:sp>
      <p:sp>
        <p:nvSpPr>
          <p:cNvPr id="139268" name="AutoShape 12"/>
          <p:cNvSpPr>
            <a:spLocks noChangeArrowheads="1"/>
          </p:cNvSpPr>
          <p:nvPr/>
        </p:nvSpPr>
        <p:spPr bwMode="auto">
          <a:xfrm flipH="1" flipV="1">
            <a:off x="3203575" y="5445125"/>
            <a:ext cx="5183188" cy="1400175"/>
          </a:xfrm>
          <a:prstGeom prst="cloudCallout">
            <a:avLst>
              <a:gd name="adj1" fmla="val 3486"/>
              <a:gd name="adj2" fmla="val 83144"/>
            </a:avLst>
          </a:prstGeom>
          <a:solidFill>
            <a:srgbClr val="00FFFF"/>
          </a:solidFill>
          <a:ln w="9525">
            <a:solidFill>
              <a:schemeClr val="tx1"/>
            </a:solidFill>
            <a:round/>
            <a:headEnd/>
            <a:tailEnd/>
          </a:ln>
        </p:spPr>
        <p:txBody>
          <a:bodyPr rot="108000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latin typeface="Arial" panose="020B0604020202020204" pitchFamily="34" charset="0"/>
              </a:rPr>
              <a:t>物体表面上某点的辐射出射度为离开包含该点的面元的辐射通量 与该面元面积之比 </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idx="4294967295"/>
          </p:nvPr>
        </p:nvSpPr>
        <p:spPr>
          <a:xfrm>
            <a:off x="685800" y="457200"/>
            <a:ext cx="7848600" cy="1371600"/>
          </a:xfrm>
        </p:spPr>
        <p:txBody>
          <a:bodyPr/>
          <a:lstStyle/>
          <a:p>
            <a:pPr eaLnBrk="1" hangingPunct="1"/>
            <a:r>
              <a:rPr lang="zh-CN" altLang="en-US" sz="6000" smtClean="0">
                <a:solidFill>
                  <a:schemeClr val="tx1"/>
                </a:solidFill>
                <a:ea typeface="隶书" panose="02010509060101010101" pitchFamily="49" charset="-122"/>
              </a:rPr>
              <a:t>黑体、辐射系数</a:t>
            </a:r>
          </a:p>
        </p:txBody>
      </p:sp>
      <p:sp>
        <p:nvSpPr>
          <p:cNvPr id="140291" name="Text Box 3"/>
          <p:cNvSpPr txBox="1">
            <a:spLocks noChangeArrowheads="1"/>
          </p:cNvSpPr>
          <p:nvPr/>
        </p:nvSpPr>
        <p:spPr bwMode="auto">
          <a:xfrm>
            <a:off x="609600" y="1981200"/>
            <a:ext cx="8066088"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在同一温度</a:t>
            </a:r>
            <a:r>
              <a:rPr lang="en-US" altLang="zh-CN" sz="2800"/>
              <a:t>T</a:t>
            </a:r>
            <a:r>
              <a:rPr lang="zh-CN" altLang="en-US" sz="2800"/>
              <a:t>，某一物体在全波长范围的积分辐射出射度</a:t>
            </a:r>
            <a:r>
              <a:rPr lang="en-US" altLang="zh-CN" sz="2800"/>
              <a:t>M</a:t>
            </a:r>
            <a:r>
              <a:rPr lang="zh-CN" altLang="en-US" sz="2800"/>
              <a:t>（</a:t>
            </a:r>
            <a:r>
              <a:rPr lang="en-US" altLang="zh-CN" sz="2800"/>
              <a:t>T</a:t>
            </a:r>
            <a:r>
              <a:rPr lang="zh-CN" altLang="en-US" sz="2800"/>
              <a:t>）与绝对黑体在全波长范围的积分幅射出射度</a:t>
            </a:r>
            <a:r>
              <a:rPr lang="en-US" altLang="zh-CN" sz="2800"/>
              <a:t>Mo</a:t>
            </a:r>
            <a:r>
              <a:rPr lang="zh-CN" altLang="en-US" sz="2800"/>
              <a:t>（</a:t>
            </a:r>
            <a:r>
              <a:rPr lang="en-US" altLang="zh-CN" sz="2800"/>
              <a:t>T</a:t>
            </a:r>
            <a:r>
              <a:rPr lang="zh-CN" altLang="en-US" sz="2800"/>
              <a:t>）之比，称该物体的全辐射率</a:t>
            </a:r>
            <a:r>
              <a:rPr lang="en-US" altLang="zh-CN" sz="2800"/>
              <a:t>(</a:t>
            </a:r>
            <a:r>
              <a:rPr lang="zh-CN" altLang="en-US" sz="2800"/>
              <a:t>或称全辐射系数</a:t>
            </a:r>
            <a:r>
              <a:rPr lang="en-US" altLang="zh-CN" sz="2800"/>
              <a:t>)ε(T)</a:t>
            </a:r>
            <a:r>
              <a:rPr lang="zh-CN" altLang="en-US" sz="2800"/>
              <a:t>，其值在</a:t>
            </a:r>
            <a:r>
              <a:rPr lang="en-US" altLang="zh-CN" sz="2800"/>
              <a:t>0</a:t>
            </a:r>
            <a:r>
              <a:rPr lang="zh-CN" altLang="en-US" sz="2800"/>
              <a:t>～</a:t>
            </a:r>
            <a:r>
              <a:rPr lang="en-US" altLang="zh-CN" sz="2800"/>
              <a:t>1</a:t>
            </a:r>
            <a:r>
              <a:rPr lang="zh-CN" altLang="en-US" sz="2800"/>
              <a:t>之间。</a:t>
            </a:r>
          </a:p>
          <a:p>
            <a:pPr eaLnBrk="1" hangingPunct="1">
              <a:spcBef>
                <a:spcPct val="50000"/>
              </a:spcBef>
              <a:buFont typeface="Wingdings" panose="05000000000000000000" pitchFamily="2" charset="2"/>
              <a:buChar char="q"/>
            </a:pPr>
            <a:r>
              <a:rPr lang="zh-CN" altLang="en-US" sz="2800"/>
              <a:t>在任一温度</a:t>
            </a:r>
            <a:r>
              <a:rPr lang="en-US" altLang="zh-CN" sz="2800"/>
              <a:t>T</a:t>
            </a:r>
            <a:r>
              <a:rPr lang="zh-CN" altLang="en-US" sz="2800"/>
              <a:t>和某个波长</a:t>
            </a:r>
            <a:r>
              <a:rPr lang="en-US" altLang="zh-CN" sz="2800"/>
              <a:t>λ</a:t>
            </a:r>
            <a:r>
              <a:rPr lang="zh-CN" altLang="en-US" sz="2800"/>
              <a:t>下，物体在此波长的光谱幅射出射度与黑体在此波长的光谱幅射出射度之比值称光谱</a:t>
            </a:r>
            <a:r>
              <a:rPr lang="en-US" altLang="zh-CN" sz="2800"/>
              <a:t>(</a:t>
            </a:r>
            <a:r>
              <a:rPr lang="zh-CN" altLang="en-US" sz="2800"/>
              <a:t>单色</a:t>
            </a:r>
            <a:r>
              <a:rPr lang="en-US" altLang="zh-CN" sz="2800"/>
              <a:t>)</a:t>
            </a:r>
            <a:r>
              <a:rPr lang="zh-CN" altLang="en-US" sz="2800"/>
              <a:t>辐射度，用</a:t>
            </a:r>
            <a:r>
              <a:rPr lang="en-US" altLang="zh-CN" sz="2800"/>
              <a:t>ε(λ</a:t>
            </a:r>
            <a:r>
              <a:rPr lang="zh-CN" altLang="en-US" sz="2800"/>
              <a:t>，</a:t>
            </a:r>
            <a:r>
              <a:rPr lang="en-US" altLang="zh-CN" sz="2800"/>
              <a:t>T)</a:t>
            </a:r>
            <a:r>
              <a:rPr lang="zh-CN" altLang="en-US" sz="2800"/>
              <a:t>表示，</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idx="4294967295"/>
          </p:nvPr>
        </p:nvSpPr>
        <p:spPr>
          <a:xfrm>
            <a:off x="685800" y="457200"/>
            <a:ext cx="7848600" cy="1371600"/>
          </a:xfrm>
        </p:spPr>
        <p:txBody>
          <a:bodyPr/>
          <a:lstStyle/>
          <a:p>
            <a:pPr eaLnBrk="1" hangingPunct="1"/>
            <a:r>
              <a:rPr lang="zh-CN" altLang="en-US" sz="6000" smtClean="0">
                <a:solidFill>
                  <a:schemeClr val="tx1"/>
                </a:solidFill>
                <a:ea typeface="隶书" panose="02010509060101010101" pitchFamily="49" charset="-122"/>
              </a:rPr>
              <a:t>黑体、辐射系数</a:t>
            </a:r>
          </a:p>
        </p:txBody>
      </p:sp>
      <p:sp>
        <p:nvSpPr>
          <p:cNvPr id="141315" name="Text Box 3"/>
          <p:cNvSpPr txBox="1">
            <a:spLocks noChangeArrowheads="1"/>
          </p:cNvSpPr>
          <p:nvPr/>
        </p:nvSpPr>
        <p:spPr bwMode="auto">
          <a:xfrm>
            <a:off x="838200" y="1981200"/>
            <a:ext cx="7848600"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物体光谱幅射度的大小，不仅与温度、波长有关，而且取决于物体的材料、尺寸、形状、表面粗糙度等，一个真实物体的幅射系数  可表示成</a:t>
            </a:r>
          </a:p>
          <a:p>
            <a:pPr algn="just" eaLnBrk="1" hangingPunct="1">
              <a:buClr>
                <a:srgbClr val="A50021"/>
              </a:buClr>
              <a:buSzPct val="75000"/>
              <a:buFontTx/>
              <a:buNone/>
            </a:pPr>
            <a:r>
              <a:rPr lang="zh-CN" altLang="en-US" sz="2800"/>
              <a:t>               		 </a:t>
            </a:r>
            <a:r>
              <a:rPr lang="en-US" altLang="zh-CN" sz="2800"/>
              <a:t>ε =1 – β – γ </a:t>
            </a:r>
          </a:p>
          <a:p>
            <a:pPr algn="just" eaLnBrk="1" hangingPunct="1">
              <a:buClr>
                <a:srgbClr val="A50021"/>
              </a:buClr>
              <a:buSzPct val="75000"/>
              <a:buFontTx/>
              <a:buNone/>
            </a:pPr>
            <a:r>
              <a:rPr lang="en-US" altLang="zh-CN" sz="2800"/>
              <a:t>	</a:t>
            </a:r>
            <a:r>
              <a:rPr lang="zh-CN" altLang="en-US" sz="2800"/>
              <a:t>式中， 	 </a:t>
            </a:r>
            <a:r>
              <a:rPr lang="en-US" altLang="zh-CN" sz="2800"/>
              <a:t>β  ——</a:t>
            </a:r>
            <a:r>
              <a:rPr lang="zh-CN" altLang="en-US" sz="2800"/>
              <a:t>为物体的反射系数；</a:t>
            </a:r>
          </a:p>
          <a:p>
            <a:pPr algn="just" eaLnBrk="1" hangingPunct="1">
              <a:buClr>
                <a:srgbClr val="A50021"/>
              </a:buClr>
              <a:buSzPct val="75000"/>
              <a:buFontTx/>
              <a:buNone/>
            </a:pPr>
            <a:r>
              <a:rPr lang="zh-CN" altLang="en-US" sz="2800"/>
              <a:t>           	 </a:t>
            </a:r>
            <a:r>
              <a:rPr lang="en-US" altLang="zh-CN" sz="2800"/>
              <a:t>γ——</a:t>
            </a:r>
            <a:r>
              <a:rPr lang="zh-CN" altLang="en-US" sz="2800"/>
              <a:t>为物体的透射系数。</a:t>
            </a:r>
          </a:p>
          <a:p>
            <a:pPr algn="just" eaLnBrk="1" hangingPunct="1">
              <a:buClr>
                <a:srgbClr val="A50021"/>
              </a:buClr>
              <a:buSzPct val="75000"/>
              <a:buFontTx/>
              <a:buNone/>
            </a:pPr>
            <a:endParaRPr lang="zh-CN" altLang="en-US" sz="2800"/>
          </a:p>
          <a:p>
            <a:pPr algn="just" eaLnBrk="1" hangingPunct="1">
              <a:buClr>
                <a:srgbClr val="A50021"/>
              </a:buClr>
              <a:buSzPct val="75000"/>
              <a:buFontTx/>
              <a:buNone/>
            </a:pPr>
            <a:r>
              <a:rPr lang="zh-CN" altLang="en-US" sz="2800"/>
              <a:t>   凡</a:t>
            </a:r>
            <a:r>
              <a:rPr lang="en-US" altLang="zh-CN" sz="2800"/>
              <a:t>β </a:t>
            </a:r>
            <a:r>
              <a:rPr lang="zh-CN" altLang="en-US" sz="2800"/>
              <a:t>、</a:t>
            </a:r>
            <a:r>
              <a:rPr lang="en-US" altLang="zh-CN" sz="2800"/>
              <a:t>γ</a:t>
            </a:r>
            <a:r>
              <a:rPr lang="zh-CN" altLang="en-US" sz="2800"/>
              <a:t>不全为零的物体统称为非黑体。</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685800" y="457200"/>
            <a:ext cx="7848600" cy="1371600"/>
          </a:xfrm>
        </p:spPr>
        <p:txBody>
          <a:bodyPr/>
          <a:lstStyle/>
          <a:p>
            <a:pPr eaLnBrk="1" hangingPunct="1"/>
            <a:r>
              <a:rPr lang="zh-CN" altLang="en-US" sz="6000" smtClean="0">
                <a:solidFill>
                  <a:schemeClr val="tx1"/>
                </a:solidFill>
                <a:ea typeface="隶书" panose="02010509060101010101" pitchFamily="49" charset="-122"/>
              </a:rPr>
              <a:t>黑体、辐射系数</a:t>
            </a:r>
          </a:p>
        </p:txBody>
      </p:sp>
      <p:pic>
        <p:nvPicPr>
          <p:cNvPr id="1423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700213"/>
            <a:ext cx="502920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2340" name="Text Box 5"/>
          <p:cNvSpPr txBox="1">
            <a:spLocks noChangeArrowheads="1"/>
          </p:cNvSpPr>
          <p:nvPr/>
        </p:nvSpPr>
        <p:spPr bwMode="auto">
          <a:xfrm>
            <a:off x="468313" y="2205038"/>
            <a:ext cx="13684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latin typeface="Arial" panose="020B0604020202020204" pitchFamily="34" charset="0"/>
              </a:rPr>
              <a:t>自然界不存在绝对黑体！</a:t>
            </a:r>
          </a:p>
        </p:txBody>
      </p:sp>
      <p:sp>
        <p:nvSpPr>
          <p:cNvPr id="142341" name="AutoShape 6"/>
          <p:cNvSpPr>
            <a:spLocks noChangeArrowheads="1"/>
          </p:cNvSpPr>
          <p:nvPr/>
        </p:nvSpPr>
        <p:spPr bwMode="auto">
          <a:xfrm flipH="1" flipV="1">
            <a:off x="7380288" y="4221163"/>
            <a:ext cx="1390650" cy="1584325"/>
          </a:xfrm>
          <a:prstGeom prst="cloudCallout">
            <a:avLst>
              <a:gd name="adj1" fmla="val 123741"/>
              <a:gd name="adj2" fmla="val 38074"/>
            </a:avLst>
          </a:prstGeom>
          <a:solidFill>
            <a:srgbClr val="00FFFF"/>
          </a:solidFill>
          <a:ln w="9525">
            <a:solidFill>
              <a:schemeClr val="tx1"/>
            </a:solidFill>
            <a:round/>
            <a:headEnd/>
            <a:tailEnd/>
          </a:ln>
        </p:spPr>
        <p:txBody>
          <a:bodyPr rot="108000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t>人工黑体</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idx="4294967295"/>
          </p:nvPr>
        </p:nvSpPr>
        <p:spPr>
          <a:xfrm>
            <a:off x="609600" y="457200"/>
            <a:ext cx="8001000" cy="9144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普朗克定律</a:t>
            </a:r>
          </a:p>
        </p:txBody>
      </p:sp>
      <p:sp>
        <p:nvSpPr>
          <p:cNvPr id="143363" name="Rectangle 5"/>
          <p:cNvSpPr>
            <a:spLocks noChangeArrowheads="1"/>
          </p:cNvSpPr>
          <p:nvPr/>
        </p:nvSpPr>
        <p:spPr bwMode="auto">
          <a:xfrm>
            <a:off x="4005263" y="3081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3364" name="Rectangle 6"/>
          <p:cNvSpPr>
            <a:spLocks noChangeArrowheads="1"/>
          </p:cNvSpPr>
          <p:nvPr/>
        </p:nvSpPr>
        <p:spPr bwMode="auto">
          <a:xfrm>
            <a:off x="457200" y="1905000"/>
            <a:ext cx="7924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q"/>
            </a:pPr>
            <a:r>
              <a:rPr lang="en-US" altLang="zh-CN" sz="2800"/>
              <a:t>Planck’s Law:</a:t>
            </a:r>
            <a:r>
              <a:rPr lang="en-US" altLang="zh-CN" sz="2800">
                <a:latin typeface="宋体" panose="02010600030101010101" pitchFamily="2" charset="-122"/>
              </a:rPr>
              <a:t> </a:t>
            </a:r>
            <a:r>
              <a:rPr lang="zh-CN" altLang="en-US" sz="2800"/>
              <a:t>黑体的单色辐射强度与波长及温度的关系</a:t>
            </a:r>
          </a:p>
        </p:txBody>
      </p:sp>
      <p:sp>
        <p:nvSpPr>
          <p:cNvPr id="143365" name="Rectangle 9"/>
          <p:cNvSpPr>
            <a:spLocks noChangeArrowheads="1"/>
          </p:cNvSpPr>
          <p:nvPr/>
        </p:nvSpPr>
        <p:spPr bwMode="auto">
          <a:xfrm>
            <a:off x="449580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3366" name="Rectangle 11"/>
          <p:cNvSpPr>
            <a:spLocks noChangeArrowheads="1"/>
          </p:cNvSpPr>
          <p:nvPr/>
        </p:nvSpPr>
        <p:spPr bwMode="auto">
          <a:xfrm>
            <a:off x="3871913" y="3271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3367" name="Rectangle 13"/>
          <p:cNvSpPr>
            <a:spLocks noChangeArrowheads="1"/>
          </p:cNvSpPr>
          <p:nvPr/>
        </p:nvSpPr>
        <p:spPr bwMode="auto">
          <a:xfrm>
            <a:off x="379095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143368" name="Object 8"/>
          <p:cNvGraphicFramePr>
            <a:graphicFrameLocks noChangeAspect="1"/>
          </p:cNvGraphicFramePr>
          <p:nvPr/>
        </p:nvGraphicFramePr>
        <p:xfrm>
          <a:off x="1219200" y="5334000"/>
          <a:ext cx="3929063" cy="579438"/>
        </p:xfrm>
        <a:graphic>
          <a:graphicData uri="http://schemas.openxmlformats.org/presentationml/2006/ole">
            <mc:AlternateContent xmlns:mc="http://schemas.openxmlformats.org/markup-compatibility/2006">
              <mc:Choice xmlns:v="urn:schemas-microsoft-com:vml" Requires="v">
                <p:oleObj spid="_x0000_s143415" r:id="rId3" imgW="1549400" imgH="228600" progId="Equation.3">
                  <p:embed/>
                </p:oleObj>
              </mc:Choice>
              <mc:Fallback>
                <p:oleObj r:id="rId3" imgW="1549400" imgH="2286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5334000"/>
                        <a:ext cx="3929063" cy="5794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69" name="Object 9"/>
          <p:cNvGraphicFramePr>
            <a:graphicFrameLocks noChangeAspect="1"/>
          </p:cNvGraphicFramePr>
          <p:nvPr/>
        </p:nvGraphicFramePr>
        <p:xfrm>
          <a:off x="1219200" y="6096000"/>
          <a:ext cx="3505200" cy="563563"/>
        </p:xfrm>
        <a:graphic>
          <a:graphicData uri="http://schemas.openxmlformats.org/presentationml/2006/ole">
            <mc:AlternateContent xmlns:mc="http://schemas.openxmlformats.org/markup-compatibility/2006">
              <mc:Choice xmlns:v="urn:schemas-microsoft-com:vml" Requires="v">
                <p:oleObj spid="_x0000_s143416" r:id="rId5" imgW="1422400" imgH="228600" progId="Equation.3">
                  <p:embed/>
                </p:oleObj>
              </mc:Choice>
              <mc:Fallback>
                <p:oleObj r:id="rId5" imgW="1422400" imgH="2286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6096000"/>
                        <a:ext cx="3505200" cy="56356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70" name="Text Box 15"/>
          <p:cNvSpPr txBox="1">
            <a:spLocks noChangeArrowheads="1"/>
          </p:cNvSpPr>
          <p:nvPr/>
        </p:nvSpPr>
        <p:spPr bwMode="auto">
          <a:xfrm>
            <a:off x="5486400" y="53340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Planck</a:t>
            </a:r>
            <a:r>
              <a:rPr lang="zh-CN" altLang="en-US" sz="2400"/>
              <a:t>第一常数</a:t>
            </a:r>
          </a:p>
        </p:txBody>
      </p:sp>
      <p:sp>
        <p:nvSpPr>
          <p:cNvPr id="143371" name="Text Box 16"/>
          <p:cNvSpPr txBox="1">
            <a:spLocks noChangeArrowheads="1"/>
          </p:cNvSpPr>
          <p:nvPr/>
        </p:nvSpPr>
        <p:spPr bwMode="auto">
          <a:xfrm>
            <a:off x="5486400" y="61722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Planck</a:t>
            </a:r>
            <a:r>
              <a:rPr lang="zh-CN" altLang="en-US" sz="2400"/>
              <a:t>第二常数</a:t>
            </a:r>
          </a:p>
        </p:txBody>
      </p:sp>
      <p:graphicFrame>
        <p:nvGraphicFramePr>
          <p:cNvPr id="143372" name="Object 10"/>
          <p:cNvGraphicFramePr>
            <a:graphicFrameLocks noChangeAspect="1"/>
          </p:cNvGraphicFramePr>
          <p:nvPr/>
        </p:nvGraphicFramePr>
        <p:xfrm>
          <a:off x="1219200" y="3048000"/>
          <a:ext cx="6081713" cy="1957388"/>
        </p:xfrm>
        <a:graphic>
          <a:graphicData uri="http://schemas.openxmlformats.org/presentationml/2006/ole">
            <mc:AlternateContent xmlns:mc="http://schemas.openxmlformats.org/markup-compatibility/2006">
              <mc:Choice xmlns:v="urn:schemas-microsoft-com:vml" Requires="v">
                <p:oleObj spid="_x0000_s143417" r:id="rId7" imgW="2133600" imgH="685800" progId="Equation.3">
                  <p:embed/>
                </p:oleObj>
              </mc:Choice>
              <mc:Fallback>
                <p:oleObj r:id="rId7" imgW="2133600" imgH="6858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3048000"/>
                        <a:ext cx="6081713" cy="195738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idx="4294967295"/>
          </p:nvPr>
        </p:nvSpPr>
        <p:spPr>
          <a:xfrm>
            <a:off x="609600" y="457200"/>
            <a:ext cx="8001000" cy="9144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普朗克定律</a:t>
            </a:r>
          </a:p>
        </p:txBody>
      </p:sp>
      <p:pic>
        <p:nvPicPr>
          <p:cNvPr id="1443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652462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idx="4294967295"/>
          </p:nvPr>
        </p:nvSpPr>
        <p:spPr>
          <a:xfrm>
            <a:off x="609600" y="457200"/>
            <a:ext cx="8001000" cy="10668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维恩公式</a:t>
            </a:r>
            <a:br>
              <a:rPr lang="zh-CN" altLang="en-US" sz="6000" smtClean="0">
                <a:solidFill>
                  <a:schemeClr val="tx1"/>
                </a:solidFill>
                <a:ea typeface="隶书" panose="02010509060101010101" pitchFamily="49" charset="-122"/>
              </a:rPr>
            </a:br>
            <a:r>
              <a:rPr lang="zh-CN" altLang="en-US" sz="6000" smtClean="0">
                <a:solidFill>
                  <a:schemeClr val="tx1"/>
                </a:solidFill>
                <a:ea typeface="隶书" panose="02010509060101010101" pitchFamily="49" charset="-122"/>
              </a:rPr>
              <a:t>瑞利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金斯公式</a:t>
            </a:r>
          </a:p>
        </p:txBody>
      </p:sp>
      <p:sp>
        <p:nvSpPr>
          <p:cNvPr id="145411" name="Rectangle 3"/>
          <p:cNvSpPr>
            <a:spLocks noChangeArrowheads="1"/>
          </p:cNvSpPr>
          <p:nvPr/>
        </p:nvSpPr>
        <p:spPr bwMode="auto">
          <a:xfrm>
            <a:off x="4005263" y="3081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5412" name="Rectangle 4"/>
          <p:cNvSpPr>
            <a:spLocks noChangeArrowheads="1"/>
          </p:cNvSpPr>
          <p:nvPr/>
        </p:nvSpPr>
        <p:spPr bwMode="auto">
          <a:xfrm>
            <a:off x="457200" y="17526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q"/>
            </a:pPr>
            <a:r>
              <a:rPr lang="zh-CN" altLang="en-US" sz="2800"/>
              <a:t>维恩公式</a:t>
            </a:r>
          </a:p>
        </p:txBody>
      </p:sp>
      <p:sp>
        <p:nvSpPr>
          <p:cNvPr id="145413" name="Rectangle 5"/>
          <p:cNvSpPr>
            <a:spLocks noChangeArrowheads="1"/>
          </p:cNvSpPr>
          <p:nvPr/>
        </p:nvSpPr>
        <p:spPr bwMode="auto">
          <a:xfrm>
            <a:off x="449580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5414" name="Rectangle 6"/>
          <p:cNvSpPr>
            <a:spLocks noChangeArrowheads="1"/>
          </p:cNvSpPr>
          <p:nvPr/>
        </p:nvSpPr>
        <p:spPr bwMode="auto">
          <a:xfrm>
            <a:off x="3871913" y="3271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5415" name="Rectangle 7"/>
          <p:cNvSpPr>
            <a:spLocks noChangeArrowheads="1"/>
          </p:cNvSpPr>
          <p:nvPr/>
        </p:nvSpPr>
        <p:spPr bwMode="auto">
          <a:xfrm>
            <a:off x="379095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5416" name="Rectangle 13"/>
          <p:cNvSpPr>
            <a:spLocks noChangeArrowheads="1"/>
          </p:cNvSpPr>
          <p:nvPr/>
        </p:nvSpPr>
        <p:spPr bwMode="auto">
          <a:xfrm>
            <a:off x="457200" y="43434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q"/>
            </a:pPr>
            <a:r>
              <a:rPr lang="zh-CN" altLang="en-US" sz="2800"/>
              <a:t>瑞利</a:t>
            </a:r>
            <a:r>
              <a:rPr lang="en-US" altLang="zh-CN" sz="2800"/>
              <a:t>—</a:t>
            </a:r>
            <a:r>
              <a:rPr lang="zh-CN" altLang="en-US" sz="2800"/>
              <a:t>金斯公式</a:t>
            </a:r>
          </a:p>
        </p:txBody>
      </p:sp>
      <p:graphicFrame>
        <p:nvGraphicFramePr>
          <p:cNvPr id="145417" name="Object 18"/>
          <p:cNvGraphicFramePr>
            <a:graphicFrameLocks noChangeAspect="1"/>
          </p:cNvGraphicFramePr>
          <p:nvPr/>
        </p:nvGraphicFramePr>
        <p:xfrm>
          <a:off x="1219200" y="2514600"/>
          <a:ext cx="3625850" cy="1422400"/>
        </p:xfrm>
        <a:graphic>
          <a:graphicData uri="http://schemas.openxmlformats.org/presentationml/2006/ole">
            <mc:AlternateContent xmlns:mc="http://schemas.openxmlformats.org/markup-compatibility/2006">
              <mc:Choice xmlns:v="urn:schemas-microsoft-com:vml" Requires="v">
                <p:oleObj spid="_x0000_s145447" r:id="rId3" imgW="1002865" imgH="393529" progId="Equation.3">
                  <p:embed/>
                </p:oleObj>
              </mc:Choice>
              <mc:Fallback>
                <p:oleObj r:id="rId3" imgW="1002865" imgH="393529"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514600"/>
                        <a:ext cx="3625850" cy="14224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8" name="Object 19"/>
          <p:cNvGraphicFramePr>
            <a:graphicFrameLocks noChangeAspect="1"/>
          </p:cNvGraphicFramePr>
          <p:nvPr/>
        </p:nvGraphicFramePr>
        <p:xfrm>
          <a:off x="1219200" y="5029200"/>
          <a:ext cx="2292350" cy="1416050"/>
        </p:xfrm>
        <a:graphic>
          <a:graphicData uri="http://schemas.openxmlformats.org/presentationml/2006/ole">
            <mc:AlternateContent xmlns:mc="http://schemas.openxmlformats.org/markup-compatibility/2006">
              <mc:Choice xmlns:v="urn:schemas-microsoft-com:vml" Requires="v">
                <p:oleObj spid="_x0000_s145448" r:id="rId5" imgW="698197" imgH="431613" progId="Equation.3">
                  <p:embed/>
                </p:oleObj>
              </mc:Choice>
              <mc:Fallback>
                <p:oleObj r:id="rId5" imgW="698197" imgH="431613"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5029200"/>
                        <a:ext cx="2292350" cy="14160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idx="4294967295"/>
          </p:nvPr>
        </p:nvSpPr>
        <p:spPr>
          <a:xfrm>
            <a:off x="609600" y="457200"/>
            <a:ext cx="8001000" cy="914400"/>
          </a:xfrm>
        </p:spPr>
        <p:txBody>
          <a:bodyPr/>
          <a:lstStyle/>
          <a:p>
            <a:pPr eaLnBrk="1" hangingPunct="1"/>
            <a:r>
              <a:rPr lang="zh-CN" altLang="en-US" sz="4800" smtClean="0">
                <a:solidFill>
                  <a:schemeClr val="tx1"/>
                </a:solidFill>
                <a:ea typeface="隶书" panose="02010509060101010101" pitchFamily="49" charset="-122"/>
              </a:rPr>
              <a:t>辐射测温</a:t>
            </a:r>
            <a:r>
              <a:rPr lang="en-US" altLang="zh-CN" sz="4800" smtClean="0">
                <a:solidFill>
                  <a:schemeClr val="tx1"/>
                </a:solidFill>
                <a:ea typeface="隶书" panose="02010509060101010101" pitchFamily="49" charset="-122"/>
              </a:rPr>
              <a:t>—</a:t>
            </a:r>
            <a:r>
              <a:rPr lang="zh-CN" altLang="en-US" sz="4800" smtClean="0">
                <a:solidFill>
                  <a:schemeClr val="tx1"/>
                </a:solidFill>
                <a:ea typeface="隶书" panose="02010509060101010101" pitchFamily="49" charset="-122"/>
              </a:rPr>
              <a:t>维恩公式</a:t>
            </a:r>
            <a:br>
              <a:rPr lang="zh-CN" altLang="en-US" sz="4800" smtClean="0">
                <a:solidFill>
                  <a:schemeClr val="tx1"/>
                </a:solidFill>
                <a:ea typeface="隶书" panose="02010509060101010101" pitchFamily="49" charset="-122"/>
              </a:rPr>
            </a:br>
            <a:r>
              <a:rPr lang="zh-CN" altLang="en-US" sz="4800" smtClean="0">
                <a:solidFill>
                  <a:schemeClr val="tx1"/>
                </a:solidFill>
                <a:ea typeface="隶书" panose="02010509060101010101" pitchFamily="49" charset="-122"/>
              </a:rPr>
              <a:t>瑞利</a:t>
            </a:r>
            <a:r>
              <a:rPr lang="en-US" altLang="zh-CN" sz="4800" smtClean="0">
                <a:solidFill>
                  <a:schemeClr val="tx1"/>
                </a:solidFill>
                <a:ea typeface="隶书" panose="02010509060101010101" pitchFamily="49" charset="-122"/>
              </a:rPr>
              <a:t>—</a:t>
            </a:r>
            <a:r>
              <a:rPr lang="zh-CN" altLang="en-US" sz="4800" smtClean="0">
                <a:solidFill>
                  <a:schemeClr val="tx1"/>
                </a:solidFill>
                <a:ea typeface="隶书" panose="02010509060101010101" pitchFamily="49" charset="-122"/>
              </a:rPr>
              <a:t>金斯公式</a:t>
            </a:r>
          </a:p>
        </p:txBody>
      </p:sp>
      <p:pic>
        <p:nvPicPr>
          <p:cNvPr id="146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00200"/>
            <a:ext cx="652462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6436" name="Object 21"/>
          <p:cNvGraphicFramePr>
            <a:graphicFrameLocks noChangeAspect="1"/>
          </p:cNvGraphicFramePr>
          <p:nvPr/>
        </p:nvGraphicFramePr>
        <p:xfrm>
          <a:off x="914400" y="5410200"/>
          <a:ext cx="3282950" cy="1287463"/>
        </p:xfrm>
        <a:graphic>
          <a:graphicData uri="http://schemas.openxmlformats.org/presentationml/2006/ole">
            <mc:AlternateContent xmlns:mc="http://schemas.openxmlformats.org/markup-compatibility/2006">
              <mc:Choice xmlns:v="urn:schemas-microsoft-com:vml" Requires="v">
                <p:oleObj spid="_x0000_s146466" r:id="rId4" imgW="1002865" imgH="393529" progId="Equation.3">
                  <p:embed/>
                </p:oleObj>
              </mc:Choice>
              <mc:Fallback>
                <p:oleObj r:id="rId4" imgW="1002865" imgH="393529"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5410200"/>
                        <a:ext cx="3282950" cy="128746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37" name="Object 22"/>
          <p:cNvGraphicFramePr>
            <a:graphicFrameLocks noChangeAspect="1"/>
          </p:cNvGraphicFramePr>
          <p:nvPr/>
        </p:nvGraphicFramePr>
        <p:xfrm>
          <a:off x="6019800" y="1600200"/>
          <a:ext cx="2292350" cy="1416050"/>
        </p:xfrm>
        <a:graphic>
          <a:graphicData uri="http://schemas.openxmlformats.org/presentationml/2006/ole">
            <mc:AlternateContent xmlns:mc="http://schemas.openxmlformats.org/markup-compatibility/2006">
              <mc:Choice xmlns:v="urn:schemas-microsoft-com:vml" Requires="v">
                <p:oleObj spid="_x0000_s146467" r:id="rId6" imgW="698197" imgH="431613" progId="Equation.3">
                  <p:embed/>
                </p:oleObj>
              </mc:Choice>
              <mc:Fallback>
                <p:oleObj r:id="rId6" imgW="698197" imgH="431613" progId="Equation.3">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600200"/>
                        <a:ext cx="2292350" cy="14160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684213" y="404813"/>
            <a:ext cx="7772400" cy="1143000"/>
          </a:xfrm>
        </p:spPr>
        <p:txBody>
          <a:bodyPr/>
          <a:lstStyle/>
          <a:p>
            <a:pPr eaLnBrk="1" hangingPunct="1"/>
            <a:r>
              <a:rPr lang="zh-CN" altLang="en-US" sz="7200" smtClean="0">
                <a:solidFill>
                  <a:schemeClr val="tx1"/>
                </a:solidFill>
                <a:ea typeface="隶书" panose="02010509060101010101" pitchFamily="49" charset="-122"/>
              </a:rPr>
              <a:t>检测原理</a:t>
            </a:r>
          </a:p>
        </p:txBody>
      </p:sp>
      <p:pic>
        <p:nvPicPr>
          <p:cNvPr id="215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557338"/>
            <a:ext cx="7389812"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a:xfrm>
            <a:off x="152400" y="457200"/>
            <a:ext cx="8686800" cy="9144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维恩位移公式</a:t>
            </a:r>
          </a:p>
        </p:txBody>
      </p:sp>
      <p:sp>
        <p:nvSpPr>
          <p:cNvPr id="147459" name="Rectangle 3"/>
          <p:cNvSpPr>
            <a:spLocks noChangeArrowheads="1"/>
          </p:cNvSpPr>
          <p:nvPr/>
        </p:nvSpPr>
        <p:spPr bwMode="auto">
          <a:xfrm>
            <a:off x="4005263" y="3081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7460" name="Rectangle 4"/>
          <p:cNvSpPr>
            <a:spLocks noChangeArrowheads="1"/>
          </p:cNvSpPr>
          <p:nvPr/>
        </p:nvSpPr>
        <p:spPr bwMode="auto">
          <a:xfrm>
            <a:off x="457200" y="17526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q"/>
            </a:pPr>
            <a:r>
              <a:rPr lang="zh-CN" altLang="en-US" sz="2800"/>
              <a:t>维恩位移公式</a:t>
            </a:r>
          </a:p>
        </p:txBody>
      </p:sp>
      <p:sp>
        <p:nvSpPr>
          <p:cNvPr id="147461" name="Rectangle 5"/>
          <p:cNvSpPr>
            <a:spLocks noChangeArrowheads="1"/>
          </p:cNvSpPr>
          <p:nvPr/>
        </p:nvSpPr>
        <p:spPr bwMode="auto">
          <a:xfrm>
            <a:off x="449580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7462" name="Rectangle 6"/>
          <p:cNvSpPr>
            <a:spLocks noChangeArrowheads="1"/>
          </p:cNvSpPr>
          <p:nvPr/>
        </p:nvSpPr>
        <p:spPr bwMode="auto">
          <a:xfrm>
            <a:off x="3871913" y="3271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7463" name="Rectangle 7"/>
          <p:cNvSpPr>
            <a:spLocks noChangeArrowheads="1"/>
          </p:cNvSpPr>
          <p:nvPr/>
        </p:nvSpPr>
        <p:spPr bwMode="auto">
          <a:xfrm>
            <a:off x="379095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147464" name="Object 11"/>
          <p:cNvGraphicFramePr>
            <a:graphicFrameLocks noChangeAspect="1"/>
          </p:cNvGraphicFramePr>
          <p:nvPr/>
        </p:nvGraphicFramePr>
        <p:xfrm>
          <a:off x="3657600" y="1752600"/>
          <a:ext cx="2743200" cy="536575"/>
        </p:xfrm>
        <a:graphic>
          <a:graphicData uri="http://schemas.openxmlformats.org/presentationml/2006/ole">
            <mc:AlternateContent xmlns:mc="http://schemas.openxmlformats.org/markup-compatibility/2006">
              <mc:Choice xmlns:v="urn:schemas-microsoft-com:vml" Requires="v">
                <p:oleObj spid="_x0000_s147496" r:id="rId3" imgW="1168400" imgH="228600" progId="Equation.3">
                  <p:embed/>
                </p:oleObj>
              </mc:Choice>
              <mc:Fallback>
                <p:oleObj r:id="rId3" imgW="1168400" imgH="2286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752600"/>
                        <a:ext cx="2743200" cy="5365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7465"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590800"/>
            <a:ext cx="51816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6" name="Rectangle 13"/>
          <p:cNvSpPr>
            <a:spLocks noChangeArrowheads="1"/>
          </p:cNvSpPr>
          <p:nvPr/>
        </p:nvSpPr>
        <p:spPr bwMode="auto">
          <a:xfrm>
            <a:off x="6096000" y="2590800"/>
            <a:ext cx="2743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q"/>
            </a:pPr>
            <a:r>
              <a:rPr lang="zh-CN" altLang="en-US" sz="2800"/>
              <a:t>思考题</a:t>
            </a:r>
            <a:r>
              <a:rPr lang="en-US" altLang="zh-CN" sz="2800"/>
              <a:t>12</a:t>
            </a:r>
            <a:r>
              <a:rPr lang="zh-CN" altLang="en-US" sz="2800"/>
              <a:t>：由普朗克公式推导维恩位移公式</a:t>
            </a:r>
          </a:p>
        </p:txBody>
      </p:sp>
      <p:graphicFrame>
        <p:nvGraphicFramePr>
          <p:cNvPr id="147467" name="Object 15"/>
          <p:cNvGraphicFramePr>
            <a:graphicFrameLocks noChangeAspect="1"/>
          </p:cNvGraphicFramePr>
          <p:nvPr/>
        </p:nvGraphicFramePr>
        <p:xfrm>
          <a:off x="6248400" y="4648200"/>
          <a:ext cx="2362200" cy="1401763"/>
        </p:xfrm>
        <a:graphic>
          <a:graphicData uri="http://schemas.openxmlformats.org/presentationml/2006/ole">
            <mc:AlternateContent xmlns:mc="http://schemas.openxmlformats.org/markup-compatibility/2006">
              <mc:Choice xmlns:v="urn:schemas-microsoft-com:vml" Requires="v">
                <p:oleObj spid="_x0000_s147497" r:id="rId6" imgW="1155700" imgH="685800" progId="Equation.3">
                  <p:embed/>
                </p:oleObj>
              </mc:Choice>
              <mc:Fallback>
                <p:oleObj r:id="rId6" imgW="1155700" imgH="6858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4648200"/>
                        <a:ext cx="2362200" cy="140176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idx="4294967295"/>
          </p:nvPr>
        </p:nvSpPr>
        <p:spPr>
          <a:xfrm>
            <a:off x="609600" y="457200"/>
            <a:ext cx="8001000" cy="914400"/>
          </a:xfrm>
        </p:spPr>
        <p:txBody>
          <a:bodyPr/>
          <a:lstStyle/>
          <a:p>
            <a:pPr eaLnBrk="1" hangingPunct="1"/>
            <a:r>
              <a:rPr lang="zh-CN" altLang="en-US" sz="6000" smtClean="0">
                <a:solidFill>
                  <a:schemeClr val="tx1"/>
                </a:solidFill>
                <a:ea typeface="隶书" panose="02010509060101010101" pitchFamily="49" charset="-122"/>
              </a:rPr>
              <a:t>斯蒂芬</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波尔兹曼定律</a:t>
            </a:r>
          </a:p>
        </p:txBody>
      </p:sp>
      <p:sp>
        <p:nvSpPr>
          <p:cNvPr id="148483" name="Rectangle 4"/>
          <p:cNvSpPr>
            <a:spLocks noChangeArrowheads="1"/>
          </p:cNvSpPr>
          <p:nvPr/>
        </p:nvSpPr>
        <p:spPr bwMode="auto">
          <a:xfrm>
            <a:off x="457200" y="19050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q"/>
            </a:pPr>
            <a:r>
              <a:rPr lang="en-US" altLang="zh-CN" sz="2800"/>
              <a:t>Stefan—Boltzmann Law:</a:t>
            </a:r>
            <a:r>
              <a:rPr lang="en-US" altLang="zh-CN" sz="2800">
                <a:latin typeface="宋体" panose="02010600030101010101" pitchFamily="2" charset="-122"/>
              </a:rPr>
              <a:t> </a:t>
            </a:r>
            <a:r>
              <a:rPr lang="zh-CN" altLang="en-US" sz="2800"/>
              <a:t>黑体的全辐射定律</a:t>
            </a:r>
          </a:p>
        </p:txBody>
      </p:sp>
      <p:sp>
        <p:nvSpPr>
          <p:cNvPr id="148484" name="Rectangle 5"/>
          <p:cNvSpPr>
            <a:spLocks noChangeArrowheads="1"/>
          </p:cNvSpPr>
          <p:nvPr/>
        </p:nvSpPr>
        <p:spPr bwMode="auto">
          <a:xfrm>
            <a:off x="449580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8485" name="Rectangle 6"/>
          <p:cNvSpPr>
            <a:spLocks noChangeArrowheads="1"/>
          </p:cNvSpPr>
          <p:nvPr/>
        </p:nvSpPr>
        <p:spPr bwMode="auto">
          <a:xfrm>
            <a:off x="3871913" y="3271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8486" name="Rectangle 7"/>
          <p:cNvSpPr>
            <a:spLocks noChangeArrowheads="1"/>
          </p:cNvSpPr>
          <p:nvPr/>
        </p:nvSpPr>
        <p:spPr bwMode="auto">
          <a:xfrm>
            <a:off x="379095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148487" name="Object 2"/>
          <p:cNvGraphicFramePr>
            <a:graphicFrameLocks noChangeAspect="1"/>
          </p:cNvGraphicFramePr>
          <p:nvPr/>
        </p:nvGraphicFramePr>
        <p:xfrm>
          <a:off x="914400" y="2667000"/>
          <a:ext cx="5172075" cy="1374775"/>
        </p:xfrm>
        <a:graphic>
          <a:graphicData uri="http://schemas.openxmlformats.org/presentationml/2006/ole">
            <mc:AlternateContent xmlns:mc="http://schemas.openxmlformats.org/markup-compatibility/2006">
              <mc:Choice xmlns:v="urn:schemas-microsoft-com:vml" Requires="v">
                <p:oleObj spid="_x0000_s148518" r:id="rId3" imgW="1816100" imgH="482600" progId="Equation.3">
                  <p:embed/>
                </p:oleObj>
              </mc:Choice>
              <mc:Fallback>
                <p:oleObj r:id="rId3" imgW="1816100" imgH="482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667000"/>
                        <a:ext cx="5172075" cy="13747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488" name="Object 3"/>
          <p:cNvGraphicFramePr>
            <a:graphicFrameLocks noChangeAspect="1"/>
          </p:cNvGraphicFramePr>
          <p:nvPr/>
        </p:nvGraphicFramePr>
        <p:xfrm>
          <a:off x="914400" y="4419600"/>
          <a:ext cx="5181600" cy="642938"/>
        </p:xfrm>
        <a:graphic>
          <a:graphicData uri="http://schemas.openxmlformats.org/presentationml/2006/ole">
            <mc:AlternateContent xmlns:mc="http://schemas.openxmlformats.org/markup-compatibility/2006">
              <mc:Choice xmlns:v="urn:schemas-microsoft-com:vml" Requires="v">
                <p:oleObj spid="_x0000_s148519" r:id="rId5" imgW="1841500" imgH="228600" progId="Equation.3">
                  <p:embed/>
                </p:oleObj>
              </mc:Choice>
              <mc:Fallback>
                <p:oleObj r:id="rId5" imgW="184150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419600"/>
                        <a:ext cx="5181600" cy="6429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8489" name="Text Box 16"/>
          <p:cNvSpPr txBox="1">
            <a:spLocks noChangeArrowheads="1"/>
          </p:cNvSpPr>
          <p:nvPr/>
        </p:nvSpPr>
        <p:spPr bwMode="auto">
          <a:xfrm>
            <a:off x="838200" y="5334000"/>
            <a:ext cx="480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t>Stefan—Boltzmann</a:t>
            </a:r>
            <a:r>
              <a:rPr lang="zh-CN" altLang="en-US" sz="2400"/>
              <a:t>常数</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609600" y="533400"/>
            <a:ext cx="8001000" cy="9144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黑体、灰体</a:t>
            </a:r>
          </a:p>
        </p:txBody>
      </p:sp>
      <p:sp>
        <p:nvSpPr>
          <p:cNvPr id="149507" name="Rectangle 4"/>
          <p:cNvSpPr>
            <a:spLocks noChangeArrowheads="1"/>
          </p:cNvSpPr>
          <p:nvPr/>
        </p:nvSpPr>
        <p:spPr bwMode="auto">
          <a:xfrm>
            <a:off x="468313" y="1673225"/>
            <a:ext cx="7924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q"/>
            </a:pPr>
            <a:r>
              <a:rPr lang="en-US" altLang="zh-CN" sz="2800"/>
              <a:t>Planck’s Law:</a:t>
            </a:r>
            <a:r>
              <a:rPr lang="en-US" altLang="zh-CN" sz="2800">
                <a:latin typeface="宋体" panose="02010600030101010101" pitchFamily="2" charset="-122"/>
              </a:rPr>
              <a:t> </a:t>
            </a:r>
            <a:r>
              <a:rPr lang="zh-CN" altLang="en-US" sz="2800"/>
              <a:t>灰体的单色辐射强度与波长及温度的关系</a:t>
            </a:r>
          </a:p>
        </p:txBody>
      </p:sp>
      <p:graphicFrame>
        <p:nvGraphicFramePr>
          <p:cNvPr id="149508" name="Object 2"/>
          <p:cNvGraphicFramePr>
            <a:graphicFrameLocks noChangeAspect="1"/>
          </p:cNvGraphicFramePr>
          <p:nvPr/>
        </p:nvGraphicFramePr>
        <p:xfrm>
          <a:off x="1295400" y="2743200"/>
          <a:ext cx="5029200" cy="1646238"/>
        </p:xfrm>
        <a:graphic>
          <a:graphicData uri="http://schemas.openxmlformats.org/presentationml/2006/ole">
            <mc:AlternateContent xmlns:mc="http://schemas.openxmlformats.org/markup-compatibility/2006">
              <mc:Choice xmlns:v="urn:schemas-microsoft-com:vml" Requires="v">
                <p:oleObj spid="_x0000_s149541" r:id="rId3" imgW="2095500" imgH="685800" progId="Equation.3">
                  <p:embed/>
                </p:oleObj>
              </mc:Choice>
              <mc:Fallback>
                <p:oleObj r:id="rId3" imgW="2095500" imgH="685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743200"/>
                        <a:ext cx="5029200" cy="16462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9509" name="Rectangle 14"/>
          <p:cNvSpPr>
            <a:spLocks noChangeArrowheads="1"/>
          </p:cNvSpPr>
          <p:nvPr/>
        </p:nvSpPr>
        <p:spPr bwMode="auto">
          <a:xfrm>
            <a:off x="468313" y="45720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q"/>
            </a:pPr>
            <a:r>
              <a:rPr lang="en-US" altLang="zh-CN" sz="2800"/>
              <a:t>Stefan—Boltzmann Law:</a:t>
            </a:r>
            <a:r>
              <a:rPr lang="en-US" altLang="zh-CN" sz="2800">
                <a:latin typeface="宋体" panose="02010600030101010101" pitchFamily="2" charset="-122"/>
              </a:rPr>
              <a:t> </a:t>
            </a:r>
            <a:r>
              <a:rPr lang="zh-CN" altLang="en-US" sz="2800">
                <a:latin typeface="宋体" panose="02010600030101010101" pitchFamily="2" charset="-122"/>
              </a:rPr>
              <a:t>灰体</a:t>
            </a:r>
            <a:r>
              <a:rPr lang="zh-CN" altLang="en-US" sz="2800"/>
              <a:t>的全辐射定律</a:t>
            </a:r>
          </a:p>
        </p:txBody>
      </p:sp>
      <p:graphicFrame>
        <p:nvGraphicFramePr>
          <p:cNvPr id="149510" name="Object 3"/>
          <p:cNvGraphicFramePr>
            <a:graphicFrameLocks noChangeAspect="1"/>
          </p:cNvGraphicFramePr>
          <p:nvPr/>
        </p:nvGraphicFramePr>
        <p:xfrm>
          <a:off x="1295400" y="5257800"/>
          <a:ext cx="3276600" cy="595313"/>
        </p:xfrm>
        <a:graphic>
          <a:graphicData uri="http://schemas.openxmlformats.org/presentationml/2006/ole">
            <mc:AlternateContent xmlns:mc="http://schemas.openxmlformats.org/markup-compatibility/2006">
              <mc:Choice xmlns:v="urn:schemas-microsoft-com:vml" Requires="v">
                <p:oleObj spid="_x0000_s149542" r:id="rId5" imgW="1257300" imgH="228600" progId="Equation.3">
                  <p:embed/>
                </p:oleObj>
              </mc:Choice>
              <mc:Fallback>
                <p:oleObj r:id="rId5" imgW="125730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5257800"/>
                        <a:ext cx="3276600" cy="59531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9511" name="AutoShape 17"/>
          <p:cNvSpPr>
            <a:spLocks/>
          </p:cNvSpPr>
          <p:nvPr/>
        </p:nvSpPr>
        <p:spPr bwMode="auto">
          <a:xfrm>
            <a:off x="6629400" y="2435225"/>
            <a:ext cx="1828800" cy="990600"/>
          </a:xfrm>
          <a:prstGeom prst="borderCallout1">
            <a:avLst>
              <a:gd name="adj1" fmla="val 11537"/>
              <a:gd name="adj2" fmla="val -4167"/>
              <a:gd name="adj3" fmla="val 50639"/>
              <a:gd name="adj4" fmla="val -193926"/>
            </a:avLst>
          </a:prstGeom>
          <a:solidFill>
            <a:srgbClr val="99CC00"/>
          </a:solidFill>
          <a:ln w="38100">
            <a:solidFill>
              <a:srgbClr val="FF00FF"/>
            </a:solidFill>
            <a:prstDash val="lgDash"/>
            <a:miter lim="800000"/>
            <a:headEnd/>
            <a:tailEnd type="arrow" w="med" len="me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t>单色辐射黑度系数</a:t>
            </a:r>
          </a:p>
        </p:txBody>
      </p:sp>
      <p:sp>
        <p:nvSpPr>
          <p:cNvPr id="149512" name="AutoShape 20"/>
          <p:cNvSpPr>
            <a:spLocks/>
          </p:cNvSpPr>
          <p:nvPr/>
        </p:nvSpPr>
        <p:spPr bwMode="auto">
          <a:xfrm>
            <a:off x="5105400" y="6019800"/>
            <a:ext cx="2743200" cy="533400"/>
          </a:xfrm>
          <a:prstGeom prst="borderCallout1">
            <a:avLst>
              <a:gd name="adj1" fmla="val 21431"/>
              <a:gd name="adj2" fmla="val -2778"/>
              <a:gd name="adj3" fmla="val -52380"/>
              <a:gd name="adj4" fmla="val -106944"/>
            </a:avLst>
          </a:prstGeom>
          <a:solidFill>
            <a:srgbClr val="99CC00"/>
          </a:solidFill>
          <a:ln w="38100">
            <a:solidFill>
              <a:srgbClr val="FF00FF"/>
            </a:solidFill>
            <a:prstDash val="lgDash"/>
            <a:miter lim="800000"/>
            <a:headEnd/>
            <a:tailEnd type="arrow" w="med" len="me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t>全辐射黑度系数</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09600" y="533400"/>
            <a:ext cx="8001000" cy="9144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光学高温计</a:t>
            </a:r>
          </a:p>
        </p:txBody>
      </p:sp>
      <p:pic>
        <p:nvPicPr>
          <p:cNvPr id="15053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52578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2" name="AutoShape 10">
            <a:hlinkClick r:id="rId3"/>
          </p:cNvPr>
          <p:cNvSpPr>
            <a:spLocks noChangeArrowheads="1"/>
          </p:cNvSpPr>
          <p:nvPr/>
        </p:nvSpPr>
        <p:spPr bwMode="auto">
          <a:xfrm>
            <a:off x="6400800" y="1524000"/>
            <a:ext cx="2057400" cy="2057400"/>
          </a:xfrm>
          <a:prstGeom prst="actionButtonInformation">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0533" name="AutoShape 11">
            <a:hlinkClick r:id="rId4" action="ppaction://hlinkpres?slideindex=1&amp;slidetitle="/>
          </p:cNvPr>
          <p:cNvSpPr>
            <a:spLocks noChangeArrowheads="1"/>
          </p:cNvSpPr>
          <p:nvPr/>
        </p:nvSpPr>
        <p:spPr bwMode="auto">
          <a:xfrm>
            <a:off x="6400800" y="4648200"/>
            <a:ext cx="2057400" cy="2057400"/>
          </a:xfrm>
          <a:prstGeom prst="actionButtonMovi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517525" y="617538"/>
            <a:ext cx="8001000" cy="76835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光学高温计</a:t>
            </a:r>
          </a:p>
        </p:txBody>
      </p:sp>
      <p:sp>
        <p:nvSpPr>
          <p:cNvPr id="151555" name="Oval 2"/>
          <p:cNvSpPr>
            <a:spLocks noChangeAspect="1" noChangeArrowheads="1"/>
          </p:cNvSpPr>
          <p:nvPr/>
        </p:nvSpPr>
        <p:spPr bwMode="auto">
          <a:xfrm>
            <a:off x="517525" y="2192338"/>
            <a:ext cx="2408238" cy="2362200"/>
          </a:xfrm>
          <a:prstGeom prst="ellipse">
            <a:avLst/>
          </a:prstGeom>
          <a:solidFill>
            <a:schemeClr val="tx1"/>
          </a:solidFill>
          <a:ln w="762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200">
              <a:latin typeface="Arial" panose="020B0604020202020204" pitchFamily="34" charset="0"/>
            </a:endParaRPr>
          </a:p>
        </p:txBody>
      </p:sp>
      <p:sp>
        <p:nvSpPr>
          <p:cNvPr id="151556" name="Freeform 3"/>
          <p:cNvSpPr>
            <a:spLocks noChangeAspect="1"/>
          </p:cNvSpPr>
          <p:nvPr/>
        </p:nvSpPr>
        <p:spPr bwMode="auto">
          <a:xfrm>
            <a:off x="877888" y="2628900"/>
            <a:ext cx="1706562" cy="1504950"/>
          </a:xfrm>
          <a:custGeom>
            <a:avLst/>
            <a:gdLst>
              <a:gd name="T0" fmla="*/ 2147483646 w 767"/>
              <a:gd name="T1" fmla="*/ 2147483646 h 677"/>
              <a:gd name="T2" fmla="*/ 2147483646 w 767"/>
              <a:gd name="T3" fmla="*/ 2147483646 h 677"/>
              <a:gd name="T4" fmla="*/ 2147483646 w 767"/>
              <a:gd name="T5" fmla="*/ 2147483646 h 677"/>
              <a:gd name="T6" fmla="*/ 2147483646 w 767"/>
              <a:gd name="T7" fmla="*/ 2147483646 h 677"/>
              <a:gd name="T8" fmla="*/ 2147483646 w 767"/>
              <a:gd name="T9" fmla="*/ 2147483646 h 677"/>
              <a:gd name="T10" fmla="*/ 2147483646 w 767"/>
              <a:gd name="T11" fmla="*/ 2147483646 h 677"/>
              <a:gd name="T12" fmla="*/ 2147483646 w 767"/>
              <a:gd name="T13" fmla="*/ 2147483646 h 677"/>
              <a:gd name="T14" fmla="*/ 2147483646 w 767"/>
              <a:gd name="T15" fmla="*/ 2147483646 h 677"/>
              <a:gd name="T16" fmla="*/ 2147483646 w 767"/>
              <a:gd name="T17" fmla="*/ 2147483646 h 677"/>
              <a:gd name="T18" fmla="*/ 2147483646 w 767"/>
              <a:gd name="T19" fmla="*/ 2147483646 h 677"/>
              <a:gd name="T20" fmla="*/ 2147483646 w 767"/>
              <a:gd name="T21" fmla="*/ 2147483646 h 677"/>
              <a:gd name="T22" fmla="*/ 2147483646 w 767"/>
              <a:gd name="T23" fmla="*/ 2147483646 h 677"/>
              <a:gd name="T24" fmla="*/ 2147483646 w 767"/>
              <a:gd name="T25" fmla="*/ 2147483646 h 677"/>
              <a:gd name="T26" fmla="*/ 2147483646 w 767"/>
              <a:gd name="T27" fmla="*/ 2147483646 h 677"/>
              <a:gd name="T28" fmla="*/ 2147483646 w 767"/>
              <a:gd name="T29" fmla="*/ 2147483646 h 677"/>
              <a:gd name="T30" fmla="*/ 2147483646 w 767"/>
              <a:gd name="T31" fmla="*/ 2147483646 h 677"/>
              <a:gd name="T32" fmla="*/ 2147483646 w 767"/>
              <a:gd name="T33" fmla="*/ 2147483646 h 677"/>
              <a:gd name="T34" fmla="*/ 2147483646 w 767"/>
              <a:gd name="T35" fmla="*/ 2147483646 h 677"/>
              <a:gd name="T36" fmla="*/ 2147483646 w 767"/>
              <a:gd name="T37" fmla="*/ 2147483646 h 677"/>
              <a:gd name="T38" fmla="*/ 2147483646 w 767"/>
              <a:gd name="T39" fmla="*/ 2147483646 h 677"/>
              <a:gd name="T40" fmla="*/ 2147483646 w 767"/>
              <a:gd name="T41" fmla="*/ 2147483646 h 677"/>
              <a:gd name="T42" fmla="*/ 2147483646 w 767"/>
              <a:gd name="T43" fmla="*/ 2147483646 h 677"/>
              <a:gd name="T44" fmla="*/ 2147483646 w 767"/>
              <a:gd name="T45" fmla="*/ 2147483646 h 677"/>
              <a:gd name="T46" fmla="*/ 2147483646 w 767"/>
              <a:gd name="T47" fmla="*/ 2147483646 h 6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67" h="677">
                <a:moveTo>
                  <a:pt x="177" y="21"/>
                </a:moveTo>
                <a:cubicBezTo>
                  <a:pt x="306" y="5"/>
                  <a:pt x="313" y="0"/>
                  <a:pt x="466" y="10"/>
                </a:cubicBezTo>
                <a:cubicBezTo>
                  <a:pt x="477" y="14"/>
                  <a:pt x="489" y="15"/>
                  <a:pt x="499" y="21"/>
                </a:cubicBezTo>
                <a:cubicBezTo>
                  <a:pt x="508" y="27"/>
                  <a:pt x="511" y="40"/>
                  <a:pt x="521" y="44"/>
                </a:cubicBezTo>
                <a:cubicBezTo>
                  <a:pt x="542" y="52"/>
                  <a:pt x="566" y="51"/>
                  <a:pt x="588" y="55"/>
                </a:cubicBezTo>
                <a:cubicBezTo>
                  <a:pt x="614" y="81"/>
                  <a:pt x="640" y="106"/>
                  <a:pt x="666" y="132"/>
                </a:cubicBezTo>
                <a:cubicBezTo>
                  <a:pt x="685" y="151"/>
                  <a:pt x="710" y="199"/>
                  <a:pt x="710" y="199"/>
                </a:cubicBezTo>
                <a:cubicBezTo>
                  <a:pt x="714" y="240"/>
                  <a:pt x="712" y="281"/>
                  <a:pt x="721" y="321"/>
                </a:cubicBezTo>
                <a:cubicBezTo>
                  <a:pt x="723" y="331"/>
                  <a:pt x="738" y="335"/>
                  <a:pt x="743" y="344"/>
                </a:cubicBezTo>
                <a:cubicBezTo>
                  <a:pt x="754" y="365"/>
                  <a:pt x="766" y="410"/>
                  <a:pt x="766" y="410"/>
                </a:cubicBezTo>
                <a:cubicBezTo>
                  <a:pt x="762" y="443"/>
                  <a:pt x="767" y="479"/>
                  <a:pt x="755" y="510"/>
                </a:cubicBezTo>
                <a:cubicBezTo>
                  <a:pt x="750" y="523"/>
                  <a:pt x="731" y="523"/>
                  <a:pt x="721" y="532"/>
                </a:cubicBezTo>
                <a:cubicBezTo>
                  <a:pt x="663" y="582"/>
                  <a:pt x="618" y="635"/>
                  <a:pt x="554" y="677"/>
                </a:cubicBezTo>
                <a:cubicBezTo>
                  <a:pt x="528" y="671"/>
                  <a:pt x="504" y="655"/>
                  <a:pt x="477" y="655"/>
                </a:cubicBezTo>
                <a:cubicBezTo>
                  <a:pt x="436" y="655"/>
                  <a:pt x="335" y="670"/>
                  <a:pt x="288" y="677"/>
                </a:cubicBezTo>
                <a:cubicBezTo>
                  <a:pt x="285" y="675"/>
                  <a:pt x="206" y="622"/>
                  <a:pt x="188" y="610"/>
                </a:cubicBezTo>
                <a:cubicBezTo>
                  <a:pt x="177" y="603"/>
                  <a:pt x="154" y="588"/>
                  <a:pt x="154" y="588"/>
                </a:cubicBezTo>
                <a:cubicBezTo>
                  <a:pt x="128" y="511"/>
                  <a:pt x="164" y="439"/>
                  <a:pt x="77" y="410"/>
                </a:cubicBezTo>
                <a:cubicBezTo>
                  <a:pt x="62" y="388"/>
                  <a:pt x="47" y="366"/>
                  <a:pt x="32" y="344"/>
                </a:cubicBezTo>
                <a:cubicBezTo>
                  <a:pt x="24" y="333"/>
                  <a:pt x="10" y="310"/>
                  <a:pt x="10" y="310"/>
                </a:cubicBezTo>
                <a:cubicBezTo>
                  <a:pt x="33" y="121"/>
                  <a:pt x="0" y="284"/>
                  <a:pt x="43" y="188"/>
                </a:cubicBezTo>
                <a:cubicBezTo>
                  <a:pt x="66" y="138"/>
                  <a:pt x="61" y="87"/>
                  <a:pt x="110" y="55"/>
                </a:cubicBezTo>
                <a:cubicBezTo>
                  <a:pt x="120" y="49"/>
                  <a:pt x="133" y="49"/>
                  <a:pt x="143" y="44"/>
                </a:cubicBezTo>
                <a:cubicBezTo>
                  <a:pt x="155" y="38"/>
                  <a:pt x="166" y="29"/>
                  <a:pt x="177" y="21"/>
                </a:cubicBezTo>
                <a:close/>
              </a:path>
            </a:pathLst>
          </a:custGeom>
          <a:solidFill>
            <a:srgbClr val="FF0000"/>
          </a:solidFill>
          <a:ln w="38100" cap="flat"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57" name="Rectangle 7"/>
          <p:cNvSpPr>
            <a:spLocks noChangeAspect="1" noChangeArrowheads="1"/>
          </p:cNvSpPr>
          <p:nvPr/>
        </p:nvSpPr>
        <p:spPr bwMode="auto">
          <a:xfrm>
            <a:off x="517525" y="3330575"/>
            <a:ext cx="2417763" cy="103188"/>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200">
              <a:latin typeface="Arial" panose="020B0604020202020204" pitchFamily="34" charset="0"/>
            </a:endParaRPr>
          </a:p>
        </p:txBody>
      </p:sp>
      <p:cxnSp>
        <p:nvCxnSpPr>
          <p:cNvPr id="151558" name="直接连接符 2"/>
          <p:cNvCxnSpPr>
            <a:cxnSpLocks noChangeShapeType="1"/>
          </p:cNvCxnSpPr>
          <p:nvPr/>
        </p:nvCxnSpPr>
        <p:spPr bwMode="auto">
          <a:xfrm>
            <a:off x="490538" y="1712913"/>
            <a:ext cx="1236662" cy="9731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lgn="ctr">
                <a:solidFill>
                  <a:srgbClr val="000000"/>
                </a:solidFill>
                <a:round/>
                <a:headEnd/>
                <a:tailEnd/>
              </a14:hiddenLine>
            </a:ext>
          </a:extLst>
        </p:spPr>
      </p:cxnSp>
      <p:sp>
        <p:nvSpPr>
          <p:cNvPr id="4" name="云形标注 3"/>
          <p:cNvSpPr/>
          <p:nvPr/>
        </p:nvSpPr>
        <p:spPr bwMode="auto">
          <a:xfrm>
            <a:off x="427038" y="4845050"/>
            <a:ext cx="1901825" cy="1008063"/>
          </a:xfrm>
          <a:prstGeom prst="cloudCallout">
            <a:avLst>
              <a:gd name="adj1" fmla="val -36400"/>
              <a:gd name="adj2" fmla="val -190150"/>
            </a:avLst>
          </a:prstGeom>
          <a:ln/>
        </p:spPr>
        <p:style>
          <a:lnRef idx="2">
            <a:schemeClr val="accent2"/>
          </a:lnRef>
          <a:fillRef idx="1">
            <a:schemeClr val="lt1"/>
          </a:fillRef>
          <a:effectRef idx="0">
            <a:schemeClr val="accent2"/>
          </a:effectRef>
          <a:fontRef idx="minor">
            <a:schemeClr val="dk1"/>
          </a:fontRef>
        </p:style>
        <p:txBody>
          <a:bodyPr anchor="ctr"/>
          <a:lstStyle/>
          <a:p>
            <a:pPr>
              <a:spcBef>
                <a:spcPct val="50000"/>
              </a:spcBef>
              <a:defRPr/>
            </a:pPr>
            <a:r>
              <a:rPr lang="en-US" altLang="zh-CN" sz="2000" b="1" dirty="0"/>
              <a:t>Image of Filament (Cooler)</a:t>
            </a:r>
          </a:p>
        </p:txBody>
      </p:sp>
      <p:sp>
        <p:nvSpPr>
          <p:cNvPr id="151560" name="Oval 2"/>
          <p:cNvSpPr>
            <a:spLocks noChangeAspect="1" noChangeArrowheads="1"/>
          </p:cNvSpPr>
          <p:nvPr/>
        </p:nvSpPr>
        <p:spPr bwMode="auto">
          <a:xfrm>
            <a:off x="3262313" y="2212975"/>
            <a:ext cx="2408237" cy="2362200"/>
          </a:xfrm>
          <a:prstGeom prst="ellipse">
            <a:avLst/>
          </a:prstGeom>
          <a:solidFill>
            <a:schemeClr val="tx1"/>
          </a:solidFill>
          <a:ln w="762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200">
              <a:latin typeface="Arial" panose="020B0604020202020204" pitchFamily="34" charset="0"/>
            </a:endParaRPr>
          </a:p>
        </p:txBody>
      </p:sp>
      <p:sp>
        <p:nvSpPr>
          <p:cNvPr id="151561" name="Freeform 3"/>
          <p:cNvSpPr>
            <a:spLocks noChangeAspect="1"/>
          </p:cNvSpPr>
          <p:nvPr/>
        </p:nvSpPr>
        <p:spPr bwMode="auto">
          <a:xfrm>
            <a:off x="3622675" y="2649538"/>
            <a:ext cx="1704975" cy="1504950"/>
          </a:xfrm>
          <a:custGeom>
            <a:avLst/>
            <a:gdLst>
              <a:gd name="T0" fmla="*/ 2147483646 w 767"/>
              <a:gd name="T1" fmla="*/ 2147483646 h 677"/>
              <a:gd name="T2" fmla="*/ 2147483646 w 767"/>
              <a:gd name="T3" fmla="*/ 2147483646 h 677"/>
              <a:gd name="T4" fmla="*/ 2147483646 w 767"/>
              <a:gd name="T5" fmla="*/ 2147483646 h 677"/>
              <a:gd name="T6" fmla="*/ 2147483646 w 767"/>
              <a:gd name="T7" fmla="*/ 2147483646 h 677"/>
              <a:gd name="T8" fmla="*/ 2147483646 w 767"/>
              <a:gd name="T9" fmla="*/ 2147483646 h 677"/>
              <a:gd name="T10" fmla="*/ 2147483646 w 767"/>
              <a:gd name="T11" fmla="*/ 2147483646 h 677"/>
              <a:gd name="T12" fmla="*/ 2147483646 w 767"/>
              <a:gd name="T13" fmla="*/ 2147483646 h 677"/>
              <a:gd name="T14" fmla="*/ 2147483646 w 767"/>
              <a:gd name="T15" fmla="*/ 2147483646 h 677"/>
              <a:gd name="T16" fmla="*/ 2147483646 w 767"/>
              <a:gd name="T17" fmla="*/ 2147483646 h 677"/>
              <a:gd name="T18" fmla="*/ 2147483646 w 767"/>
              <a:gd name="T19" fmla="*/ 2147483646 h 677"/>
              <a:gd name="T20" fmla="*/ 2147483646 w 767"/>
              <a:gd name="T21" fmla="*/ 2147483646 h 677"/>
              <a:gd name="T22" fmla="*/ 2147483646 w 767"/>
              <a:gd name="T23" fmla="*/ 2147483646 h 677"/>
              <a:gd name="T24" fmla="*/ 2147483646 w 767"/>
              <a:gd name="T25" fmla="*/ 2147483646 h 677"/>
              <a:gd name="T26" fmla="*/ 2147483646 w 767"/>
              <a:gd name="T27" fmla="*/ 2147483646 h 677"/>
              <a:gd name="T28" fmla="*/ 2147483646 w 767"/>
              <a:gd name="T29" fmla="*/ 2147483646 h 677"/>
              <a:gd name="T30" fmla="*/ 2147483646 w 767"/>
              <a:gd name="T31" fmla="*/ 2147483646 h 677"/>
              <a:gd name="T32" fmla="*/ 2147483646 w 767"/>
              <a:gd name="T33" fmla="*/ 2147483646 h 677"/>
              <a:gd name="T34" fmla="*/ 2147483646 w 767"/>
              <a:gd name="T35" fmla="*/ 2147483646 h 677"/>
              <a:gd name="T36" fmla="*/ 2147483646 w 767"/>
              <a:gd name="T37" fmla="*/ 2147483646 h 677"/>
              <a:gd name="T38" fmla="*/ 2147483646 w 767"/>
              <a:gd name="T39" fmla="*/ 2147483646 h 677"/>
              <a:gd name="T40" fmla="*/ 2147483646 w 767"/>
              <a:gd name="T41" fmla="*/ 2147483646 h 677"/>
              <a:gd name="T42" fmla="*/ 2147483646 w 767"/>
              <a:gd name="T43" fmla="*/ 2147483646 h 677"/>
              <a:gd name="T44" fmla="*/ 2147483646 w 767"/>
              <a:gd name="T45" fmla="*/ 2147483646 h 677"/>
              <a:gd name="T46" fmla="*/ 2147483646 w 767"/>
              <a:gd name="T47" fmla="*/ 2147483646 h 6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67" h="677">
                <a:moveTo>
                  <a:pt x="177" y="21"/>
                </a:moveTo>
                <a:cubicBezTo>
                  <a:pt x="306" y="5"/>
                  <a:pt x="313" y="0"/>
                  <a:pt x="466" y="10"/>
                </a:cubicBezTo>
                <a:cubicBezTo>
                  <a:pt x="477" y="14"/>
                  <a:pt x="489" y="15"/>
                  <a:pt x="499" y="21"/>
                </a:cubicBezTo>
                <a:cubicBezTo>
                  <a:pt x="508" y="27"/>
                  <a:pt x="511" y="40"/>
                  <a:pt x="521" y="44"/>
                </a:cubicBezTo>
                <a:cubicBezTo>
                  <a:pt x="542" y="52"/>
                  <a:pt x="566" y="51"/>
                  <a:pt x="588" y="55"/>
                </a:cubicBezTo>
                <a:cubicBezTo>
                  <a:pt x="614" y="81"/>
                  <a:pt x="640" y="106"/>
                  <a:pt x="666" y="132"/>
                </a:cubicBezTo>
                <a:cubicBezTo>
                  <a:pt x="685" y="151"/>
                  <a:pt x="710" y="199"/>
                  <a:pt x="710" y="199"/>
                </a:cubicBezTo>
                <a:cubicBezTo>
                  <a:pt x="714" y="240"/>
                  <a:pt x="712" y="281"/>
                  <a:pt x="721" y="321"/>
                </a:cubicBezTo>
                <a:cubicBezTo>
                  <a:pt x="723" y="331"/>
                  <a:pt x="738" y="335"/>
                  <a:pt x="743" y="344"/>
                </a:cubicBezTo>
                <a:cubicBezTo>
                  <a:pt x="754" y="365"/>
                  <a:pt x="766" y="410"/>
                  <a:pt x="766" y="410"/>
                </a:cubicBezTo>
                <a:cubicBezTo>
                  <a:pt x="762" y="443"/>
                  <a:pt x="767" y="479"/>
                  <a:pt x="755" y="510"/>
                </a:cubicBezTo>
                <a:cubicBezTo>
                  <a:pt x="750" y="523"/>
                  <a:pt x="731" y="523"/>
                  <a:pt x="721" y="532"/>
                </a:cubicBezTo>
                <a:cubicBezTo>
                  <a:pt x="663" y="582"/>
                  <a:pt x="618" y="635"/>
                  <a:pt x="554" y="677"/>
                </a:cubicBezTo>
                <a:cubicBezTo>
                  <a:pt x="528" y="671"/>
                  <a:pt x="504" y="655"/>
                  <a:pt x="477" y="655"/>
                </a:cubicBezTo>
                <a:cubicBezTo>
                  <a:pt x="436" y="655"/>
                  <a:pt x="335" y="670"/>
                  <a:pt x="288" y="677"/>
                </a:cubicBezTo>
                <a:cubicBezTo>
                  <a:pt x="285" y="675"/>
                  <a:pt x="206" y="622"/>
                  <a:pt x="188" y="610"/>
                </a:cubicBezTo>
                <a:cubicBezTo>
                  <a:pt x="177" y="603"/>
                  <a:pt x="154" y="588"/>
                  <a:pt x="154" y="588"/>
                </a:cubicBezTo>
                <a:cubicBezTo>
                  <a:pt x="128" y="511"/>
                  <a:pt x="164" y="439"/>
                  <a:pt x="77" y="410"/>
                </a:cubicBezTo>
                <a:cubicBezTo>
                  <a:pt x="62" y="388"/>
                  <a:pt x="47" y="366"/>
                  <a:pt x="32" y="344"/>
                </a:cubicBezTo>
                <a:cubicBezTo>
                  <a:pt x="24" y="333"/>
                  <a:pt x="10" y="310"/>
                  <a:pt x="10" y="310"/>
                </a:cubicBezTo>
                <a:cubicBezTo>
                  <a:pt x="33" y="121"/>
                  <a:pt x="0" y="284"/>
                  <a:pt x="43" y="188"/>
                </a:cubicBezTo>
                <a:cubicBezTo>
                  <a:pt x="66" y="138"/>
                  <a:pt x="61" y="87"/>
                  <a:pt x="110" y="55"/>
                </a:cubicBezTo>
                <a:cubicBezTo>
                  <a:pt x="120" y="49"/>
                  <a:pt x="133" y="49"/>
                  <a:pt x="143" y="44"/>
                </a:cubicBezTo>
                <a:cubicBezTo>
                  <a:pt x="155" y="38"/>
                  <a:pt x="166" y="29"/>
                  <a:pt x="177" y="21"/>
                </a:cubicBezTo>
                <a:close/>
              </a:path>
            </a:pathLst>
          </a:custGeom>
          <a:solidFill>
            <a:srgbClr val="FF0000"/>
          </a:solidFill>
          <a:ln w="38100" cap="flat"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2" name="Rectangle 7"/>
          <p:cNvSpPr>
            <a:spLocks noChangeAspect="1" noChangeArrowheads="1"/>
          </p:cNvSpPr>
          <p:nvPr/>
        </p:nvSpPr>
        <p:spPr bwMode="auto">
          <a:xfrm flipV="1">
            <a:off x="3252788" y="3317875"/>
            <a:ext cx="2417762" cy="104775"/>
          </a:xfrm>
          <a:prstGeom prst="rect">
            <a:avLst/>
          </a:prstGeom>
          <a:solidFill>
            <a:srgbClr val="FFFF00"/>
          </a:solidFill>
          <a:ln w="38100">
            <a:solidFill>
              <a:srgbClr val="FFFF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200">
              <a:latin typeface="Arial" panose="020B0604020202020204" pitchFamily="34" charset="0"/>
            </a:endParaRPr>
          </a:p>
        </p:txBody>
      </p:sp>
      <p:sp>
        <p:nvSpPr>
          <p:cNvPr id="151563" name="Oval 2"/>
          <p:cNvSpPr>
            <a:spLocks noChangeAspect="1" noChangeArrowheads="1"/>
          </p:cNvSpPr>
          <p:nvPr/>
        </p:nvSpPr>
        <p:spPr bwMode="auto">
          <a:xfrm>
            <a:off x="6015038" y="2192338"/>
            <a:ext cx="2408237" cy="2362200"/>
          </a:xfrm>
          <a:prstGeom prst="ellipse">
            <a:avLst/>
          </a:prstGeom>
          <a:solidFill>
            <a:schemeClr val="tx1"/>
          </a:solidFill>
          <a:ln w="762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200">
              <a:latin typeface="Arial" panose="020B0604020202020204" pitchFamily="34" charset="0"/>
            </a:endParaRPr>
          </a:p>
        </p:txBody>
      </p:sp>
      <p:sp>
        <p:nvSpPr>
          <p:cNvPr id="151564" name="Freeform 3"/>
          <p:cNvSpPr>
            <a:spLocks noChangeAspect="1"/>
          </p:cNvSpPr>
          <p:nvPr/>
        </p:nvSpPr>
        <p:spPr bwMode="auto">
          <a:xfrm>
            <a:off x="6375400" y="2628900"/>
            <a:ext cx="1706563" cy="1504950"/>
          </a:xfrm>
          <a:custGeom>
            <a:avLst/>
            <a:gdLst>
              <a:gd name="T0" fmla="*/ 2147483646 w 767"/>
              <a:gd name="T1" fmla="*/ 2147483646 h 677"/>
              <a:gd name="T2" fmla="*/ 2147483646 w 767"/>
              <a:gd name="T3" fmla="*/ 2147483646 h 677"/>
              <a:gd name="T4" fmla="*/ 2147483646 w 767"/>
              <a:gd name="T5" fmla="*/ 2147483646 h 677"/>
              <a:gd name="T6" fmla="*/ 2147483646 w 767"/>
              <a:gd name="T7" fmla="*/ 2147483646 h 677"/>
              <a:gd name="T8" fmla="*/ 2147483646 w 767"/>
              <a:gd name="T9" fmla="*/ 2147483646 h 677"/>
              <a:gd name="T10" fmla="*/ 2147483646 w 767"/>
              <a:gd name="T11" fmla="*/ 2147483646 h 677"/>
              <a:gd name="T12" fmla="*/ 2147483646 w 767"/>
              <a:gd name="T13" fmla="*/ 2147483646 h 677"/>
              <a:gd name="T14" fmla="*/ 2147483646 w 767"/>
              <a:gd name="T15" fmla="*/ 2147483646 h 677"/>
              <a:gd name="T16" fmla="*/ 2147483646 w 767"/>
              <a:gd name="T17" fmla="*/ 2147483646 h 677"/>
              <a:gd name="T18" fmla="*/ 2147483646 w 767"/>
              <a:gd name="T19" fmla="*/ 2147483646 h 677"/>
              <a:gd name="T20" fmla="*/ 2147483646 w 767"/>
              <a:gd name="T21" fmla="*/ 2147483646 h 677"/>
              <a:gd name="T22" fmla="*/ 2147483646 w 767"/>
              <a:gd name="T23" fmla="*/ 2147483646 h 677"/>
              <a:gd name="T24" fmla="*/ 2147483646 w 767"/>
              <a:gd name="T25" fmla="*/ 2147483646 h 677"/>
              <a:gd name="T26" fmla="*/ 2147483646 w 767"/>
              <a:gd name="T27" fmla="*/ 2147483646 h 677"/>
              <a:gd name="T28" fmla="*/ 2147483646 w 767"/>
              <a:gd name="T29" fmla="*/ 2147483646 h 677"/>
              <a:gd name="T30" fmla="*/ 2147483646 w 767"/>
              <a:gd name="T31" fmla="*/ 2147483646 h 677"/>
              <a:gd name="T32" fmla="*/ 2147483646 w 767"/>
              <a:gd name="T33" fmla="*/ 2147483646 h 677"/>
              <a:gd name="T34" fmla="*/ 2147483646 w 767"/>
              <a:gd name="T35" fmla="*/ 2147483646 h 677"/>
              <a:gd name="T36" fmla="*/ 2147483646 w 767"/>
              <a:gd name="T37" fmla="*/ 2147483646 h 677"/>
              <a:gd name="T38" fmla="*/ 2147483646 w 767"/>
              <a:gd name="T39" fmla="*/ 2147483646 h 677"/>
              <a:gd name="T40" fmla="*/ 2147483646 w 767"/>
              <a:gd name="T41" fmla="*/ 2147483646 h 677"/>
              <a:gd name="T42" fmla="*/ 2147483646 w 767"/>
              <a:gd name="T43" fmla="*/ 2147483646 h 677"/>
              <a:gd name="T44" fmla="*/ 2147483646 w 767"/>
              <a:gd name="T45" fmla="*/ 2147483646 h 677"/>
              <a:gd name="T46" fmla="*/ 2147483646 w 767"/>
              <a:gd name="T47" fmla="*/ 2147483646 h 6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67" h="677">
                <a:moveTo>
                  <a:pt x="177" y="21"/>
                </a:moveTo>
                <a:cubicBezTo>
                  <a:pt x="306" y="5"/>
                  <a:pt x="313" y="0"/>
                  <a:pt x="466" y="10"/>
                </a:cubicBezTo>
                <a:cubicBezTo>
                  <a:pt x="477" y="14"/>
                  <a:pt x="489" y="15"/>
                  <a:pt x="499" y="21"/>
                </a:cubicBezTo>
                <a:cubicBezTo>
                  <a:pt x="508" y="27"/>
                  <a:pt x="511" y="40"/>
                  <a:pt x="521" y="44"/>
                </a:cubicBezTo>
                <a:cubicBezTo>
                  <a:pt x="542" y="52"/>
                  <a:pt x="566" y="51"/>
                  <a:pt x="588" y="55"/>
                </a:cubicBezTo>
                <a:cubicBezTo>
                  <a:pt x="614" y="81"/>
                  <a:pt x="640" y="106"/>
                  <a:pt x="666" y="132"/>
                </a:cubicBezTo>
                <a:cubicBezTo>
                  <a:pt x="685" y="151"/>
                  <a:pt x="710" y="199"/>
                  <a:pt x="710" y="199"/>
                </a:cubicBezTo>
                <a:cubicBezTo>
                  <a:pt x="714" y="240"/>
                  <a:pt x="712" y="281"/>
                  <a:pt x="721" y="321"/>
                </a:cubicBezTo>
                <a:cubicBezTo>
                  <a:pt x="723" y="331"/>
                  <a:pt x="738" y="335"/>
                  <a:pt x="743" y="344"/>
                </a:cubicBezTo>
                <a:cubicBezTo>
                  <a:pt x="754" y="365"/>
                  <a:pt x="766" y="410"/>
                  <a:pt x="766" y="410"/>
                </a:cubicBezTo>
                <a:cubicBezTo>
                  <a:pt x="762" y="443"/>
                  <a:pt x="767" y="479"/>
                  <a:pt x="755" y="510"/>
                </a:cubicBezTo>
                <a:cubicBezTo>
                  <a:pt x="750" y="523"/>
                  <a:pt x="731" y="523"/>
                  <a:pt x="721" y="532"/>
                </a:cubicBezTo>
                <a:cubicBezTo>
                  <a:pt x="663" y="582"/>
                  <a:pt x="618" y="635"/>
                  <a:pt x="554" y="677"/>
                </a:cubicBezTo>
                <a:cubicBezTo>
                  <a:pt x="528" y="671"/>
                  <a:pt x="504" y="655"/>
                  <a:pt x="477" y="655"/>
                </a:cubicBezTo>
                <a:cubicBezTo>
                  <a:pt x="436" y="655"/>
                  <a:pt x="335" y="670"/>
                  <a:pt x="288" y="677"/>
                </a:cubicBezTo>
                <a:cubicBezTo>
                  <a:pt x="285" y="675"/>
                  <a:pt x="206" y="622"/>
                  <a:pt x="188" y="610"/>
                </a:cubicBezTo>
                <a:cubicBezTo>
                  <a:pt x="177" y="603"/>
                  <a:pt x="154" y="588"/>
                  <a:pt x="154" y="588"/>
                </a:cubicBezTo>
                <a:cubicBezTo>
                  <a:pt x="128" y="511"/>
                  <a:pt x="164" y="439"/>
                  <a:pt x="77" y="410"/>
                </a:cubicBezTo>
                <a:cubicBezTo>
                  <a:pt x="62" y="388"/>
                  <a:pt x="47" y="366"/>
                  <a:pt x="32" y="344"/>
                </a:cubicBezTo>
                <a:cubicBezTo>
                  <a:pt x="24" y="333"/>
                  <a:pt x="10" y="310"/>
                  <a:pt x="10" y="310"/>
                </a:cubicBezTo>
                <a:cubicBezTo>
                  <a:pt x="33" y="121"/>
                  <a:pt x="0" y="284"/>
                  <a:pt x="43" y="188"/>
                </a:cubicBezTo>
                <a:cubicBezTo>
                  <a:pt x="66" y="138"/>
                  <a:pt x="61" y="87"/>
                  <a:pt x="110" y="55"/>
                </a:cubicBezTo>
                <a:cubicBezTo>
                  <a:pt x="120" y="49"/>
                  <a:pt x="133" y="49"/>
                  <a:pt x="143" y="44"/>
                </a:cubicBezTo>
                <a:cubicBezTo>
                  <a:pt x="155" y="38"/>
                  <a:pt x="166" y="29"/>
                  <a:pt x="177" y="21"/>
                </a:cubicBezTo>
                <a:close/>
              </a:path>
            </a:pathLst>
          </a:custGeom>
          <a:solidFill>
            <a:srgbClr val="FF0000"/>
          </a:solidFill>
          <a:ln w="38100" cap="flat"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5" name="Rectangle 7"/>
          <p:cNvSpPr>
            <a:spLocks noChangeAspect="1" noChangeArrowheads="1"/>
          </p:cNvSpPr>
          <p:nvPr/>
        </p:nvSpPr>
        <p:spPr bwMode="auto">
          <a:xfrm>
            <a:off x="6015038" y="3330575"/>
            <a:ext cx="2417762" cy="103188"/>
          </a:xfrm>
          <a:prstGeom prst="rect">
            <a:avLst/>
          </a:prstGeom>
          <a:solidFill>
            <a:srgbClr val="FF0000"/>
          </a:solidFill>
          <a:ln w="38100">
            <a:solidFill>
              <a:srgbClr val="FF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200">
              <a:latin typeface="Arial" panose="020B0604020202020204" pitchFamily="34" charset="0"/>
            </a:endParaRPr>
          </a:p>
        </p:txBody>
      </p:sp>
      <p:sp>
        <p:nvSpPr>
          <p:cNvPr id="28" name="云形标注 27"/>
          <p:cNvSpPr/>
          <p:nvPr/>
        </p:nvSpPr>
        <p:spPr bwMode="auto">
          <a:xfrm>
            <a:off x="2533650" y="4881563"/>
            <a:ext cx="1606550" cy="1008062"/>
          </a:xfrm>
          <a:prstGeom prst="cloudCallout">
            <a:avLst>
              <a:gd name="adj1" fmla="val 50496"/>
              <a:gd name="adj2" fmla="val -156135"/>
            </a:avLst>
          </a:prstGeom>
          <a:ln>
            <a:solidFill>
              <a:srgbClr val="C00000"/>
            </a:solidFill>
          </a:ln>
        </p:spPr>
        <p:style>
          <a:lnRef idx="2">
            <a:schemeClr val="accent2"/>
          </a:lnRef>
          <a:fillRef idx="1">
            <a:schemeClr val="lt1"/>
          </a:fillRef>
          <a:effectRef idx="0">
            <a:schemeClr val="accent2"/>
          </a:effectRef>
          <a:fontRef idx="minor">
            <a:schemeClr val="dk1"/>
          </a:fontRef>
        </p:style>
        <p:txBody>
          <a:bodyPr anchor="ctr"/>
          <a:lstStyle/>
          <a:p>
            <a:pPr>
              <a:spcBef>
                <a:spcPct val="50000"/>
              </a:spcBef>
              <a:defRPr/>
            </a:pPr>
            <a:r>
              <a:rPr lang="en-US" altLang="zh-CN" sz="2000" b="1" dirty="0"/>
              <a:t>Image of Hot Target</a:t>
            </a:r>
          </a:p>
        </p:txBody>
      </p:sp>
      <p:sp>
        <p:nvSpPr>
          <p:cNvPr id="29" name="云形标注 28"/>
          <p:cNvSpPr/>
          <p:nvPr/>
        </p:nvSpPr>
        <p:spPr bwMode="auto">
          <a:xfrm>
            <a:off x="4300538" y="4924425"/>
            <a:ext cx="1901825" cy="1008063"/>
          </a:xfrm>
          <a:prstGeom prst="cloudCallout">
            <a:avLst>
              <a:gd name="adj1" fmla="val 12347"/>
              <a:gd name="adj2" fmla="val -202747"/>
            </a:avLst>
          </a:prstGeom>
          <a:ln>
            <a:solidFill>
              <a:srgbClr val="9933FF"/>
            </a:solidFill>
          </a:ln>
        </p:spPr>
        <p:style>
          <a:lnRef idx="2">
            <a:schemeClr val="accent2"/>
          </a:lnRef>
          <a:fillRef idx="1">
            <a:schemeClr val="lt1"/>
          </a:fillRef>
          <a:effectRef idx="0">
            <a:schemeClr val="accent2"/>
          </a:effectRef>
          <a:fontRef idx="minor">
            <a:schemeClr val="dk1"/>
          </a:fontRef>
        </p:style>
        <p:txBody>
          <a:bodyPr anchor="ctr"/>
          <a:lstStyle/>
          <a:p>
            <a:pPr>
              <a:spcBef>
                <a:spcPct val="50000"/>
              </a:spcBef>
              <a:defRPr/>
            </a:pPr>
            <a:r>
              <a:rPr lang="en-US" altLang="zh-CN" sz="2000" b="1" dirty="0"/>
              <a:t>Image of Filament (Hotter)</a:t>
            </a:r>
          </a:p>
        </p:txBody>
      </p:sp>
      <p:sp>
        <p:nvSpPr>
          <p:cNvPr id="30" name="云形标注 29"/>
          <p:cNvSpPr/>
          <p:nvPr/>
        </p:nvSpPr>
        <p:spPr bwMode="auto">
          <a:xfrm>
            <a:off x="6588125" y="4918075"/>
            <a:ext cx="2160588" cy="1008063"/>
          </a:xfrm>
          <a:prstGeom prst="cloudCallout">
            <a:avLst>
              <a:gd name="adj1" fmla="val 29602"/>
              <a:gd name="adj2" fmla="val -197708"/>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spcBef>
                <a:spcPct val="50000"/>
              </a:spcBef>
              <a:defRPr/>
            </a:pPr>
            <a:r>
              <a:rPr lang="en-US" altLang="zh-CN" sz="2000" b="1" dirty="0"/>
              <a:t>Image of Filament (Just right)</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idx="4294967295"/>
          </p:nvPr>
        </p:nvSpPr>
        <p:spPr>
          <a:xfrm>
            <a:off x="609600" y="533400"/>
            <a:ext cx="8001000" cy="9144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比色温度计</a:t>
            </a:r>
          </a:p>
        </p:txBody>
      </p:sp>
      <p:pic>
        <p:nvPicPr>
          <p:cNvPr id="15257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0"/>
            <a:ext cx="4953000"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0" name="Rectangle 11"/>
          <p:cNvSpPr>
            <a:spLocks noChangeArrowheads="1"/>
          </p:cNvSpPr>
          <p:nvPr/>
        </p:nvSpPr>
        <p:spPr bwMode="auto">
          <a:xfrm>
            <a:off x="3024188" y="2462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152581" name="Object 2"/>
          <p:cNvGraphicFramePr>
            <a:graphicFrameLocks noChangeAspect="1"/>
          </p:cNvGraphicFramePr>
          <p:nvPr/>
        </p:nvGraphicFramePr>
        <p:xfrm>
          <a:off x="5334000" y="1524000"/>
          <a:ext cx="2514600" cy="1570038"/>
        </p:xfrm>
        <a:graphic>
          <a:graphicData uri="http://schemas.openxmlformats.org/presentationml/2006/ole">
            <mc:AlternateContent xmlns:mc="http://schemas.openxmlformats.org/markup-compatibility/2006">
              <mc:Choice xmlns:v="urn:schemas-microsoft-com:vml" Requires="v">
                <p:oleObj spid="_x0000_s152626" r:id="rId4" imgW="1130300" imgH="698500" progId="Equation.3">
                  <p:embed/>
                </p:oleObj>
              </mc:Choice>
              <mc:Fallback>
                <p:oleObj r:id="rId4" imgW="1130300" imgH="6985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524000"/>
                        <a:ext cx="2514600" cy="15700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2" name="Object 3"/>
          <p:cNvGraphicFramePr>
            <a:graphicFrameLocks noChangeAspect="1"/>
          </p:cNvGraphicFramePr>
          <p:nvPr/>
        </p:nvGraphicFramePr>
        <p:xfrm>
          <a:off x="5334000" y="3352800"/>
          <a:ext cx="3594100" cy="900113"/>
        </p:xfrm>
        <a:graphic>
          <a:graphicData uri="http://schemas.openxmlformats.org/presentationml/2006/ole">
            <mc:AlternateContent xmlns:mc="http://schemas.openxmlformats.org/markup-compatibility/2006">
              <mc:Choice xmlns:v="urn:schemas-microsoft-com:vml" Requires="v">
                <p:oleObj spid="_x0000_s152627" r:id="rId6" imgW="1739900" imgH="431800" progId="Equation.3">
                  <p:embed/>
                </p:oleObj>
              </mc:Choice>
              <mc:Fallback>
                <p:oleObj r:id="rId6" imgW="1739900" imgH="4318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3352800"/>
                        <a:ext cx="3594100" cy="90011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3" name="Object 4"/>
          <p:cNvGraphicFramePr>
            <a:graphicFrameLocks noChangeAspect="1"/>
          </p:cNvGraphicFramePr>
          <p:nvPr/>
        </p:nvGraphicFramePr>
        <p:xfrm>
          <a:off x="5334000" y="4495800"/>
          <a:ext cx="2530475" cy="1938338"/>
        </p:xfrm>
        <a:graphic>
          <a:graphicData uri="http://schemas.openxmlformats.org/presentationml/2006/ole">
            <mc:AlternateContent xmlns:mc="http://schemas.openxmlformats.org/markup-compatibility/2006">
              <mc:Choice xmlns:v="urn:schemas-microsoft-com:vml" Requires="v">
                <p:oleObj spid="_x0000_s152628" r:id="rId8" imgW="1091726" imgH="837836" progId="Equation.3">
                  <p:embed/>
                </p:oleObj>
              </mc:Choice>
              <mc:Fallback>
                <p:oleObj r:id="rId8" imgW="1091726" imgH="837836"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4495800"/>
                        <a:ext cx="2530475" cy="19383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609600" y="533400"/>
            <a:ext cx="8001000" cy="9144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比色温度计</a:t>
            </a:r>
          </a:p>
        </p:txBody>
      </p:sp>
      <p:pic>
        <p:nvPicPr>
          <p:cNvPr id="153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382000" cy="477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ChangeArrowheads="1"/>
          </p:cNvSpPr>
          <p:nvPr/>
        </p:nvSpPr>
        <p:spPr bwMode="auto">
          <a:xfrm>
            <a:off x="3709988" y="2351088"/>
            <a:ext cx="1339850" cy="831850"/>
          </a:xfrm>
          <a:prstGeom prst="rect">
            <a:avLst/>
          </a:prstGeom>
          <a:solidFill>
            <a:schemeClr val="bg1"/>
          </a:solidFill>
          <a:ln w="19050">
            <a:solidFill>
              <a:schemeClr val="bg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27" name="Rectangle 4"/>
          <p:cNvSpPr>
            <a:spLocks noChangeArrowheads="1"/>
          </p:cNvSpPr>
          <p:nvPr/>
        </p:nvSpPr>
        <p:spPr bwMode="auto">
          <a:xfrm>
            <a:off x="3681413" y="2551113"/>
            <a:ext cx="13890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FontTx/>
              <a:buNone/>
            </a:pPr>
            <a:r>
              <a:rPr lang="en-GB" altLang="zh-CN" sz="1800" b="1">
                <a:latin typeface="Arial" panose="020B0604020202020204" pitchFamily="34" charset="0"/>
                <a:ea typeface="黑体" panose="02010609060101010101" pitchFamily="49" charset="-122"/>
              </a:rPr>
              <a:t>Flame Parameters</a:t>
            </a:r>
          </a:p>
        </p:txBody>
      </p:sp>
      <p:sp>
        <p:nvSpPr>
          <p:cNvPr id="154628" name="Rectangle 5"/>
          <p:cNvSpPr>
            <a:spLocks noChangeArrowheads="1"/>
          </p:cNvSpPr>
          <p:nvPr/>
        </p:nvSpPr>
        <p:spPr bwMode="auto">
          <a:xfrm>
            <a:off x="2376488" y="2354263"/>
            <a:ext cx="941387" cy="828675"/>
          </a:xfrm>
          <a:prstGeom prst="rect">
            <a:avLst/>
          </a:prstGeom>
          <a:solidFill>
            <a:schemeClr val="bg1"/>
          </a:solidFill>
          <a:ln w="19050">
            <a:solidFill>
              <a:schemeClr val="bg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en-GB" altLang="zh-CN" sz="1200" b="1" u="sng">
              <a:solidFill>
                <a:schemeClr val="bg1"/>
              </a:solidFill>
              <a:latin typeface="Arial" panose="020B0604020202020204" pitchFamily="34" charset="0"/>
              <a:ea typeface="黑体" panose="02010609060101010101" pitchFamily="49" charset="-122"/>
            </a:endParaRPr>
          </a:p>
        </p:txBody>
      </p:sp>
      <p:sp>
        <p:nvSpPr>
          <p:cNvPr id="154629" name="Rectangle 6"/>
          <p:cNvSpPr>
            <a:spLocks noChangeArrowheads="1"/>
          </p:cNvSpPr>
          <p:nvPr/>
        </p:nvSpPr>
        <p:spPr bwMode="auto">
          <a:xfrm>
            <a:off x="2436813" y="2506663"/>
            <a:ext cx="8318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800" b="1">
                <a:latin typeface="Arial" panose="020B0604020202020204" pitchFamily="34" charset="0"/>
                <a:ea typeface="黑体" panose="02010609060101010101" pitchFamily="49" charset="-122"/>
              </a:rPr>
              <a:t>Flame Images</a:t>
            </a:r>
          </a:p>
        </p:txBody>
      </p:sp>
      <p:sp>
        <p:nvSpPr>
          <p:cNvPr id="154630" name="Rectangle 10"/>
          <p:cNvSpPr>
            <a:spLocks noChangeArrowheads="1"/>
          </p:cNvSpPr>
          <p:nvPr/>
        </p:nvSpPr>
        <p:spPr bwMode="auto">
          <a:xfrm>
            <a:off x="946150" y="3505200"/>
            <a:ext cx="831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800" b="1">
                <a:solidFill>
                  <a:schemeClr val="bg1"/>
                </a:solidFill>
                <a:latin typeface="Arial" panose="020B0604020202020204" pitchFamily="34" charset="0"/>
                <a:ea typeface="黑体" panose="02010609060101010101" pitchFamily="49" charset="-122"/>
              </a:rPr>
              <a:t>Flame</a:t>
            </a:r>
          </a:p>
        </p:txBody>
      </p:sp>
      <p:sp>
        <p:nvSpPr>
          <p:cNvPr id="154631" name="AutoShape 11"/>
          <p:cNvSpPr>
            <a:spLocks noChangeArrowheads="1"/>
          </p:cNvSpPr>
          <p:nvPr/>
        </p:nvSpPr>
        <p:spPr bwMode="auto">
          <a:xfrm flipV="1">
            <a:off x="4189413" y="3276600"/>
            <a:ext cx="349250" cy="352425"/>
          </a:xfrm>
          <a:prstGeom prst="downArrow">
            <a:avLst>
              <a:gd name="adj1" fmla="val 57287"/>
              <a:gd name="adj2" fmla="val 39541"/>
            </a:avLst>
          </a:prstGeom>
          <a:solidFill>
            <a:srgbClr val="FF3300"/>
          </a:solidFill>
          <a:ln w="12700">
            <a:solidFill>
              <a:srgbClr val="FF330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32" name="AutoShape 13"/>
          <p:cNvSpPr>
            <a:spLocks noChangeArrowheads="1"/>
          </p:cNvSpPr>
          <p:nvPr/>
        </p:nvSpPr>
        <p:spPr bwMode="auto">
          <a:xfrm rot="5400000" flipV="1">
            <a:off x="3449638" y="2643188"/>
            <a:ext cx="149225" cy="269875"/>
          </a:xfrm>
          <a:prstGeom prst="downArrow">
            <a:avLst>
              <a:gd name="adj1" fmla="val 50000"/>
              <a:gd name="adj2" fmla="val 45213"/>
            </a:avLst>
          </a:prstGeom>
          <a:solidFill>
            <a:srgbClr val="FF3300"/>
          </a:solidFill>
          <a:ln w="12700">
            <a:solidFill>
              <a:srgbClr val="FF330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33" name="AutoShape 15"/>
          <p:cNvSpPr>
            <a:spLocks noChangeArrowheads="1"/>
          </p:cNvSpPr>
          <p:nvPr/>
        </p:nvSpPr>
        <p:spPr bwMode="auto">
          <a:xfrm rot="5400000" flipV="1">
            <a:off x="5173663" y="2647950"/>
            <a:ext cx="149225" cy="269875"/>
          </a:xfrm>
          <a:prstGeom prst="downArrow">
            <a:avLst>
              <a:gd name="adj1" fmla="val 50000"/>
              <a:gd name="adj2" fmla="val 45213"/>
            </a:avLst>
          </a:prstGeom>
          <a:solidFill>
            <a:srgbClr val="FF3300"/>
          </a:solidFill>
          <a:ln w="12700">
            <a:solidFill>
              <a:srgbClr val="FF330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pic>
        <p:nvPicPr>
          <p:cNvPr id="154634" name="Picture 17" descr="Ashlan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6425" y="2216150"/>
            <a:ext cx="147796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5" name="AutoShape 18"/>
          <p:cNvSpPr>
            <a:spLocks noChangeArrowheads="1"/>
          </p:cNvSpPr>
          <p:nvPr/>
        </p:nvSpPr>
        <p:spPr bwMode="auto">
          <a:xfrm>
            <a:off x="615950" y="2005013"/>
            <a:ext cx="1525588" cy="1508125"/>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23" y="10800"/>
                </a:moveTo>
                <a:cubicBezTo>
                  <a:pt x="2823" y="15206"/>
                  <a:pt x="6394" y="18777"/>
                  <a:pt x="10800" y="18777"/>
                </a:cubicBezTo>
                <a:cubicBezTo>
                  <a:pt x="15206" y="18777"/>
                  <a:pt x="18777" y="15206"/>
                  <a:pt x="18777" y="10800"/>
                </a:cubicBezTo>
                <a:cubicBezTo>
                  <a:pt x="18777" y="6394"/>
                  <a:pt x="15206" y="2823"/>
                  <a:pt x="10800" y="2823"/>
                </a:cubicBezTo>
                <a:cubicBezTo>
                  <a:pt x="6394" y="2823"/>
                  <a:pt x="2823" y="6394"/>
                  <a:pt x="2823" y="10800"/>
                </a:cubicBezTo>
                <a:close/>
              </a:path>
            </a:pathLst>
          </a:custGeom>
          <a:solidFill>
            <a:srgbClr val="7273A0"/>
          </a:solidFill>
          <a:ln w="9525">
            <a:solidFill>
              <a:srgbClr val="7273A0"/>
            </a:solidFill>
            <a:round/>
            <a:headEnd/>
            <a:tailEnd/>
          </a:ln>
        </p:spPr>
        <p:txBody>
          <a:bodyPr wrap="none" anchor="ctr"/>
          <a:lstStyle/>
          <a:p>
            <a:endParaRPr lang="zh-CN" altLang="en-US"/>
          </a:p>
        </p:txBody>
      </p:sp>
      <p:sp>
        <p:nvSpPr>
          <p:cNvPr id="154636" name="Oval 19"/>
          <p:cNvSpPr>
            <a:spLocks noChangeArrowheads="1"/>
          </p:cNvSpPr>
          <p:nvPr/>
        </p:nvSpPr>
        <p:spPr bwMode="auto">
          <a:xfrm>
            <a:off x="825500" y="2203450"/>
            <a:ext cx="1116013" cy="11033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37" name="AutoShape 20"/>
          <p:cNvSpPr>
            <a:spLocks noChangeArrowheads="1"/>
          </p:cNvSpPr>
          <p:nvPr/>
        </p:nvSpPr>
        <p:spPr bwMode="auto">
          <a:xfrm flipH="1">
            <a:off x="1866900" y="2571750"/>
            <a:ext cx="301625" cy="768350"/>
          </a:xfrm>
          <a:prstGeom prst="rtTriangle">
            <a:avLst/>
          </a:prstGeom>
          <a:solidFill>
            <a:srgbClr val="7273A0"/>
          </a:solidFill>
          <a:ln w="12700">
            <a:solidFill>
              <a:srgbClr val="7273A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38" name="AutoShape 21"/>
          <p:cNvSpPr>
            <a:spLocks noChangeArrowheads="1"/>
          </p:cNvSpPr>
          <p:nvPr/>
        </p:nvSpPr>
        <p:spPr bwMode="auto">
          <a:xfrm flipH="1" flipV="1">
            <a:off x="1874838" y="2181225"/>
            <a:ext cx="296862" cy="690563"/>
          </a:xfrm>
          <a:prstGeom prst="rtTriangle">
            <a:avLst/>
          </a:prstGeom>
          <a:solidFill>
            <a:srgbClr val="7273A0"/>
          </a:solidFill>
          <a:ln w="12700">
            <a:solidFill>
              <a:srgbClr val="7273A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39" name="AutoShape 22"/>
          <p:cNvSpPr>
            <a:spLocks noChangeArrowheads="1"/>
          </p:cNvSpPr>
          <p:nvPr/>
        </p:nvSpPr>
        <p:spPr bwMode="auto">
          <a:xfrm>
            <a:off x="609600" y="2741613"/>
            <a:ext cx="404813" cy="596900"/>
          </a:xfrm>
          <a:prstGeom prst="rtTriangle">
            <a:avLst/>
          </a:prstGeom>
          <a:solidFill>
            <a:srgbClr val="7273A0"/>
          </a:solidFill>
          <a:ln w="12700">
            <a:solidFill>
              <a:srgbClr val="7273A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40" name="AutoShape 23"/>
          <p:cNvSpPr>
            <a:spLocks noChangeArrowheads="1"/>
          </p:cNvSpPr>
          <p:nvPr/>
        </p:nvSpPr>
        <p:spPr bwMode="auto">
          <a:xfrm flipV="1">
            <a:off x="606425" y="2195513"/>
            <a:ext cx="404813" cy="627062"/>
          </a:xfrm>
          <a:prstGeom prst="rtTriangle">
            <a:avLst/>
          </a:prstGeom>
          <a:solidFill>
            <a:srgbClr val="7273A0"/>
          </a:solidFill>
          <a:ln w="12700">
            <a:solidFill>
              <a:srgbClr val="7273A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41" name="AutoShape 24"/>
          <p:cNvSpPr>
            <a:spLocks noChangeArrowheads="1"/>
          </p:cNvSpPr>
          <p:nvPr/>
        </p:nvSpPr>
        <p:spPr bwMode="auto">
          <a:xfrm rot="5400000" flipV="1">
            <a:off x="2103438" y="2643188"/>
            <a:ext cx="149225" cy="269875"/>
          </a:xfrm>
          <a:prstGeom prst="downArrow">
            <a:avLst>
              <a:gd name="adj1" fmla="val 50000"/>
              <a:gd name="adj2" fmla="val 45213"/>
            </a:avLst>
          </a:prstGeom>
          <a:solidFill>
            <a:srgbClr val="FF3300"/>
          </a:solidFill>
          <a:ln w="12700">
            <a:solidFill>
              <a:srgbClr val="FF330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42" name="AutoShape 25"/>
          <p:cNvSpPr>
            <a:spLocks noChangeArrowheads="1"/>
          </p:cNvSpPr>
          <p:nvPr/>
        </p:nvSpPr>
        <p:spPr bwMode="auto">
          <a:xfrm>
            <a:off x="6808788" y="3719513"/>
            <a:ext cx="1476375" cy="1038225"/>
          </a:xfrm>
          <a:prstGeom prst="roundRect">
            <a:avLst>
              <a:gd name="adj" fmla="val 16667"/>
            </a:avLst>
          </a:prstGeom>
          <a:solidFill>
            <a:schemeClr val="bg1"/>
          </a:solidFill>
          <a:ln w="12700">
            <a:solidFill>
              <a:schemeClr val="bg1"/>
            </a:solidFill>
            <a:round/>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43" name="AutoShape 26"/>
          <p:cNvSpPr>
            <a:spLocks noChangeArrowheads="1"/>
          </p:cNvSpPr>
          <p:nvPr/>
        </p:nvSpPr>
        <p:spPr bwMode="auto">
          <a:xfrm>
            <a:off x="7435850" y="3273425"/>
            <a:ext cx="225425" cy="368300"/>
          </a:xfrm>
          <a:prstGeom prst="downArrow">
            <a:avLst>
              <a:gd name="adj1" fmla="val 50000"/>
              <a:gd name="adj2" fmla="val 40838"/>
            </a:avLst>
          </a:prstGeom>
          <a:solidFill>
            <a:srgbClr val="FF3300"/>
          </a:solidFill>
          <a:ln w="12700">
            <a:solidFill>
              <a:srgbClr val="FF330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44" name="Rectangle 27"/>
          <p:cNvSpPr>
            <a:spLocks noChangeArrowheads="1"/>
          </p:cNvSpPr>
          <p:nvPr/>
        </p:nvSpPr>
        <p:spPr bwMode="auto">
          <a:xfrm>
            <a:off x="6651625" y="3937000"/>
            <a:ext cx="17970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800" b="1">
                <a:latin typeface="Arial" panose="020B0604020202020204" pitchFamily="34" charset="0"/>
                <a:ea typeface="黑体" panose="02010609060101010101" pitchFamily="49" charset="-122"/>
              </a:rPr>
              <a:t>Combustion </a:t>
            </a:r>
          </a:p>
          <a:p>
            <a:pPr algn="ctr" eaLnBrk="1" hangingPunct="1">
              <a:spcBef>
                <a:spcPct val="0"/>
              </a:spcBef>
              <a:buFontTx/>
              <a:buNone/>
            </a:pPr>
            <a:r>
              <a:rPr lang="en-GB" altLang="zh-CN" sz="1800" b="1">
                <a:latin typeface="Arial" panose="020B0604020202020204" pitchFamily="34" charset="0"/>
                <a:ea typeface="黑体" panose="02010609060101010101" pitchFamily="49" charset="-122"/>
              </a:rPr>
              <a:t>optimisation</a:t>
            </a:r>
            <a:endParaRPr lang="zh-CN" altLang="en-GB" sz="1800" b="1">
              <a:latin typeface="Arial" panose="020B0604020202020204" pitchFamily="34" charset="0"/>
              <a:ea typeface="黑体" panose="02010609060101010101" pitchFamily="49" charset="-122"/>
            </a:endParaRPr>
          </a:p>
        </p:txBody>
      </p:sp>
      <p:grpSp>
        <p:nvGrpSpPr>
          <p:cNvPr id="154645" name="Group 40"/>
          <p:cNvGrpSpPr>
            <a:grpSpLocks/>
          </p:cNvGrpSpPr>
          <p:nvPr/>
        </p:nvGrpSpPr>
        <p:grpSpPr bwMode="auto">
          <a:xfrm>
            <a:off x="7011988" y="2057400"/>
            <a:ext cx="1004887" cy="231775"/>
            <a:chOff x="4221" y="1559"/>
            <a:chExt cx="633" cy="237"/>
          </a:xfrm>
        </p:grpSpPr>
        <p:sp>
          <p:nvSpPr>
            <p:cNvPr id="154662" name="AutoShape 33"/>
            <p:cNvSpPr>
              <a:spLocks noChangeArrowheads="1"/>
            </p:cNvSpPr>
            <p:nvPr/>
          </p:nvSpPr>
          <p:spPr bwMode="auto">
            <a:xfrm>
              <a:off x="4742" y="1567"/>
              <a:ext cx="112" cy="229"/>
            </a:xfrm>
            <a:prstGeom prst="downArrow">
              <a:avLst>
                <a:gd name="adj1" fmla="val 50000"/>
                <a:gd name="adj2" fmla="val 51107"/>
              </a:avLst>
            </a:prstGeom>
            <a:solidFill>
              <a:srgbClr val="FF3300"/>
            </a:solidFill>
            <a:ln w="12700">
              <a:solidFill>
                <a:srgbClr val="FF330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63" name="AutoShape 35"/>
            <p:cNvSpPr>
              <a:spLocks noChangeArrowheads="1"/>
            </p:cNvSpPr>
            <p:nvPr/>
          </p:nvSpPr>
          <p:spPr bwMode="auto">
            <a:xfrm>
              <a:off x="4221" y="1559"/>
              <a:ext cx="111" cy="229"/>
            </a:xfrm>
            <a:prstGeom prst="downArrow">
              <a:avLst>
                <a:gd name="adj1" fmla="val 50000"/>
                <a:gd name="adj2" fmla="val 51577"/>
              </a:avLst>
            </a:prstGeom>
            <a:solidFill>
              <a:srgbClr val="FF3300"/>
            </a:solidFill>
            <a:ln w="12700">
              <a:solidFill>
                <a:srgbClr val="FF330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sp>
        <p:nvSpPr>
          <p:cNvPr id="154646" name="AutoShape 37"/>
          <p:cNvSpPr>
            <a:spLocks noChangeArrowheads="1"/>
          </p:cNvSpPr>
          <p:nvPr/>
        </p:nvSpPr>
        <p:spPr bwMode="auto">
          <a:xfrm>
            <a:off x="7643813" y="1284288"/>
            <a:ext cx="974725" cy="698500"/>
          </a:xfrm>
          <a:prstGeom prst="roundRect">
            <a:avLst>
              <a:gd name="adj" fmla="val 9324"/>
            </a:avLst>
          </a:prstGeom>
          <a:solidFill>
            <a:schemeClr val="bg1"/>
          </a:solidFill>
          <a:ln w="12700">
            <a:solidFill>
              <a:schemeClr val="bg1"/>
            </a:solidFill>
            <a:round/>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47" name="Rectangle 38"/>
          <p:cNvSpPr>
            <a:spLocks noChangeArrowheads="1"/>
          </p:cNvSpPr>
          <p:nvPr/>
        </p:nvSpPr>
        <p:spPr bwMode="auto">
          <a:xfrm>
            <a:off x="7621588" y="1466850"/>
            <a:ext cx="1082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GB" altLang="zh-CN" sz="1400">
                <a:latin typeface="Arial" panose="020B0604020202020204" pitchFamily="34" charset="0"/>
                <a:ea typeface="黑体" panose="02010609060101010101" pitchFamily="49" charset="-122"/>
              </a:rPr>
              <a:t>Emissions</a:t>
            </a:r>
          </a:p>
        </p:txBody>
      </p:sp>
      <p:sp>
        <p:nvSpPr>
          <p:cNvPr id="154648" name="AutoShape 43"/>
          <p:cNvSpPr>
            <a:spLocks noChangeArrowheads="1"/>
          </p:cNvSpPr>
          <p:nvPr/>
        </p:nvSpPr>
        <p:spPr bwMode="auto">
          <a:xfrm>
            <a:off x="2755900" y="3725863"/>
            <a:ext cx="3405188" cy="1963737"/>
          </a:xfrm>
          <a:prstGeom prst="roundRect">
            <a:avLst>
              <a:gd name="adj" fmla="val 9324"/>
            </a:avLst>
          </a:prstGeom>
          <a:solidFill>
            <a:schemeClr val="bg1"/>
          </a:solidFill>
          <a:ln w="12700">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en-GB" altLang="zh-CN" sz="1200">
              <a:latin typeface="Arial" panose="020B0604020202020204" pitchFamily="34" charset="0"/>
            </a:endParaRPr>
          </a:p>
        </p:txBody>
      </p:sp>
      <p:sp>
        <p:nvSpPr>
          <p:cNvPr id="154649" name="Rectangle 44"/>
          <p:cNvSpPr>
            <a:spLocks noChangeArrowheads="1"/>
          </p:cNvSpPr>
          <p:nvPr/>
        </p:nvSpPr>
        <p:spPr bwMode="auto">
          <a:xfrm>
            <a:off x="2627313" y="3789363"/>
            <a:ext cx="3662362"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114300" indent="63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lvl="1" algn="ctr">
              <a:lnSpc>
                <a:spcPct val="90000"/>
              </a:lnSpc>
              <a:buClr>
                <a:schemeClr val="bg1"/>
              </a:buClr>
              <a:buFontTx/>
              <a:buNone/>
            </a:pPr>
            <a:r>
              <a:rPr lang="en-GB" altLang="zh-CN" sz="1400" b="1">
                <a:latin typeface="Arial" panose="020B0604020202020204" pitchFamily="34" charset="0"/>
              </a:rPr>
              <a:t>Geometric:         </a:t>
            </a:r>
            <a:r>
              <a:rPr lang="en-GB" altLang="zh-CN" sz="1400">
                <a:latin typeface="Arial" panose="020B0604020202020204" pitchFamily="34" charset="0"/>
              </a:rPr>
              <a:t>Ignition point</a:t>
            </a:r>
            <a:endParaRPr lang="en-GB" altLang="zh-CN" sz="1400" i="1">
              <a:latin typeface="Arial" panose="020B0604020202020204" pitchFamily="34" charset="0"/>
            </a:endParaRPr>
          </a:p>
          <a:p>
            <a:pPr lvl="2" algn="ctr">
              <a:lnSpc>
                <a:spcPct val="90000"/>
              </a:lnSpc>
              <a:buClr>
                <a:schemeClr val="bg1"/>
              </a:buClr>
              <a:buFont typeface="Wingdings" panose="05000000000000000000" pitchFamily="2" charset="2"/>
              <a:buChar char="§"/>
            </a:pPr>
            <a:r>
              <a:rPr lang="en-GB" altLang="zh-CN" sz="1400" b="1">
                <a:latin typeface="Arial" panose="020B0604020202020204" pitchFamily="34" charset="0"/>
              </a:rPr>
              <a:t>       </a:t>
            </a:r>
            <a:r>
              <a:rPr lang="en-GB" altLang="zh-CN" sz="1400">
                <a:latin typeface="Arial" panose="020B0604020202020204" pitchFamily="34" charset="0"/>
              </a:rPr>
              <a:t>Ignition area</a:t>
            </a:r>
            <a:r>
              <a:rPr lang="en-GB" altLang="zh-CN" sz="1400" b="1">
                <a:latin typeface="Arial" panose="020B0604020202020204" pitchFamily="34" charset="0"/>
              </a:rPr>
              <a:t>  </a:t>
            </a:r>
          </a:p>
          <a:p>
            <a:pPr lvl="2" algn="ctr">
              <a:lnSpc>
                <a:spcPct val="90000"/>
              </a:lnSpc>
              <a:buClr>
                <a:schemeClr val="bg1"/>
              </a:buClr>
              <a:buFont typeface="Wingdings" panose="05000000000000000000" pitchFamily="2" charset="2"/>
              <a:buChar char="§"/>
            </a:pPr>
            <a:r>
              <a:rPr lang="en-GB" altLang="zh-CN" sz="1400" b="1">
                <a:latin typeface="Arial" panose="020B0604020202020204" pitchFamily="34" charset="0"/>
              </a:rPr>
              <a:t>       </a:t>
            </a:r>
            <a:r>
              <a:rPr lang="en-GB" altLang="zh-CN" sz="1400">
                <a:latin typeface="Arial" panose="020B0604020202020204" pitchFamily="34" charset="0"/>
              </a:rPr>
              <a:t>Spreading angle</a:t>
            </a:r>
          </a:p>
        </p:txBody>
      </p:sp>
      <p:sp>
        <p:nvSpPr>
          <p:cNvPr id="154650" name="Rectangle 45"/>
          <p:cNvSpPr>
            <a:spLocks noChangeArrowheads="1"/>
          </p:cNvSpPr>
          <p:nvPr/>
        </p:nvSpPr>
        <p:spPr bwMode="auto">
          <a:xfrm>
            <a:off x="2627313" y="4527550"/>
            <a:ext cx="34766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114300" indent="63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lvl="1" algn="ctr">
              <a:buClr>
                <a:schemeClr val="bg1"/>
              </a:buClr>
              <a:buFontTx/>
              <a:buNone/>
            </a:pPr>
            <a:r>
              <a:rPr lang="en-GB" altLang="zh-CN" sz="1400" b="1">
                <a:latin typeface="Arial" panose="020B0604020202020204" pitchFamily="34" charset="0"/>
              </a:rPr>
              <a:t>Luminous:          </a:t>
            </a:r>
            <a:r>
              <a:rPr lang="en-GB" altLang="zh-CN" sz="1400">
                <a:latin typeface="Arial" panose="020B0604020202020204" pitchFamily="34" charset="0"/>
              </a:rPr>
              <a:t>Brightness</a:t>
            </a:r>
          </a:p>
          <a:p>
            <a:pPr lvl="1" algn="ctr">
              <a:buClr>
                <a:schemeClr val="bg1"/>
              </a:buClr>
              <a:buFontTx/>
              <a:buNone/>
            </a:pPr>
            <a:r>
              <a:rPr lang="en-GB" altLang="zh-CN" sz="1400" b="1">
                <a:latin typeface="Arial" panose="020B0604020202020204" pitchFamily="34" charset="0"/>
              </a:rPr>
              <a:t>	            </a:t>
            </a:r>
            <a:r>
              <a:rPr lang="en-GB" altLang="zh-CN" sz="1400">
                <a:latin typeface="Arial" panose="020B0604020202020204" pitchFamily="34" charset="0"/>
              </a:rPr>
              <a:t>Uniformity</a:t>
            </a:r>
            <a:endParaRPr lang="en-GB" altLang="zh-CN" sz="1400" baseline="-25000">
              <a:latin typeface="Arial" panose="020B0604020202020204" pitchFamily="34" charset="0"/>
            </a:endParaRPr>
          </a:p>
        </p:txBody>
      </p:sp>
      <p:sp>
        <p:nvSpPr>
          <p:cNvPr id="154651" name="Rectangle 46"/>
          <p:cNvSpPr>
            <a:spLocks noChangeArrowheads="1"/>
          </p:cNvSpPr>
          <p:nvPr/>
        </p:nvSpPr>
        <p:spPr bwMode="auto">
          <a:xfrm>
            <a:off x="2608263" y="5099050"/>
            <a:ext cx="40513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114300" indent="63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lvl="1" algn="ctr">
              <a:lnSpc>
                <a:spcPct val="90000"/>
              </a:lnSpc>
              <a:buClr>
                <a:schemeClr val="bg1"/>
              </a:buClr>
              <a:buFontTx/>
              <a:buNone/>
            </a:pPr>
            <a:r>
              <a:rPr lang="en-GB" altLang="zh-CN" sz="1400" b="1">
                <a:latin typeface="Arial" panose="020B0604020202020204" pitchFamily="34" charset="0"/>
              </a:rPr>
              <a:t>Fluid-dynamic:   </a:t>
            </a:r>
            <a:r>
              <a:rPr lang="en-GB" altLang="zh-CN" sz="1400">
                <a:latin typeface="Arial" panose="020B0604020202020204" pitchFamily="34" charset="0"/>
              </a:rPr>
              <a:t>Oscillation frequency</a:t>
            </a:r>
          </a:p>
          <a:p>
            <a:pPr lvl="1" algn="ctr">
              <a:lnSpc>
                <a:spcPct val="90000"/>
              </a:lnSpc>
              <a:buClr>
                <a:schemeClr val="bg1"/>
              </a:buClr>
              <a:buFontTx/>
              <a:buNone/>
            </a:pPr>
            <a:r>
              <a:rPr lang="en-GB" altLang="zh-CN" sz="1400" b="1">
                <a:latin typeface="Arial" panose="020B0604020202020204" pitchFamily="34" charset="0"/>
              </a:rPr>
              <a:t> 	            </a:t>
            </a:r>
            <a:r>
              <a:rPr lang="en-GB" altLang="zh-CN" sz="1400">
                <a:latin typeface="Arial" panose="020B0604020202020204" pitchFamily="34" charset="0"/>
              </a:rPr>
              <a:t>Temperature</a:t>
            </a:r>
          </a:p>
          <a:p>
            <a:pPr lvl="1" algn="ctr">
              <a:lnSpc>
                <a:spcPct val="90000"/>
              </a:lnSpc>
              <a:buClr>
                <a:schemeClr val="bg1"/>
              </a:buClr>
              <a:buFont typeface="Wingdings" panose="05000000000000000000" pitchFamily="2" charset="2"/>
              <a:buChar char="§"/>
            </a:pPr>
            <a:endParaRPr lang="en-GB" altLang="zh-CN" sz="1400" b="1" baseline="-25000">
              <a:latin typeface="Arial" panose="020B0604020202020204" pitchFamily="34" charset="0"/>
            </a:endParaRPr>
          </a:p>
        </p:txBody>
      </p:sp>
      <p:sp>
        <p:nvSpPr>
          <p:cNvPr id="151580" name="Rectangle 47"/>
          <p:cNvSpPr>
            <a:spLocks noChangeArrowheads="1"/>
          </p:cNvSpPr>
          <p:nvPr/>
        </p:nvSpPr>
        <p:spPr bwMode="auto">
          <a:xfrm>
            <a:off x="395288" y="396875"/>
            <a:ext cx="83089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pPr algn="ctr">
              <a:lnSpc>
                <a:spcPct val="80000"/>
              </a:lnSpc>
              <a:defRPr/>
            </a:pPr>
            <a:r>
              <a:rPr lang="en-GB" altLang="zh-CN" sz="3200" b="1" dirty="0" smtClean="0">
                <a:latin typeface="+mj-lt"/>
                <a:sym typeface="Wingdings" panose="05000000000000000000" pitchFamily="2" charset="2"/>
              </a:rPr>
              <a:t>Vision based flame monitoring technique</a:t>
            </a:r>
            <a:endParaRPr lang="en-US" altLang="zh-CN" sz="3200" b="1" dirty="0" smtClean="0">
              <a:latin typeface="+mj-lt"/>
              <a:sym typeface="Wingdings" panose="05000000000000000000" pitchFamily="2" charset="2"/>
            </a:endParaRPr>
          </a:p>
        </p:txBody>
      </p:sp>
      <p:sp>
        <p:nvSpPr>
          <p:cNvPr id="154653" name="Rectangle 49"/>
          <p:cNvSpPr>
            <a:spLocks noChangeArrowheads="1"/>
          </p:cNvSpPr>
          <p:nvPr/>
        </p:nvSpPr>
        <p:spPr bwMode="auto">
          <a:xfrm>
            <a:off x="6791325" y="2351088"/>
            <a:ext cx="1509713" cy="831850"/>
          </a:xfrm>
          <a:prstGeom prst="rect">
            <a:avLst/>
          </a:prstGeom>
          <a:solidFill>
            <a:schemeClr val="bg1"/>
          </a:solidFill>
          <a:ln w="19050">
            <a:solidFill>
              <a:schemeClr val="bg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54" name="Rectangle 50"/>
          <p:cNvSpPr>
            <a:spLocks noChangeArrowheads="1"/>
          </p:cNvSpPr>
          <p:nvPr/>
        </p:nvSpPr>
        <p:spPr bwMode="auto">
          <a:xfrm>
            <a:off x="5419725" y="2351088"/>
            <a:ext cx="968375" cy="831850"/>
          </a:xfrm>
          <a:prstGeom prst="rect">
            <a:avLst/>
          </a:prstGeom>
          <a:solidFill>
            <a:schemeClr val="bg1"/>
          </a:solidFill>
          <a:ln w="19050">
            <a:solidFill>
              <a:schemeClr val="bg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55" name="AutoShape 51"/>
          <p:cNvSpPr>
            <a:spLocks noChangeArrowheads="1"/>
          </p:cNvSpPr>
          <p:nvPr/>
        </p:nvSpPr>
        <p:spPr bwMode="auto">
          <a:xfrm>
            <a:off x="6465888" y="1284288"/>
            <a:ext cx="974725" cy="698500"/>
          </a:xfrm>
          <a:prstGeom prst="roundRect">
            <a:avLst>
              <a:gd name="adj" fmla="val 9324"/>
            </a:avLst>
          </a:prstGeom>
          <a:solidFill>
            <a:schemeClr val="bg1"/>
          </a:solidFill>
          <a:ln w="12700">
            <a:solidFill>
              <a:schemeClr val="bg1"/>
            </a:solidFill>
            <a:round/>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56" name="Rectangle 52"/>
          <p:cNvSpPr>
            <a:spLocks noChangeArrowheads="1"/>
          </p:cNvSpPr>
          <p:nvPr/>
        </p:nvSpPr>
        <p:spPr bwMode="auto">
          <a:xfrm>
            <a:off x="5138738" y="2274888"/>
            <a:ext cx="15525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FontTx/>
              <a:buNone/>
            </a:pPr>
            <a:endParaRPr lang="en-GB" altLang="zh-CN" sz="1800">
              <a:latin typeface="Arial" panose="020B0604020202020204" pitchFamily="34" charset="0"/>
              <a:ea typeface="黑体" panose="02010609060101010101" pitchFamily="49" charset="-122"/>
            </a:endParaRPr>
          </a:p>
          <a:p>
            <a:pPr algn="ctr" eaLnBrk="1" hangingPunct="1">
              <a:lnSpc>
                <a:spcPct val="90000"/>
              </a:lnSpc>
              <a:spcBef>
                <a:spcPct val="0"/>
              </a:spcBef>
              <a:buFontTx/>
              <a:buNone/>
            </a:pPr>
            <a:r>
              <a:rPr lang="en-GB" altLang="zh-CN" sz="1800" b="1">
                <a:latin typeface="Arial" panose="020B0604020202020204" pitchFamily="34" charset="0"/>
                <a:ea typeface="黑体" panose="02010609060101010101" pitchFamily="49" charset="-122"/>
              </a:rPr>
              <a:t>Flame stability </a:t>
            </a:r>
            <a:endParaRPr lang="zh-CN" altLang="en-GB" sz="1800" b="1">
              <a:latin typeface="Arial" panose="020B0604020202020204" pitchFamily="34" charset="0"/>
              <a:ea typeface="黑体" panose="02010609060101010101" pitchFamily="49" charset="-122"/>
            </a:endParaRPr>
          </a:p>
          <a:p>
            <a:pPr algn="ctr" eaLnBrk="1" hangingPunct="1">
              <a:lnSpc>
                <a:spcPct val="90000"/>
              </a:lnSpc>
              <a:spcBef>
                <a:spcPct val="0"/>
              </a:spcBef>
              <a:buFontTx/>
              <a:buNone/>
            </a:pPr>
            <a:endParaRPr lang="en-GB" altLang="zh-CN" sz="1800">
              <a:latin typeface="Arial" panose="020B0604020202020204" pitchFamily="34" charset="0"/>
              <a:ea typeface="黑体" panose="02010609060101010101" pitchFamily="49" charset="-122"/>
            </a:endParaRPr>
          </a:p>
        </p:txBody>
      </p:sp>
      <p:sp>
        <p:nvSpPr>
          <p:cNvPr id="154657" name="Rectangle 53"/>
          <p:cNvSpPr>
            <a:spLocks noChangeArrowheads="1"/>
          </p:cNvSpPr>
          <p:nvPr/>
        </p:nvSpPr>
        <p:spPr bwMode="auto">
          <a:xfrm>
            <a:off x="6853238" y="2422525"/>
            <a:ext cx="14224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FontTx/>
              <a:buNone/>
            </a:pPr>
            <a:r>
              <a:rPr lang="en-GB" altLang="zh-CN" sz="1800" b="1">
                <a:latin typeface="Arial" panose="020B0604020202020204" pitchFamily="34" charset="0"/>
                <a:ea typeface="黑体" panose="02010609060101010101" pitchFamily="49" charset="-122"/>
              </a:rPr>
              <a:t>Flame quality assessment </a:t>
            </a:r>
            <a:endParaRPr lang="zh-CN" altLang="en-GB" sz="1800" b="1">
              <a:latin typeface="Arial" panose="020B0604020202020204" pitchFamily="34" charset="0"/>
              <a:ea typeface="黑体" panose="02010609060101010101" pitchFamily="49" charset="-122"/>
            </a:endParaRPr>
          </a:p>
        </p:txBody>
      </p:sp>
      <p:sp>
        <p:nvSpPr>
          <p:cNvPr id="154658" name="AutoShape 54"/>
          <p:cNvSpPr>
            <a:spLocks noChangeArrowheads="1"/>
          </p:cNvSpPr>
          <p:nvPr/>
        </p:nvSpPr>
        <p:spPr bwMode="auto">
          <a:xfrm rot="5400000" flipV="1">
            <a:off x="6530975" y="2646363"/>
            <a:ext cx="149225" cy="269875"/>
          </a:xfrm>
          <a:prstGeom prst="downArrow">
            <a:avLst>
              <a:gd name="adj1" fmla="val 50000"/>
              <a:gd name="adj2" fmla="val 45213"/>
            </a:avLst>
          </a:prstGeom>
          <a:solidFill>
            <a:srgbClr val="FF3300"/>
          </a:solidFill>
          <a:ln w="12700">
            <a:solidFill>
              <a:srgbClr val="FF3300"/>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4659" name="Rectangle 55"/>
          <p:cNvSpPr>
            <a:spLocks noChangeArrowheads="1"/>
          </p:cNvSpPr>
          <p:nvPr/>
        </p:nvSpPr>
        <p:spPr bwMode="auto">
          <a:xfrm>
            <a:off x="6534150" y="1387475"/>
            <a:ext cx="7985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400">
                <a:latin typeface="Arial" panose="020B0604020202020204" pitchFamily="34" charset="0"/>
                <a:ea typeface="黑体" panose="02010609060101010101" pitchFamily="49" charset="-122"/>
              </a:rPr>
              <a:t>Fuel and air inputs</a:t>
            </a:r>
            <a:endParaRPr lang="zh-CN" altLang="en-GB" sz="1400">
              <a:latin typeface="Arial" panose="020B0604020202020204" pitchFamily="34" charset="0"/>
              <a:ea typeface="黑体" panose="02010609060101010101" pitchFamily="49" charset="-122"/>
            </a:endParaRPr>
          </a:p>
        </p:txBody>
      </p:sp>
      <p:sp>
        <p:nvSpPr>
          <p:cNvPr id="154660" name="Rectangle 3"/>
          <p:cNvSpPr>
            <a:spLocks noChangeArrowheads="1"/>
          </p:cNvSpPr>
          <p:nvPr/>
        </p:nvSpPr>
        <p:spPr bwMode="auto">
          <a:xfrm>
            <a:off x="684213" y="5853113"/>
            <a:ext cx="57038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buSzPct val="135000"/>
              <a:buFontTx/>
              <a:buNone/>
            </a:pPr>
            <a:r>
              <a:rPr lang="en-GB" altLang="zh-CN" sz="1800" b="1">
                <a:latin typeface="Arial" panose="020B0604020202020204" pitchFamily="34" charset="0"/>
                <a:ea typeface="黑体" panose="02010609060101010101" pitchFamily="49" charset="-122"/>
              </a:rPr>
              <a:t>Lu Gang (</a:t>
            </a:r>
            <a:r>
              <a:rPr lang="zh-CN" altLang="en-US" sz="1800" b="1">
                <a:latin typeface="Arial" panose="020B0604020202020204" pitchFamily="34" charset="0"/>
                <a:ea typeface="黑体" panose="02010609060101010101" pitchFamily="49" charset="-122"/>
              </a:rPr>
              <a:t>卢钢</a:t>
            </a:r>
            <a:r>
              <a:rPr lang="en-US" altLang="zh-CN" sz="1800" b="1">
                <a:latin typeface="Arial" panose="020B0604020202020204" pitchFamily="34" charset="0"/>
                <a:ea typeface="黑体" panose="02010609060101010101" pitchFamily="49" charset="-122"/>
              </a:rPr>
              <a:t>)</a:t>
            </a:r>
          </a:p>
          <a:p>
            <a:pPr>
              <a:buSzPct val="135000"/>
              <a:buFontTx/>
              <a:buNone/>
            </a:pPr>
            <a:r>
              <a:rPr lang="en-US" altLang="zh-CN" sz="1800" b="1">
                <a:latin typeface="Arial" panose="020B0604020202020204" pitchFamily="34" charset="0"/>
                <a:ea typeface="黑体" panose="02010609060101010101" pitchFamily="49" charset="-122"/>
              </a:rPr>
              <a:t>Yong Yan (</a:t>
            </a:r>
            <a:r>
              <a:rPr lang="zh-CN" altLang="en-US" sz="1800" b="1">
                <a:latin typeface="Arial" panose="020B0604020202020204" pitchFamily="34" charset="0"/>
                <a:ea typeface="黑体" panose="02010609060101010101" pitchFamily="49" charset="-122"/>
              </a:rPr>
              <a:t>阎勇）</a:t>
            </a:r>
            <a:r>
              <a:rPr lang="en-US" altLang="zh-CN" sz="1800" b="1">
                <a:latin typeface="Arial" panose="020B0604020202020204" pitchFamily="34" charset="0"/>
                <a:ea typeface="黑体" panose="02010609060101010101" pitchFamily="49" charset="-122"/>
              </a:rPr>
              <a:t>	</a:t>
            </a:r>
          </a:p>
        </p:txBody>
      </p:sp>
      <p:sp>
        <p:nvSpPr>
          <p:cNvPr id="154661" name="Rectangle 4"/>
          <p:cNvSpPr>
            <a:spLocks noChangeArrowheads="1"/>
          </p:cNvSpPr>
          <p:nvPr/>
        </p:nvSpPr>
        <p:spPr bwMode="auto">
          <a:xfrm>
            <a:off x="3389313" y="5799138"/>
            <a:ext cx="5500687"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buSzPct val="135000"/>
              <a:buFontTx/>
              <a:buNone/>
            </a:pPr>
            <a:r>
              <a:rPr lang="en-GB" altLang="zh-CN" sz="1800" b="1">
                <a:latin typeface="Arial" panose="020B0604020202020204" pitchFamily="34" charset="0"/>
                <a:ea typeface="黑体" panose="02010609060101010101" pitchFamily="49" charset="-122"/>
              </a:rPr>
              <a:t>Instrumentation and Embedded Systems Group</a:t>
            </a:r>
          </a:p>
          <a:p>
            <a:pPr>
              <a:buSzPct val="135000"/>
              <a:buFontTx/>
              <a:buNone/>
            </a:pPr>
            <a:r>
              <a:rPr lang="en-GB" altLang="zh-CN" sz="1800" b="1">
                <a:latin typeface="Arial" panose="020B0604020202020204" pitchFamily="34" charset="0"/>
                <a:ea typeface="黑体" panose="02010609060101010101" pitchFamily="49" charset="-122"/>
              </a:rPr>
              <a:t>Department of Electronics</a:t>
            </a:r>
          </a:p>
          <a:p>
            <a:pPr>
              <a:buSzPct val="135000"/>
              <a:buFontTx/>
              <a:buNone/>
            </a:pPr>
            <a:r>
              <a:rPr lang="en-GB" altLang="zh-CN" sz="1800" b="1">
                <a:latin typeface="Arial" panose="020B0604020202020204" pitchFamily="34" charset="0"/>
                <a:ea typeface="黑体" panose="02010609060101010101" pitchFamily="49" charset="-122"/>
              </a:rPr>
              <a:t>University of Kent, UK</a:t>
            </a:r>
            <a:endParaRPr lang="en-US" altLang="zh-CN" sz="1800" b="1">
              <a:latin typeface="Arial" panose="020B0604020202020204" pitchFamily="34"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844675"/>
            <a:ext cx="1831975" cy="1835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6675" name="Freeform 3"/>
          <p:cNvSpPr>
            <a:spLocks noEditPoints="1" noChangeArrowheads="1"/>
          </p:cNvSpPr>
          <p:nvPr/>
        </p:nvSpPr>
        <p:spPr bwMode="auto">
          <a:xfrm>
            <a:off x="642938" y="1406525"/>
            <a:ext cx="2730500" cy="2732088"/>
          </a:xfrm>
          <a:custGeom>
            <a:avLst/>
            <a:gdLst>
              <a:gd name="T0" fmla="*/ 2147483646 w 3726"/>
              <a:gd name="T1" fmla="*/ 2147483646 h 3730"/>
              <a:gd name="T2" fmla="*/ 2147483646 w 3726"/>
              <a:gd name="T3" fmla="*/ 2147483646 h 3730"/>
              <a:gd name="T4" fmla="*/ 2147483646 w 3726"/>
              <a:gd name="T5" fmla="*/ 2147483646 h 3730"/>
              <a:gd name="T6" fmla="*/ 2147483646 w 3726"/>
              <a:gd name="T7" fmla="*/ 2147483646 h 3730"/>
              <a:gd name="T8" fmla="*/ 2147483646 w 3726"/>
              <a:gd name="T9" fmla="*/ 2147483646 h 3730"/>
              <a:gd name="T10" fmla="*/ 2147483646 w 3726"/>
              <a:gd name="T11" fmla="*/ 2147483646 h 3730"/>
              <a:gd name="T12" fmla="*/ 2147483646 w 3726"/>
              <a:gd name="T13" fmla="*/ 2147483646 h 3730"/>
              <a:gd name="T14" fmla="*/ 2147483646 w 3726"/>
              <a:gd name="T15" fmla="*/ 2147483646 h 3730"/>
              <a:gd name="T16" fmla="*/ 2147483646 w 3726"/>
              <a:gd name="T17" fmla="*/ 2147483646 h 3730"/>
              <a:gd name="T18" fmla="*/ 2147483646 w 3726"/>
              <a:gd name="T19" fmla="*/ 2147483646 h 3730"/>
              <a:gd name="T20" fmla="*/ 2147483646 w 3726"/>
              <a:gd name="T21" fmla="*/ 2147483646 h 3730"/>
              <a:gd name="T22" fmla="*/ 2147483646 w 3726"/>
              <a:gd name="T23" fmla="*/ 2147483646 h 3730"/>
              <a:gd name="T24" fmla="*/ 2147483646 w 3726"/>
              <a:gd name="T25" fmla="*/ 2147483646 h 3730"/>
              <a:gd name="T26" fmla="*/ 2147483646 w 3726"/>
              <a:gd name="T27" fmla="*/ 2147483646 h 3730"/>
              <a:gd name="T28" fmla="*/ 2147483646 w 3726"/>
              <a:gd name="T29" fmla="*/ 2147483646 h 3730"/>
              <a:gd name="T30" fmla="*/ 2147483646 w 3726"/>
              <a:gd name="T31" fmla="*/ 2147483646 h 3730"/>
              <a:gd name="T32" fmla="*/ 2147483646 w 3726"/>
              <a:gd name="T33" fmla="*/ 2147483646 h 3730"/>
              <a:gd name="T34" fmla="*/ 2147483646 w 3726"/>
              <a:gd name="T35" fmla="*/ 2147483646 h 3730"/>
              <a:gd name="T36" fmla="*/ 2147483646 w 3726"/>
              <a:gd name="T37" fmla="*/ 2147483646 h 3730"/>
              <a:gd name="T38" fmla="*/ 2147483646 w 3726"/>
              <a:gd name="T39" fmla="*/ 2147483646 h 3730"/>
              <a:gd name="T40" fmla="*/ 2147483646 w 3726"/>
              <a:gd name="T41" fmla="*/ 2147483646 h 3730"/>
              <a:gd name="T42" fmla="*/ 2147483646 w 3726"/>
              <a:gd name="T43" fmla="*/ 2147483646 h 3730"/>
              <a:gd name="T44" fmla="*/ 2147483646 w 3726"/>
              <a:gd name="T45" fmla="*/ 2147483646 h 3730"/>
              <a:gd name="T46" fmla="*/ 2147483646 w 3726"/>
              <a:gd name="T47" fmla="*/ 2147483646 h 3730"/>
              <a:gd name="T48" fmla="*/ 2147483646 w 3726"/>
              <a:gd name="T49" fmla="*/ 2147483646 h 3730"/>
              <a:gd name="T50" fmla="*/ 2147483646 w 3726"/>
              <a:gd name="T51" fmla="*/ 2147483646 h 3730"/>
              <a:gd name="T52" fmla="*/ 2147483646 w 3726"/>
              <a:gd name="T53" fmla="*/ 2147483646 h 3730"/>
              <a:gd name="T54" fmla="*/ 2147483646 w 3726"/>
              <a:gd name="T55" fmla="*/ 2147483646 h 3730"/>
              <a:gd name="T56" fmla="*/ 2147483646 w 3726"/>
              <a:gd name="T57" fmla="*/ 2147483646 h 3730"/>
              <a:gd name="T58" fmla="*/ 2147483646 w 3726"/>
              <a:gd name="T59" fmla="*/ 2147483646 h 3730"/>
              <a:gd name="T60" fmla="*/ 2147483646 w 3726"/>
              <a:gd name="T61" fmla="*/ 2147483646 h 3730"/>
              <a:gd name="T62" fmla="*/ 2147483646 w 3726"/>
              <a:gd name="T63" fmla="*/ 2147483646 h 3730"/>
              <a:gd name="T64" fmla="*/ 2147483646 w 3726"/>
              <a:gd name="T65" fmla="*/ 2147483646 h 3730"/>
              <a:gd name="T66" fmla="*/ 2147483646 w 3726"/>
              <a:gd name="T67" fmla="*/ 2147483646 h 3730"/>
              <a:gd name="T68" fmla="*/ 2147483646 w 3726"/>
              <a:gd name="T69" fmla="*/ 2147483646 h 3730"/>
              <a:gd name="T70" fmla="*/ 2147483646 w 3726"/>
              <a:gd name="T71" fmla="*/ 2147483646 h 3730"/>
              <a:gd name="T72" fmla="*/ 2147483646 w 3726"/>
              <a:gd name="T73" fmla="*/ 2147483646 h 3730"/>
              <a:gd name="T74" fmla="*/ 2147483646 w 3726"/>
              <a:gd name="T75" fmla="*/ 2147483646 h 3730"/>
              <a:gd name="T76" fmla="*/ 2147483646 w 3726"/>
              <a:gd name="T77" fmla="*/ 2147483646 h 3730"/>
              <a:gd name="T78" fmla="*/ 2147483646 w 3726"/>
              <a:gd name="T79" fmla="*/ 2147483646 h 3730"/>
              <a:gd name="T80" fmla="*/ 2147483646 w 3726"/>
              <a:gd name="T81" fmla="*/ 2147483646 h 3730"/>
              <a:gd name="T82" fmla="*/ 2147483646 w 3726"/>
              <a:gd name="T83" fmla="*/ 2147483646 h 3730"/>
              <a:gd name="T84" fmla="*/ 2147483646 w 3726"/>
              <a:gd name="T85" fmla="*/ 2147483646 h 3730"/>
              <a:gd name="T86" fmla="*/ 2147483646 w 3726"/>
              <a:gd name="T87" fmla="*/ 2147483646 h 3730"/>
              <a:gd name="T88" fmla="*/ 2147483646 w 3726"/>
              <a:gd name="T89" fmla="*/ 2147483646 h 3730"/>
              <a:gd name="T90" fmla="*/ 2147483646 w 3726"/>
              <a:gd name="T91" fmla="*/ 2147483646 h 3730"/>
              <a:gd name="T92" fmla="*/ 2147483646 w 3726"/>
              <a:gd name="T93" fmla="*/ 2147483646 h 3730"/>
              <a:gd name="T94" fmla="*/ 2147483646 w 3726"/>
              <a:gd name="T95" fmla="*/ 2147483646 h 3730"/>
              <a:gd name="T96" fmla="*/ 2147483646 w 3726"/>
              <a:gd name="T97" fmla="*/ 2147483646 h 3730"/>
              <a:gd name="T98" fmla="*/ 2147483646 w 3726"/>
              <a:gd name="T99" fmla="*/ 2147483646 h 3730"/>
              <a:gd name="T100" fmla="*/ 2147483646 w 3726"/>
              <a:gd name="T101" fmla="*/ 2147483646 h 37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26" h="3730">
                <a:moveTo>
                  <a:pt x="0" y="1865"/>
                </a:moveTo>
                <a:lnTo>
                  <a:pt x="2" y="1769"/>
                </a:lnTo>
                <a:lnTo>
                  <a:pt x="9" y="1674"/>
                </a:lnTo>
                <a:lnTo>
                  <a:pt x="22" y="1581"/>
                </a:lnTo>
                <a:lnTo>
                  <a:pt x="38" y="1490"/>
                </a:lnTo>
                <a:lnTo>
                  <a:pt x="58" y="1399"/>
                </a:lnTo>
                <a:lnTo>
                  <a:pt x="84" y="1310"/>
                </a:lnTo>
                <a:lnTo>
                  <a:pt x="113" y="1224"/>
                </a:lnTo>
                <a:lnTo>
                  <a:pt x="146" y="1138"/>
                </a:lnTo>
                <a:lnTo>
                  <a:pt x="184" y="1056"/>
                </a:lnTo>
                <a:lnTo>
                  <a:pt x="226" y="976"/>
                </a:lnTo>
                <a:lnTo>
                  <a:pt x="269" y="898"/>
                </a:lnTo>
                <a:lnTo>
                  <a:pt x="319" y="821"/>
                </a:lnTo>
                <a:lnTo>
                  <a:pt x="369" y="749"/>
                </a:lnTo>
                <a:lnTo>
                  <a:pt x="426" y="679"/>
                </a:lnTo>
                <a:lnTo>
                  <a:pt x="484" y="610"/>
                </a:lnTo>
                <a:lnTo>
                  <a:pt x="546" y="546"/>
                </a:lnTo>
                <a:lnTo>
                  <a:pt x="610" y="485"/>
                </a:lnTo>
                <a:lnTo>
                  <a:pt x="679" y="426"/>
                </a:lnTo>
                <a:lnTo>
                  <a:pt x="748" y="370"/>
                </a:lnTo>
                <a:lnTo>
                  <a:pt x="821" y="319"/>
                </a:lnTo>
                <a:lnTo>
                  <a:pt x="897" y="270"/>
                </a:lnTo>
                <a:lnTo>
                  <a:pt x="975" y="226"/>
                </a:lnTo>
                <a:lnTo>
                  <a:pt x="1055" y="184"/>
                </a:lnTo>
                <a:lnTo>
                  <a:pt x="1137" y="146"/>
                </a:lnTo>
                <a:lnTo>
                  <a:pt x="1223" y="113"/>
                </a:lnTo>
                <a:lnTo>
                  <a:pt x="1308" y="84"/>
                </a:lnTo>
                <a:lnTo>
                  <a:pt x="1397" y="58"/>
                </a:lnTo>
                <a:lnTo>
                  <a:pt x="1488" y="38"/>
                </a:lnTo>
                <a:lnTo>
                  <a:pt x="1579" y="22"/>
                </a:lnTo>
                <a:lnTo>
                  <a:pt x="1672" y="9"/>
                </a:lnTo>
                <a:lnTo>
                  <a:pt x="1767" y="2"/>
                </a:lnTo>
                <a:lnTo>
                  <a:pt x="1863" y="0"/>
                </a:lnTo>
                <a:lnTo>
                  <a:pt x="1960" y="2"/>
                </a:lnTo>
                <a:lnTo>
                  <a:pt x="2054" y="9"/>
                </a:lnTo>
                <a:lnTo>
                  <a:pt x="2147" y="22"/>
                </a:lnTo>
                <a:lnTo>
                  <a:pt x="2240" y="38"/>
                </a:lnTo>
                <a:lnTo>
                  <a:pt x="2329" y="58"/>
                </a:lnTo>
                <a:lnTo>
                  <a:pt x="2418" y="84"/>
                </a:lnTo>
                <a:lnTo>
                  <a:pt x="2504" y="113"/>
                </a:lnTo>
                <a:lnTo>
                  <a:pt x="2589" y="146"/>
                </a:lnTo>
                <a:lnTo>
                  <a:pt x="2671" y="184"/>
                </a:lnTo>
                <a:lnTo>
                  <a:pt x="2751" y="226"/>
                </a:lnTo>
                <a:lnTo>
                  <a:pt x="2829" y="270"/>
                </a:lnTo>
                <a:lnTo>
                  <a:pt x="2906" y="319"/>
                </a:lnTo>
                <a:lnTo>
                  <a:pt x="2979" y="370"/>
                </a:lnTo>
                <a:lnTo>
                  <a:pt x="3050" y="426"/>
                </a:lnTo>
                <a:lnTo>
                  <a:pt x="3117" y="485"/>
                </a:lnTo>
                <a:lnTo>
                  <a:pt x="3181" y="546"/>
                </a:lnTo>
                <a:lnTo>
                  <a:pt x="3242" y="610"/>
                </a:lnTo>
                <a:lnTo>
                  <a:pt x="3301" y="679"/>
                </a:lnTo>
                <a:lnTo>
                  <a:pt x="3357" y="749"/>
                </a:lnTo>
                <a:lnTo>
                  <a:pt x="3408" y="821"/>
                </a:lnTo>
                <a:lnTo>
                  <a:pt x="3457" y="898"/>
                </a:lnTo>
                <a:lnTo>
                  <a:pt x="3503" y="976"/>
                </a:lnTo>
                <a:lnTo>
                  <a:pt x="3543" y="1056"/>
                </a:lnTo>
                <a:lnTo>
                  <a:pt x="3581" y="1138"/>
                </a:lnTo>
                <a:lnTo>
                  <a:pt x="3614" y="1224"/>
                </a:lnTo>
                <a:lnTo>
                  <a:pt x="3643" y="1310"/>
                </a:lnTo>
                <a:lnTo>
                  <a:pt x="3668" y="1399"/>
                </a:lnTo>
                <a:lnTo>
                  <a:pt x="3688" y="1490"/>
                </a:lnTo>
                <a:lnTo>
                  <a:pt x="3705" y="1581"/>
                </a:lnTo>
                <a:lnTo>
                  <a:pt x="3717" y="1674"/>
                </a:lnTo>
                <a:lnTo>
                  <a:pt x="3725" y="1769"/>
                </a:lnTo>
                <a:lnTo>
                  <a:pt x="3726" y="1865"/>
                </a:lnTo>
                <a:lnTo>
                  <a:pt x="3725" y="1962"/>
                </a:lnTo>
                <a:lnTo>
                  <a:pt x="3717" y="2056"/>
                </a:lnTo>
                <a:lnTo>
                  <a:pt x="3705" y="2149"/>
                </a:lnTo>
                <a:lnTo>
                  <a:pt x="3688" y="2242"/>
                </a:lnTo>
                <a:lnTo>
                  <a:pt x="3668" y="2331"/>
                </a:lnTo>
                <a:lnTo>
                  <a:pt x="3643" y="2421"/>
                </a:lnTo>
                <a:lnTo>
                  <a:pt x="3614" y="2506"/>
                </a:lnTo>
                <a:lnTo>
                  <a:pt x="3581" y="2592"/>
                </a:lnTo>
                <a:lnTo>
                  <a:pt x="3543" y="2674"/>
                </a:lnTo>
                <a:lnTo>
                  <a:pt x="3503" y="2754"/>
                </a:lnTo>
                <a:lnTo>
                  <a:pt x="3457" y="2832"/>
                </a:lnTo>
                <a:lnTo>
                  <a:pt x="3408" y="2909"/>
                </a:lnTo>
                <a:lnTo>
                  <a:pt x="3357" y="2982"/>
                </a:lnTo>
                <a:lnTo>
                  <a:pt x="3301" y="3053"/>
                </a:lnTo>
                <a:lnTo>
                  <a:pt x="3242" y="3120"/>
                </a:lnTo>
                <a:lnTo>
                  <a:pt x="3181" y="3184"/>
                </a:lnTo>
                <a:lnTo>
                  <a:pt x="3117" y="3246"/>
                </a:lnTo>
                <a:lnTo>
                  <a:pt x="3050" y="3304"/>
                </a:lnTo>
                <a:lnTo>
                  <a:pt x="2979" y="3360"/>
                </a:lnTo>
                <a:lnTo>
                  <a:pt x="2906" y="3411"/>
                </a:lnTo>
                <a:lnTo>
                  <a:pt x="2829" y="3461"/>
                </a:lnTo>
                <a:lnTo>
                  <a:pt x="2751" y="3506"/>
                </a:lnTo>
                <a:lnTo>
                  <a:pt x="2671" y="3546"/>
                </a:lnTo>
                <a:lnTo>
                  <a:pt x="2589" y="3584"/>
                </a:lnTo>
                <a:lnTo>
                  <a:pt x="2504" y="3617"/>
                </a:lnTo>
                <a:lnTo>
                  <a:pt x="2418" y="3646"/>
                </a:lnTo>
                <a:lnTo>
                  <a:pt x="2329" y="3672"/>
                </a:lnTo>
                <a:lnTo>
                  <a:pt x="2240" y="3692"/>
                </a:lnTo>
                <a:lnTo>
                  <a:pt x="2147" y="3708"/>
                </a:lnTo>
                <a:lnTo>
                  <a:pt x="2054" y="3721"/>
                </a:lnTo>
                <a:lnTo>
                  <a:pt x="1960" y="3728"/>
                </a:lnTo>
                <a:lnTo>
                  <a:pt x="1863" y="3730"/>
                </a:lnTo>
                <a:lnTo>
                  <a:pt x="1767" y="3728"/>
                </a:lnTo>
                <a:lnTo>
                  <a:pt x="1672" y="3721"/>
                </a:lnTo>
                <a:lnTo>
                  <a:pt x="1579" y="3708"/>
                </a:lnTo>
                <a:lnTo>
                  <a:pt x="1488" y="3692"/>
                </a:lnTo>
                <a:lnTo>
                  <a:pt x="1397" y="3672"/>
                </a:lnTo>
                <a:lnTo>
                  <a:pt x="1308" y="3646"/>
                </a:lnTo>
                <a:lnTo>
                  <a:pt x="1223" y="3617"/>
                </a:lnTo>
                <a:lnTo>
                  <a:pt x="1137" y="3584"/>
                </a:lnTo>
                <a:lnTo>
                  <a:pt x="1055" y="3546"/>
                </a:lnTo>
                <a:lnTo>
                  <a:pt x="975" y="3506"/>
                </a:lnTo>
                <a:lnTo>
                  <a:pt x="897" y="3461"/>
                </a:lnTo>
                <a:lnTo>
                  <a:pt x="821" y="3411"/>
                </a:lnTo>
                <a:lnTo>
                  <a:pt x="748" y="3360"/>
                </a:lnTo>
                <a:lnTo>
                  <a:pt x="679" y="3304"/>
                </a:lnTo>
                <a:lnTo>
                  <a:pt x="610" y="3246"/>
                </a:lnTo>
                <a:lnTo>
                  <a:pt x="546" y="3184"/>
                </a:lnTo>
                <a:lnTo>
                  <a:pt x="484" y="3120"/>
                </a:lnTo>
                <a:lnTo>
                  <a:pt x="426" y="3053"/>
                </a:lnTo>
                <a:lnTo>
                  <a:pt x="369" y="2982"/>
                </a:lnTo>
                <a:lnTo>
                  <a:pt x="319" y="2909"/>
                </a:lnTo>
                <a:lnTo>
                  <a:pt x="269" y="2832"/>
                </a:lnTo>
                <a:lnTo>
                  <a:pt x="226" y="2754"/>
                </a:lnTo>
                <a:lnTo>
                  <a:pt x="184" y="2674"/>
                </a:lnTo>
                <a:lnTo>
                  <a:pt x="146" y="2592"/>
                </a:lnTo>
                <a:lnTo>
                  <a:pt x="113" y="2506"/>
                </a:lnTo>
                <a:lnTo>
                  <a:pt x="84" y="2421"/>
                </a:lnTo>
                <a:lnTo>
                  <a:pt x="58" y="2331"/>
                </a:lnTo>
                <a:lnTo>
                  <a:pt x="38" y="2242"/>
                </a:lnTo>
                <a:lnTo>
                  <a:pt x="22" y="2149"/>
                </a:lnTo>
                <a:lnTo>
                  <a:pt x="9" y="2056"/>
                </a:lnTo>
                <a:lnTo>
                  <a:pt x="2" y="1962"/>
                </a:lnTo>
                <a:lnTo>
                  <a:pt x="0" y="1865"/>
                </a:lnTo>
                <a:close/>
                <a:moveTo>
                  <a:pt x="728" y="1865"/>
                </a:moveTo>
                <a:lnTo>
                  <a:pt x="730" y="1923"/>
                </a:lnTo>
                <a:lnTo>
                  <a:pt x="733" y="1982"/>
                </a:lnTo>
                <a:lnTo>
                  <a:pt x="741" y="2038"/>
                </a:lnTo>
                <a:lnTo>
                  <a:pt x="752" y="2095"/>
                </a:lnTo>
                <a:lnTo>
                  <a:pt x="764" y="2149"/>
                </a:lnTo>
                <a:lnTo>
                  <a:pt x="779" y="2204"/>
                </a:lnTo>
                <a:lnTo>
                  <a:pt x="797" y="2257"/>
                </a:lnTo>
                <a:lnTo>
                  <a:pt x="817" y="2308"/>
                </a:lnTo>
                <a:lnTo>
                  <a:pt x="841" y="2359"/>
                </a:lnTo>
                <a:lnTo>
                  <a:pt x="864" y="2408"/>
                </a:lnTo>
                <a:lnTo>
                  <a:pt x="892" y="2455"/>
                </a:lnTo>
                <a:lnTo>
                  <a:pt x="923" y="2501"/>
                </a:lnTo>
                <a:lnTo>
                  <a:pt x="954" y="2546"/>
                </a:lnTo>
                <a:lnTo>
                  <a:pt x="986" y="2588"/>
                </a:lnTo>
                <a:lnTo>
                  <a:pt x="1023" y="2630"/>
                </a:lnTo>
                <a:lnTo>
                  <a:pt x="1061" y="2668"/>
                </a:lnTo>
                <a:lnTo>
                  <a:pt x="1099" y="2706"/>
                </a:lnTo>
                <a:lnTo>
                  <a:pt x="1141" y="2743"/>
                </a:lnTo>
                <a:lnTo>
                  <a:pt x="1185" y="2776"/>
                </a:lnTo>
                <a:lnTo>
                  <a:pt x="1228" y="2808"/>
                </a:lnTo>
                <a:lnTo>
                  <a:pt x="1274" y="2838"/>
                </a:lnTo>
                <a:lnTo>
                  <a:pt x="1321" y="2865"/>
                </a:lnTo>
                <a:lnTo>
                  <a:pt x="1370" y="2890"/>
                </a:lnTo>
                <a:lnTo>
                  <a:pt x="1421" y="2912"/>
                </a:lnTo>
                <a:lnTo>
                  <a:pt x="1472" y="2932"/>
                </a:lnTo>
                <a:lnTo>
                  <a:pt x="1525" y="2951"/>
                </a:lnTo>
                <a:lnTo>
                  <a:pt x="1579" y="2965"/>
                </a:lnTo>
                <a:lnTo>
                  <a:pt x="1634" y="2978"/>
                </a:lnTo>
                <a:lnTo>
                  <a:pt x="1690" y="2989"/>
                </a:lnTo>
                <a:lnTo>
                  <a:pt x="1747" y="2996"/>
                </a:lnTo>
                <a:lnTo>
                  <a:pt x="1805" y="3000"/>
                </a:lnTo>
                <a:lnTo>
                  <a:pt x="1863" y="3002"/>
                </a:lnTo>
                <a:lnTo>
                  <a:pt x="1921" y="3000"/>
                </a:lnTo>
                <a:lnTo>
                  <a:pt x="1980" y="2996"/>
                </a:lnTo>
                <a:lnTo>
                  <a:pt x="2036" y="2989"/>
                </a:lnTo>
                <a:lnTo>
                  <a:pt x="2093" y="2978"/>
                </a:lnTo>
                <a:lnTo>
                  <a:pt x="2147" y="2965"/>
                </a:lnTo>
                <a:lnTo>
                  <a:pt x="2202" y="2951"/>
                </a:lnTo>
                <a:lnTo>
                  <a:pt x="2254" y="2932"/>
                </a:lnTo>
                <a:lnTo>
                  <a:pt x="2305" y="2912"/>
                </a:lnTo>
                <a:lnTo>
                  <a:pt x="2356" y="2890"/>
                </a:lnTo>
                <a:lnTo>
                  <a:pt x="2405" y="2865"/>
                </a:lnTo>
                <a:lnTo>
                  <a:pt x="2453" y="2838"/>
                </a:lnTo>
                <a:lnTo>
                  <a:pt x="2498" y="2808"/>
                </a:lnTo>
                <a:lnTo>
                  <a:pt x="2544" y="2776"/>
                </a:lnTo>
                <a:lnTo>
                  <a:pt x="2586" y="2743"/>
                </a:lnTo>
                <a:lnTo>
                  <a:pt x="2627" y="2706"/>
                </a:lnTo>
                <a:lnTo>
                  <a:pt x="2666" y="2668"/>
                </a:lnTo>
                <a:lnTo>
                  <a:pt x="2704" y="2630"/>
                </a:lnTo>
                <a:lnTo>
                  <a:pt x="2740" y="2588"/>
                </a:lnTo>
                <a:lnTo>
                  <a:pt x="2773" y="2546"/>
                </a:lnTo>
                <a:lnTo>
                  <a:pt x="2806" y="2501"/>
                </a:lnTo>
                <a:lnTo>
                  <a:pt x="2835" y="2455"/>
                </a:lnTo>
                <a:lnTo>
                  <a:pt x="2862" y="2408"/>
                </a:lnTo>
                <a:lnTo>
                  <a:pt x="2888" y="2359"/>
                </a:lnTo>
                <a:lnTo>
                  <a:pt x="2909" y="2308"/>
                </a:lnTo>
                <a:lnTo>
                  <a:pt x="2929" y="2257"/>
                </a:lnTo>
                <a:lnTo>
                  <a:pt x="2948" y="2204"/>
                </a:lnTo>
                <a:lnTo>
                  <a:pt x="2962" y="2149"/>
                </a:lnTo>
                <a:lnTo>
                  <a:pt x="2975" y="2095"/>
                </a:lnTo>
                <a:lnTo>
                  <a:pt x="2986" y="2038"/>
                </a:lnTo>
                <a:lnTo>
                  <a:pt x="2993" y="1982"/>
                </a:lnTo>
                <a:lnTo>
                  <a:pt x="2997" y="1923"/>
                </a:lnTo>
                <a:lnTo>
                  <a:pt x="2999" y="1865"/>
                </a:lnTo>
                <a:lnTo>
                  <a:pt x="2997" y="1807"/>
                </a:lnTo>
                <a:lnTo>
                  <a:pt x="2993" y="1748"/>
                </a:lnTo>
                <a:lnTo>
                  <a:pt x="2986" y="1692"/>
                </a:lnTo>
                <a:lnTo>
                  <a:pt x="2975" y="1636"/>
                </a:lnTo>
                <a:lnTo>
                  <a:pt x="2962" y="1581"/>
                </a:lnTo>
                <a:lnTo>
                  <a:pt x="2948" y="1526"/>
                </a:lnTo>
                <a:lnTo>
                  <a:pt x="2929" y="1473"/>
                </a:lnTo>
                <a:lnTo>
                  <a:pt x="2909" y="1422"/>
                </a:lnTo>
                <a:lnTo>
                  <a:pt x="2888" y="1371"/>
                </a:lnTo>
                <a:lnTo>
                  <a:pt x="2862" y="1322"/>
                </a:lnTo>
                <a:lnTo>
                  <a:pt x="2835" y="1275"/>
                </a:lnTo>
                <a:lnTo>
                  <a:pt x="2806" y="1229"/>
                </a:lnTo>
                <a:lnTo>
                  <a:pt x="2773" y="1186"/>
                </a:lnTo>
                <a:lnTo>
                  <a:pt x="2740" y="1142"/>
                </a:lnTo>
                <a:lnTo>
                  <a:pt x="2704" y="1100"/>
                </a:lnTo>
                <a:lnTo>
                  <a:pt x="2666" y="1062"/>
                </a:lnTo>
                <a:lnTo>
                  <a:pt x="2627" y="1024"/>
                </a:lnTo>
                <a:lnTo>
                  <a:pt x="2586" y="987"/>
                </a:lnTo>
                <a:lnTo>
                  <a:pt x="2544" y="954"/>
                </a:lnTo>
                <a:lnTo>
                  <a:pt x="2498" y="923"/>
                </a:lnTo>
                <a:lnTo>
                  <a:pt x="2453" y="892"/>
                </a:lnTo>
                <a:lnTo>
                  <a:pt x="2405" y="865"/>
                </a:lnTo>
                <a:lnTo>
                  <a:pt x="2356" y="840"/>
                </a:lnTo>
                <a:lnTo>
                  <a:pt x="2305" y="818"/>
                </a:lnTo>
                <a:lnTo>
                  <a:pt x="2254" y="798"/>
                </a:lnTo>
                <a:lnTo>
                  <a:pt x="2202" y="780"/>
                </a:lnTo>
                <a:lnTo>
                  <a:pt x="2147" y="765"/>
                </a:lnTo>
                <a:lnTo>
                  <a:pt x="2093" y="752"/>
                </a:lnTo>
                <a:lnTo>
                  <a:pt x="2036" y="741"/>
                </a:lnTo>
                <a:lnTo>
                  <a:pt x="1980" y="734"/>
                </a:lnTo>
                <a:lnTo>
                  <a:pt x="1921" y="730"/>
                </a:lnTo>
                <a:lnTo>
                  <a:pt x="1863" y="729"/>
                </a:lnTo>
                <a:lnTo>
                  <a:pt x="1805" y="730"/>
                </a:lnTo>
                <a:lnTo>
                  <a:pt x="1747" y="734"/>
                </a:lnTo>
                <a:lnTo>
                  <a:pt x="1690" y="741"/>
                </a:lnTo>
                <a:lnTo>
                  <a:pt x="1634" y="752"/>
                </a:lnTo>
                <a:lnTo>
                  <a:pt x="1579" y="765"/>
                </a:lnTo>
                <a:lnTo>
                  <a:pt x="1525" y="780"/>
                </a:lnTo>
                <a:lnTo>
                  <a:pt x="1472" y="798"/>
                </a:lnTo>
                <a:lnTo>
                  <a:pt x="1421" y="818"/>
                </a:lnTo>
                <a:lnTo>
                  <a:pt x="1370" y="841"/>
                </a:lnTo>
                <a:lnTo>
                  <a:pt x="1321" y="865"/>
                </a:lnTo>
                <a:lnTo>
                  <a:pt x="1274" y="892"/>
                </a:lnTo>
                <a:lnTo>
                  <a:pt x="1228" y="923"/>
                </a:lnTo>
                <a:lnTo>
                  <a:pt x="1185" y="954"/>
                </a:lnTo>
                <a:lnTo>
                  <a:pt x="1141" y="987"/>
                </a:lnTo>
                <a:lnTo>
                  <a:pt x="1099" y="1024"/>
                </a:lnTo>
                <a:lnTo>
                  <a:pt x="1061" y="1062"/>
                </a:lnTo>
                <a:lnTo>
                  <a:pt x="1023" y="1100"/>
                </a:lnTo>
                <a:lnTo>
                  <a:pt x="986" y="1142"/>
                </a:lnTo>
                <a:lnTo>
                  <a:pt x="954" y="1186"/>
                </a:lnTo>
                <a:lnTo>
                  <a:pt x="923" y="1229"/>
                </a:lnTo>
                <a:lnTo>
                  <a:pt x="892" y="1275"/>
                </a:lnTo>
                <a:lnTo>
                  <a:pt x="864" y="1322"/>
                </a:lnTo>
                <a:lnTo>
                  <a:pt x="839" y="1371"/>
                </a:lnTo>
                <a:lnTo>
                  <a:pt x="817" y="1422"/>
                </a:lnTo>
                <a:lnTo>
                  <a:pt x="797" y="1473"/>
                </a:lnTo>
                <a:lnTo>
                  <a:pt x="779" y="1526"/>
                </a:lnTo>
                <a:lnTo>
                  <a:pt x="764" y="1581"/>
                </a:lnTo>
                <a:lnTo>
                  <a:pt x="752" y="1636"/>
                </a:lnTo>
                <a:lnTo>
                  <a:pt x="741" y="1692"/>
                </a:lnTo>
                <a:lnTo>
                  <a:pt x="733" y="1748"/>
                </a:lnTo>
                <a:lnTo>
                  <a:pt x="730" y="1807"/>
                </a:lnTo>
                <a:lnTo>
                  <a:pt x="728" y="1865"/>
                </a:lnTo>
                <a:close/>
              </a:path>
            </a:pathLst>
          </a:custGeom>
          <a:solidFill>
            <a:srgbClr val="7273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56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588" y="1943100"/>
            <a:ext cx="1922462" cy="166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6677" name="Freeform 5"/>
          <p:cNvSpPr>
            <a:spLocks noEditPoints="1" noChangeArrowheads="1"/>
          </p:cNvSpPr>
          <p:nvPr/>
        </p:nvSpPr>
        <p:spPr bwMode="auto">
          <a:xfrm>
            <a:off x="5080000" y="1406525"/>
            <a:ext cx="2730500" cy="2732088"/>
          </a:xfrm>
          <a:custGeom>
            <a:avLst/>
            <a:gdLst>
              <a:gd name="T0" fmla="*/ 2147483646 w 3726"/>
              <a:gd name="T1" fmla="*/ 2147483646 h 3730"/>
              <a:gd name="T2" fmla="*/ 2147483646 w 3726"/>
              <a:gd name="T3" fmla="*/ 2147483646 h 3730"/>
              <a:gd name="T4" fmla="*/ 2147483646 w 3726"/>
              <a:gd name="T5" fmla="*/ 2147483646 h 3730"/>
              <a:gd name="T6" fmla="*/ 2147483646 w 3726"/>
              <a:gd name="T7" fmla="*/ 2147483646 h 3730"/>
              <a:gd name="T8" fmla="*/ 2147483646 w 3726"/>
              <a:gd name="T9" fmla="*/ 2147483646 h 3730"/>
              <a:gd name="T10" fmla="*/ 2147483646 w 3726"/>
              <a:gd name="T11" fmla="*/ 2147483646 h 3730"/>
              <a:gd name="T12" fmla="*/ 2147483646 w 3726"/>
              <a:gd name="T13" fmla="*/ 2147483646 h 3730"/>
              <a:gd name="T14" fmla="*/ 2147483646 w 3726"/>
              <a:gd name="T15" fmla="*/ 2147483646 h 3730"/>
              <a:gd name="T16" fmla="*/ 2147483646 w 3726"/>
              <a:gd name="T17" fmla="*/ 2147483646 h 3730"/>
              <a:gd name="T18" fmla="*/ 2147483646 w 3726"/>
              <a:gd name="T19" fmla="*/ 2147483646 h 3730"/>
              <a:gd name="T20" fmla="*/ 2147483646 w 3726"/>
              <a:gd name="T21" fmla="*/ 2147483646 h 3730"/>
              <a:gd name="T22" fmla="*/ 2147483646 w 3726"/>
              <a:gd name="T23" fmla="*/ 2147483646 h 3730"/>
              <a:gd name="T24" fmla="*/ 2147483646 w 3726"/>
              <a:gd name="T25" fmla="*/ 2147483646 h 3730"/>
              <a:gd name="T26" fmla="*/ 2147483646 w 3726"/>
              <a:gd name="T27" fmla="*/ 2147483646 h 3730"/>
              <a:gd name="T28" fmla="*/ 2147483646 w 3726"/>
              <a:gd name="T29" fmla="*/ 2147483646 h 3730"/>
              <a:gd name="T30" fmla="*/ 2147483646 w 3726"/>
              <a:gd name="T31" fmla="*/ 2147483646 h 3730"/>
              <a:gd name="T32" fmla="*/ 2147483646 w 3726"/>
              <a:gd name="T33" fmla="*/ 2147483646 h 3730"/>
              <a:gd name="T34" fmla="*/ 2147483646 w 3726"/>
              <a:gd name="T35" fmla="*/ 2147483646 h 3730"/>
              <a:gd name="T36" fmla="*/ 2147483646 w 3726"/>
              <a:gd name="T37" fmla="*/ 2147483646 h 3730"/>
              <a:gd name="T38" fmla="*/ 2147483646 w 3726"/>
              <a:gd name="T39" fmla="*/ 2147483646 h 3730"/>
              <a:gd name="T40" fmla="*/ 2147483646 w 3726"/>
              <a:gd name="T41" fmla="*/ 2147483646 h 3730"/>
              <a:gd name="T42" fmla="*/ 2147483646 w 3726"/>
              <a:gd name="T43" fmla="*/ 2147483646 h 3730"/>
              <a:gd name="T44" fmla="*/ 2147483646 w 3726"/>
              <a:gd name="T45" fmla="*/ 2147483646 h 3730"/>
              <a:gd name="T46" fmla="*/ 2147483646 w 3726"/>
              <a:gd name="T47" fmla="*/ 2147483646 h 3730"/>
              <a:gd name="T48" fmla="*/ 2147483646 w 3726"/>
              <a:gd name="T49" fmla="*/ 2147483646 h 3730"/>
              <a:gd name="T50" fmla="*/ 2147483646 w 3726"/>
              <a:gd name="T51" fmla="*/ 2147483646 h 3730"/>
              <a:gd name="T52" fmla="*/ 2147483646 w 3726"/>
              <a:gd name="T53" fmla="*/ 2147483646 h 3730"/>
              <a:gd name="T54" fmla="*/ 2147483646 w 3726"/>
              <a:gd name="T55" fmla="*/ 2147483646 h 3730"/>
              <a:gd name="T56" fmla="*/ 2147483646 w 3726"/>
              <a:gd name="T57" fmla="*/ 2147483646 h 3730"/>
              <a:gd name="T58" fmla="*/ 2147483646 w 3726"/>
              <a:gd name="T59" fmla="*/ 2147483646 h 3730"/>
              <a:gd name="T60" fmla="*/ 2147483646 w 3726"/>
              <a:gd name="T61" fmla="*/ 2147483646 h 3730"/>
              <a:gd name="T62" fmla="*/ 2147483646 w 3726"/>
              <a:gd name="T63" fmla="*/ 2147483646 h 3730"/>
              <a:gd name="T64" fmla="*/ 2147483646 w 3726"/>
              <a:gd name="T65" fmla="*/ 2147483646 h 3730"/>
              <a:gd name="T66" fmla="*/ 2147483646 w 3726"/>
              <a:gd name="T67" fmla="*/ 2147483646 h 3730"/>
              <a:gd name="T68" fmla="*/ 2147483646 w 3726"/>
              <a:gd name="T69" fmla="*/ 2147483646 h 3730"/>
              <a:gd name="T70" fmla="*/ 2147483646 w 3726"/>
              <a:gd name="T71" fmla="*/ 2147483646 h 3730"/>
              <a:gd name="T72" fmla="*/ 2147483646 w 3726"/>
              <a:gd name="T73" fmla="*/ 2147483646 h 3730"/>
              <a:gd name="T74" fmla="*/ 2147483646 w 3726"/>
              <a:gd name="T75" fmla="*/ 2147483646 h 3730"/>
              <a:gd name="T76" fmla="*/ 2147483646 w 3726"/>
              <a:gd name="T77" fmla="*/ 2147483646 h 3730"/>
              <a:gd name="T78" fmla="*/ 2147483646 w 3726"/>
              <a:gd name="T79" fmla="*/ 2147483646 h 3730"/>
              <a:gd name="T80" fmla="*/ 2147483646 w 3726"/>
              <a:gd name="T81" fmla="*/ 2147483646 h 3730"/>
              <a:gd name="T82" fmla="*/ 2147483646 w 3726"/>
              <a:gd name="T83" fmla="*/ 2147483646 h 3730"/>
              <a:gd name="T84" fmla="*/ 2147483646 w 3726"/>
              <a:gd name="T85" fmla="*/ 2147483646 h 3730"/>
              <a:gd name="T86" fmla="*/ 2147483646 w 3726"/>
              <a:gd name="T87" fmla="*/ 2147483646 h 3730"/>
              <a:gd name="T88" fmla="*/ 2147483646 w 3726"/>
              <a:gd name="T89" fmla="*/ 2147483646 h 3730"/>
              <a:gd name="T90" fmla="*/ 2147483646 w 3726"/>
              <a:gd name="T91" fmla="*/ 2147483646 h 3730"/>
              <a:gd name="T92" fmla="*/ 2147483646 w 3726"/>
              <a:gd name="T93" fmla="*/ 2147483646 h 3730"/>
              <a:gd name="T94" fmla="*/ 2147483646 w 3726"/>
              <a:gd name="T95" fmla="*/ 2147483646 h 3730"/>
              <a:gd name="T96" fmla="*/ 2147483646 w 3726"/>
              <a:gd name="T97" fmla="*/ 2147483646 h 3730"/>
              <a:gd name="T98" fmla="*/ 2147483646 w 3726"/>
              <a:gd name="T99" fmla="*/ 2147483646 h 3730"/>
              <a:gd name="T100" fmla="*/ 2147483646 w 3726"/>
              <a:gd name="T101" fmla="*/ 2147483646 h 37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26" h="3730">
                <a:moveTo>
                  <a:pt x="0" y="1865"/>
                </a:moveTo>
                <a:lnTo>
                  <a:pt x="2" y="1769"/>
                </a:lnTo>
                <a:lnTo>
                  <a:pt x="9" y="1674"/>
                </a:lnTo>
                <a:lnTo>
                  <a:pt x="22" y="1581"/>
                </a:lnTo>
                <a:lnTo>
                  <a:pt x="38" y="1490"/>
                </a:lnTo>
                <a:lnTo>
                  <a:pt x="58" y="1399"/>
                </a:lnTo>
                <a:lnTo>
                  <a:pt x="84" y="1310"/>
                </a:lnTo>
                <a:lnTo>
                  <a:pt x="113" y="1224"/>
                </a:lnTo>
                <a:lnTo>
                  <a:pt x="145" y="1139"/>
                </a:lnTo>
                <a:lnTo>
                  <a:pt x="184" y="1057"/>
                </a:lnTo>
                <a:lnTo>
                  <a:pt x="225" y="977"/>
                </a:lnTo>
                <a:lnTo>
                  <a:pt x="269" y="898"/>
                </a:lnTo>
                <a:lnTo>
                  <a:pt x="318" y="822"/>
                </a:lnTo>
                <a:lnTo>
                  <a:pt x="369" y="749"/>
                </a:lnTo>
                <a:lnTo>
                  <a:pt x="426" y="680"/>
                </a:lnTo>
                <a:lnTo>
                  <a:pt x="484" y="611"/>
                </a:lnTo>
                <a:lnTo>
                  <a:pt x="546" y="547"/>
                </a:lnTo>
                <a:lnTo>
                  <a:pt x="609" y="485"/>
                </a:lnTo>
                <a:lnTo>
                  <a:pt x="679" y="427"/>
                </a:lnTo>
                <a:lnTo>
                  <a:pt x="748" y="370"/>
                </a:lnTo>
                <a:lnTo>
                  <a:pt x="820" y="319"/>
                </a:lnTo>
                <a:lnTo>
                  <a:pt x="897" y="270"/>
                </a:lnTo>
                <a:lnTo>
                  <a:pt x="975" y="226"/>
                </a:lnTo>
                <a:lnTo>
                  <a:pt x="1055" y="184"/>
                </a:lnTo>
                <a:lnTo>
                  <a:pt x="1137" y="146"/>
                </a:lnTo>
                <a:lnTo>
                  <a:pt x="1223" y="113"/>
                </a:lnTo>
                <a:lnTo>
                  <a:pt x="1308" y="84"/>
                </a:lnTo>
                <a:lnTo>
                  <a:pt x="1397" y="59"/>
                </a:lnTo>
                <a:lnTo>
                  <a:pt x="1488" y="39"/>
                </a:lnTo>
                <a:lnTo>
                  <a:pt x="1579" y="22"/>
                </a:lnTo>
                <a:lnTo>
                  <a:pt x="1672" y="10"/>
                </a:lnTo>
                <a:lnTo>
                  <a:pt x="1767" y="2"/>
                </a:lnTo>
                <a:lnTo>
                  <a:pt x="1863" y="0"/>
                </a:lnTo>
                <a:lnTo>
                  <a:pt x="1959" y="2"/>
                </a:lnTo>
                <a:lnTo>
                  <a:pt x="2054" y="10"/>
                </a:lnTo>
                <a:lnTo>
                  <a:pt x="2147" y="22"/>
                </a:lnTo>
                <a:lnTo>
                  <a:pt x="2240" y="39"/>
                </a:lnTo>
                <a:lnTo>
                  <a:pt x="2329" y="59"/>
                </a:lnTo>
                <a:lnTo>
                  <a:pt x="2418" y="84"/>
                </a:lnTo>
                <a:lnTo>
                  <a:pt x="2503" y="113"/>
                </a:lnTo>
                <a:lnTo>
                  <a:pt x="2589" y="146"/>
                </a:lnTo>
                <a:lnTo>
                  <a:pt x="2671" y="184"/>
                </a:lnTo>
                <a:lnTo>
                  <a:pt x="2751" y="226"/>
                </a:lnTo>
                <a:lnTo>
                  <a:pt x="2829" y="270"/>
                </a:lnTo>
                <a:lnTo>
                  <a:pt x="2906" y="319"/>
                </a:lnTo>
                <a:lnTo>
                  <a:pt x="2978" y="370"/>
                </a:lnTo>
                <a:lnTo>
                  <a:pt x="3049" y="427"/>
                </a:lnTo>
                <a:lnTo>
                  <a:pt x="3117" y="485"/>
                </a:lnTo>
                <a:lnTo>
                  <a:pt x="3180" y="547"/>
                </a:lnTo>
                <a:lnTo>
                  <a:pt x="3242" y="611"/>
                </a:lnTo>
                <a:lnTo>
                  <a:pt x="3300" y="680"/>
                </a:lnTo>
                <a:lnTo>
                  <a:pt x="3357" y="749"/>
                </a:lnTo>
                <a:lnTo>
                  <a:pt x="3408" y="822"/>
                </a:lnTo>
                <a:lnTo>
                  <a:pt x="3457" y="898"/>
                </a:lnTo>
                <a:lnTo>
                  <a:pt x="3502" y="977"/>
                </a:lnTo>
                <a:lnTo>
                  <a:pt x="3542" y="1057"/>
                </a:lnTo>
                <a:lnTo>
                  <a:pt x="3581" y="1139"/>
                </a:lnTo>
                <a:lnTo>
                  <a:pt x="3613" y="1224"/>
                </a:lnTo>
                <a:lnTo>
                  <a:pt x="3642" y="1310"/>
                </a:lnTo>
                <a:lnTo>
                  <a:pt x="3668" y="1399"/>
                </a:lnTo>
                <a:lnTo>
                  <a:pt x="3688" y="1490"/>
                </a:lnTo>
                <a:lnTo>
                  <a:pt x="3704" y="1581"/>
                </a:lnTo>
                <a:lnTo>
                  <a:pt x="3717" y="1674"/>
                </a:lnTo>
                <a:lnTo>
                  <a:pt x="3724" y="1769"/>
                </a:lnTo>
                <a:lnTo>
                  <a:pt x="3726" y="1865"/>
                </a:lnTo>
                <a:lnTo>
                  <a:pt x="3724" y="1962"/>
                </a:lnTo>
                <a:lnTo>
                  <a:pt x="3717" y="2057"/>
                </a:lnTo>
                <a:lnTo>
                  <a:pt x="3704" y="2150"/>
                </a:lnTo>
                <a:lnTo>
                  <a:pt x="3688" y="2242"/>
                </a:lnTo>
                <a:lnTo>
                  <a:pt x="3668" y="2332"/>
                </a:lnTo>
                <a:lnTo>
                  <a:pt x="3642" y="2421"/>
                </a:lnTo>
                <a:lnTo>
                  <a:pt x="3613" y="2507"/>
                </a:lnTo>
                <a:lnTo>
                  <a:pt x="3581" y="2592"/>
                </a:lnTo>
                <a:lnTo>
                  <a:pt x="3542" y="2674"/>
                </a:lnTo>
                <a:lnTo>
                  <a:pt x="3502" y="2754"/>
                </a:lnTo>
                <a:lnTo>
                  <a:pt x="3457" y="2833"/>
                </a:lnTo>
                <a:lnTo>
                  <a:pt x="3408" y="2909"/>
                </a:lnTo>
                <a:lnTo>
                  <a:pt x="3357" y="2982"/>
                </a:lnTo>
                <a:lnTo>
                  <a:pt x="3300" y="3053"/>
                </a:lnTo>
                <a:lnTo>
                  <a:pt x="3242" y="3120"/>
                </a:lnTo>
                <a:lnTo>
                  <a:pt x="3180" y="3184"/>
                </a:lnTo>
                <a:lnTo>
                  <a:pt x="3117" y="3246"/>
                </a:lnTo>
                <a:lnTo>
                  <a:pt x="3049" y="3304"/>
                </a:lnTo>
                <a:lnTo>
                  <a:pt x="2978" y="3361"/>
                </a:lnTo>
                <a:lnTo>
                  <a:pt x="2906" y="3412"/>
                </a:lnTo>
                <a:lnTo>
                  <a:pt x="2829" y="3461"/>
                </a:lnTo>
                <a:lnTo>
                  <a:pt x="2751" y="3506"/>
                </a:lnTo>
                <a:lnTo>
                  <a:pt x="2671" y="3546"/>
                </a:lnTo>
                <a:lnTo>
                  <a:pt x="2589" y="3585"/>
                </a:lnTo>
                <a:lnTo>
                  <a:pt x="2503" y="3618"/>
                </a:lnTo>
                <a:lnTo>
                  <a:pt x="2418" y="3647"/>
                </a:lnTo>
                <a:lnTo>
                  <a:pt x="2329" y="3672"/>
                </a:lnTo>
                <a:lnTo>
                  <a:pt x="2240" y="3692"/>
                </a:lnTo>
                <a:lnTo>
                  <a:pt x="2147" y="3709"/>
                </a:lnTo>
                <a:lnTo>
                  <a:pt x="2054" y="3721"/>
                </a:lnTo>
                <a:lnTo>
                  <a:pt x="1959" y="3729"/>
                </a:lnTo>
                <a:lnTo>
                  <a:pt x="1863" y="3730"/>
                </a:lnTo>
                <a:lnTo>
                  <a:pt x="1767" y="3729"/>
                </a:lnTo>
                <a:lnTo>
                  <a:pt x="1672" y="3721"/>
                </a:lnTo>
                <a:lnTo>
                  <a:pt x="1579" y="3709"/>
                </a:lnTo>
                <a:lnTo>
                  <a:pt x="1488" y="3692"/>
                </a:lnTo>
                <a:lnTo>
                  <a:pt x="1397" y="3672"/>
                </a:lnTo>
                <a:lnTo>
                  <a:pt x="1308" y="3647"/>
                </a:lnTo>
                <a:lnTo>
                  <a:pt x="1223" y="3618"/>
                </a:lnTo>
                <a:lnTo>
                  <a:pt x="1137" y="3585"/>
                </a:lnTo>
                <a:lnTo>
                  <a:pt x="1055" y="3546"/>
                </a:lnTo>
                <a:lnTo>
                  <a:pt x="975" y="3506"/>
                </a:lnTo>
                <a:lnTo>
                  <a:pt x="897" y="3461"/>
                </a:lnTo>
                <a:lnTo>
                  <a:pt x="820" y="3412"/>
                </a:lnTo>
                <a:lnTo>
                  <a:pt x="748" y="3361"/>
                </a:lnTo>
                <a:lnTo>
                  <a:pt x="679" y="3304"/>
                </a:lnTo>
                <a:lnTo>
                  <a:pt x="609" y="3246"/>
                </a:lnTo>
                <a:lnTo>
                  <a:pt x="546" y="3184"/>
                </a:lnTo>
                <a:lnTo>
                  <a:pt x="484" y="3120"/>
                </a:lnTo>
                <a:lnTo>
                  <a:pt x="426" y="3053"/>
                </a:lnTo>
                <a:lnTo>
                  <a:pt x="369" y="2982"/>
                </a:lnTo>
                <a:lnTo>
                  <a:pt x="318" y="2909"/>
                </a:lnTo>
                <a:lnTo>
                  <a:pt x="269" y="2833"/>
                </a:lnTo>
                <a:lnTo>
                  <a:pt x="225" y="2754"/>
                </a:lnTo>
                <a:lnTo>
                  <a:pt x="184" y="2674"/>
                </a:lnTo>
                <a:lnTo>
                  <a:pt x="145" y="2592"/>
                </a:lnTo>
                <a:lnTo>
                  <a:pt x="113" y="2507"/>
                </a:lnTo>
                <a:lnTo>
                  <a:pt x="84" y="2421"/>
                </a:lnTo>
                <a:lnTo>
                  <a:pt x="58" y="2332"/>
                </a:lnTo>
                <a:lnTo>
                  <a:pt x="38" y="2242"/>
                </a:lnTo>
                <a:lnTo>
                  <a:pt x="22" y="2150"/>
                </a:lnTo>
                <a:lnTo>
                  <a:pt x="9" y="2057"/>
                </a:lnTo>
                <a:lnTo>
                  <a:pt x="2" y="1962"/>
                </a:lnTo>
                <a:lnTo>
                  <a:pt x="0" y="1865"/>
                </a:lnTo>
                <a:close/>
                <a:moveTo>
                  <a:pt x="728" y="1865"/>
                </a:moveTo>
                <a:lnTo>
                  <a:pt x="729" y="1924"/>
                </a:lnTo>
                <a:lnTo>
                  <a:pt x="733" y="1982"/>
                </a:lnTo>
                <a:lnTo>
                  <a:pt x="740" y="2038"/>
                </a:lnTo>
                <a:lnTo>
                  <a:pt x="751" y="2095"/>
                </a:lnTo>
                <a:lnTo>
                  <a:pt x="764" y="2150"/>
                </a:lnTo>
                <a:lnTo>
                  <a:pt x="779" y="2204"/>
                </a:lnTo>
                <a:lnTo>
                  <a:pt x="797" y="2257"/>
                </a:lnTo>
                <a:lnTo>
                  <a:pt x="817" y="2308"/>
                </a:lnTo>
                <a:lnTo>
                  <a:pt x="840" y="2359"/>
                </a:lnTo>
                <a:lnTo>
                  <a:pt x="864" y="2408"/>
                </a:lnTo>
                <a:lnTo>
                  <a:pt x="891" y="2456"/>
                </a:lnTo>
                <a:lnTo>
                  <a:pt x="922" y="2501"/>
                </a:lnTo>
                <a:lnTo>
                  <a:pt x="953" y="2547"/>
                </a:lnTo>
                <a:lnTo>
                  <a:pt x="986" y="2588"/>
                </a:lnTo>
                <a:lnTo>
                  <a:pt x="1022" y="2630"/>
                </a:lnTo>
                <a:lnTo>
                  <a:pt x="1061" y="2669"/>
                </a:lnTo>
                <a:lnTo>
                  <a:pt x="1099" y="2707"/>
                </a:lnTo>
                <a:lnTo>
                  <a:pt x="1141" y="2743"/>
                </a:lnTo>
                <a:lnTo>
                  <a:pt x="1184" y="2776"/>
                </a:lnTo>
                <a:lnTo>
                  <a:pt x="1228" y="2809"/>
                </a:lnTo>
                <a:lnTo>
                  <a:pt x="1273" y="2838"/>
                </a:lnTo>
                <a:lnTo>
                  <a:pt x="1321" y="2865"/>
                </a:lnTo>
                <a:lnTo>
                  <a:pt x="1370" y="2891"/>
                </a:lnTo>
                <a:lnTo>
                  <a:pt x="1421" y="2913"/>
                </a:lnTo>
                <a:lnTo>
                  <a:pt x="1472" y="2933"/>
                </a:lnTo>
                <a:lnTo>
                  <a:pt x="1525" y="2951"/>
                </a:lnTo>
                <a:lnTo>
                  <a:pt x="1579" y="2965"/>
                </a:lnTo>
                <a:lnTo>
                  <a:pt x="1634" y="2978"/>
                </a:lnTo>
                <a:lnTo>
                  <a:pt x="1690" y="2989"/>
                </a:lnTo>
                <a:lnTo>
                  <a:pt x="1747" y="2996"/>
                </a:lnTo>
                <a:lnTo>
                  <a:pt x="1805" y="3000"/>
                </a:lnTo>
                <a:lnTo>
                  <a:pt x="1863" y="3002"/>
                </a:lnTo>
                <a:lnTo>
                  <a:pt x="1921" y="3000"/>
                </a:lnTo>
                <a:lnTo>
                  <a:pt x="1979" y="2996"/>
                </a:lnTo>
                <a:lnTo>
                  <a:pt x="2036" y="2989"/>
                </a:lnTo>
                <a:lnTo>
                  <a:pt x="2092" y="2978"/>
                </a:lnTo>
                <a:lnTo>
                  <a:pt x="2147" y="2965"/>
                </a:lnTo>
                <a:lnTo>
                  <a:pt x="2201" y="2951"/>
                </a:lnTo>
                <a:lnTo>
                  <a:pt x="2254" y="2933"/>
                </a:lnTo>
                <a:lnTo>
                  <a:pt x="2305" y="2913"/>
                </a:lnTo>
                <a:lnTo>
                  <a:pt x="2356" y="2891"/>
                </a:lnTo>
                <a:lnTo>
                  <a:pt x="2405" y="2865"/>
                </a:lnTo>
                <a:lnTo>
                  <a:pt x="2452" y="2838"/>
                </a:lnTo>
                <a:lnTo>
                  <a:pt x="2498" y="2809"/>
                </a:lnTo>
                <a:lnTo>
                  <a:pt x="2543" y="2776"/>
                </a:lnTo>
                <a:lnTo>
                  <a:pt x="2585" y="2743"/>
                </a:lnTo>
                <a:lnTo>
                  <a:pt x="2627" y="2707"/>
                </a:lnTo>
                <a:lnTo>
                  <a:pt x="2665" y="2669"/>
                </a:lnTo>
                <a:lnTo>
                  <a:pt x="2704" y="2630"/>
                </a:lnTo>
                <a:lnTo>
                  <a:pt x="2740" y="2588"/>
                </a:lnTo>
                <a:lnTo>
                  <a:pt x="2773" y="2547"/>
                </a:lnTo>
                <a:lnTo>
                  <a:pt x="2805" y="2501"/>
                </a:lnTo>
                <a:lnTo>
                  <a:pt x="2835" y="2456"/>
                </a:lnTo>
                <a:lnTo>
                  <a:pt x="2862" y="2408"/>
                </a:lnTo>
                <a:lnTo>
                  <a:pt x="2887" y="2359"/>
                </a:lnTo>
                <a:lnTo>
                  <a:pt x="2909" y="2308"/>
                </a:lnTo>
                <a:lnTo>
                  <a:pt x="2929" y="2257"/>
                </a:lnTo>
                <a:lnTo>
                  <a:pt x="2947" y="2204"/>
                </a:lnTo>
                <a:lnTo>
                  <a:pt x="2962" y="2150"/>
                </a:lnTo>
                <a:lnTo>
                  <a:pt x="2975" y="2095"/>
                </a:lnTo>
                <a:lnTo>
                  <a:pt x="2986" y="2038"/>
                </a:lnTo>
                <a:lnTo>
                  <a:pt x="2993" y="1982"/>
                </a:lnTo>
                <a:lnTo>
                  <a:pt x="2996" y="1924"/>
                </a:lnTo>
                <a:lnTo>
                  <a:pt x="2998" y="1865"/>
                </a:lnTo>
                <a:lnTo>
                  <a:pt x="2996" y="1807"/>
                </a:lnTo>
                <a:lnTo>
                  <a:pt x="2993" y="1749"/>
                </a:lnTo>
                <a:lnTo>
                  <a:pt x="2986" y="1692"/>
                </a:lnTo>
                <a:lnTo>
                  <a:pt x="2975" y="1636"/>
                </a:lnTo>
                <a:lnTo>
                  <a:pt x="2962" y="1581"/>
                </a:lnTo>
                <a:lnTo>
                  <a:pt x="2947" y="1527"/>
                </a:lnTo>
                <a:lnTo>
                  <a:pt x="2929" y="1474"/>
                </a:lnTo>
                <a:lnTo>
                  <a:pt x="2909" y="1423"/>
                </a:lnTo>
                <a:lnTo>
                  <a:pt x="2887" y="1372"/>
                </a:lnTo>
                <a:lnTo>
                  <a:pt x="2862" y="1323"/>
                </a:lnTo>
                <a:lnTo>
                  <a:pt x="2835" y="1275"/>
                </a:lnTo>
                <a:lnTo>
                  <a:pt x="2805" y="1230"/>
                </a:lnTo>
                <a:lnTo>
                  <a:pt x="2773" y="1186"/>
                </a:lnTo>
                <a:lnTo>
                  <a:pt x="2740" y="1142"/>
                </a:lnTo>
                <a:lnTo>
                  <a:pt x="2704" y="1100"/>
                </a:lnTo>
                <a:lnTo>
                  <a:pt x="2665" y="1062"/>
                </a:lnTo>
                <a:lnTo>
                  <a:pt x="2627" y="1024"/>
                </a:lnTo>
                <a:lnTo>
                  <a:pt x="2585" y="988"/>
                </a:lnTo>
                <a:lnTo>
                  <a:pt x="2543" y="955"/>
                </a:lnTo>
                <a:lnTo>
                  <a:pt x="2498" y="924"/>
                </a:lnTo>
                <a:lnTo>
                  <a:pt x="2452" y="893"/>
                </a:lnTo>
                <a:lnTo>
                  <a:pt x="2405" y="866"/>
                </a:lnTo>
                <a:lnTo>
                  <a:pt x="2356" y="840"/>
                </a:lnTo>
                <a:lnTo>
                  <a:pt x="2305" y="818"/>
                </a:lnTo>
                <a:lnTo>
                  <a:pt x="2254" y="798"/>
                </a:lnTo>
                <a:lnTo>
                  <a:pt x="2201" y="780"/>
                </a:lnTo>
                <a:lnTo>
                  <a:pt x="2147" y="765"/>
                </a:lnTo>
                <a:lnTo>
                  <a:pt x="2092" y="753"/>
                </a:lnTo>
                <a:lnTo>
                  <a:pt x="2036" y="742"/>
                </a:lnTo>
                <a:lnTo>
                  <a:pt x="1979" y="734"/>
                </a:lnTo>
                <a:lnTo>
                  <a:pt x="1921" y="731"/>
                </a:lnTo>
                <a:lnTo>
                  <a:pt x="1863" y="729"/>
                </a:lnTo>
                <a:lnTo>
                  <a:pt x="1805" y="731"/>
                </a:lnTo>
                <a:lnTo>
                  <a:pt x="1747" y="734"/>
                </a:lnTo>
                <a:lnTo>
                  <a:pt x="1690" y="742"/>
                </a:lnTo>
                <a:lnTo>
                  <a:pt x="1634" y="753"/>
                </a:lnTo>
                <a:lnTo>
                  <a:pt x="1579" y="765"/>
                </a:lnTo>
                <a:lnTo>
                  <a:pt x="1525" y="780"/>
                </a:lnTo>
                <a:lnTo>
                  <a:pt x="1472" y="798"/>
                </a:lnTo>
                <a:lnTo>
                  <a:pt x="1421" y="818"/>
                </a:lnTo>
                <a:lnTo>
                  <a:pt x="1370" y="842"/>
                </a:lnTo>
                <a:lnTo>
                  <a:pt x="1321" y="866"/>
                </a:lnTo>
                <a:lnTo>
                  <a:pt x="1273" y="893"/>
                </a:lnTo>
                <a:lnTo>
                  <a:pt x="1228" y="924"/>
                </a:lnTo>
                <a:lnTo>
                  <a:pt x="1184" y="955"/>
                </a:lnTo>
                <a:lnTo>
                  <a:pt x="1141" y="988"/>
                </a:lnTo>
                <a:lnTo>
                  <a:pt x="1099" y="1024"/>
                </a:lnTo>
                <a:lnTo>
                  <a:pt x="1061" y="1062"/>
                </a:lnTo>
                <a:lnTo>
                  <a:pt x="1022" y="1100"/>
                </a:lnTo>
                <a:lnTo>
                  <a:pt x="986" y="1142"/>
                </a:lnTo>
                <a:lnTo>
                  <a:pt x="953" y="1186"/>
                </a:lnTo>
                <a:lnTo>
                  <a:pt x="922" y="1230"/>
                </a:lnTo>
                <a:lnTo>
                  <a:pt x="891" y="1275"/>
                </a:lnTo>
                <a:lnTo>
                  <a:pt x="864" y="1323"/>
                </a:lnTo>
                <a:lnTo>
                  <a:pt x="839" y="1372"/>
                </a:lnTo>
                <a:lnTo>
                  <a:pt x="817" y="1423"/>
                </a:lnTo>
                <a:lnTo>
                  <a:pt x="797" y="1474"/>
                </a:lnTo>
                <a:lnTo>
                  <a:pt x="779" y="1527"/>
                </a:lnTo>
                <a:lnTo>
                  <a:pt x="764" y="1581"/>
                </a:lnTo>
                <a:lnTo>
                  <a:pt x="751" y="1636"/>
                </a:lnTo>
                <a:lnTo>
                  <a:pt x="740" y="1692"/>
                </a:lnTo>
                <a:lnTo>
                  <a:pt x="733" y="1749"/>
                </a:lnTo>
                <a:lnTo>
                  <a:pt x="729" y="1807"/>
                </a:lnTo>
                <a:lnTo>
                  <a:pt x="728" y="1865"/>
                </a:lnTo>
                <a:close/>
              </a:path>
            </a:pathLst>
          </a:custGeom>
          <a:solidFill>
            <a:srgbClr val="7273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6678" name="Group 6"/>
          <p:cNvGrpSpPr>
            <a:grpSpLocks/>
          </p:cNvGrpSpPr>
          <p:nvPr/>
        </p:nvGrpSpPr>
        <p:grpSpPr bwMode="auto">
          <a:xfrm flipH="1">
            <a:off x="2873375" y="1403350"/>
            <a:ext cx="2730500" cy="2732088"/>
            <a:chOff x="2022" y="462"/>
            <a:chExt cx="1864" cy="1865"/>
          </a:xfrm>
        </p:grpSpPr>
        <p:pic>
          <p:nvPicPr>
            <p:cNvPr id="15670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4" y="770"/>
              <a:ext cx="1251" cy="1253"/>
            </a:xfrm>
            <a:prstGeom prst="rect">
              <a:avLst/>
            </a:prstGeom>
            <a:solidFill>
              <a:srgbClr val="7273A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6710" name="Freeform 8"/>
            <p:cNvSpPr>
              <a:spLocks noEditPoints="1" noChangeArrowheads="1"/>
            </p:cNvSpPr>
            <p:nvPr/>
          </p:nvSpPr>
          <p:spPr bwMode="auto">
            <a:xfrm>
              <a:off x="2022" y="462"/>
              <a:ext cx="1864" cy="1865"/>
            </a:xfrm>
            <a:custGeom>
              <a:avLst/>
              <a:gdLst>
                <a:gd name="T0" fmla="*/ 1 w 3726"/>
                <a:gd name="T1" fmla="*/ 6 h 3730"/>
                <a:gd name="T2" fmla="*/ 1 w 3726"/>
                <a:gd name="T3" fmla="*/ 5 h 3730"/>
                <a:gd name="T4" fmla="*/ 2 w 3726"/>
                <a:gd name="T5" fmla="*/ 3 h 3730"/>
                <a:gd name="T6" fmla="*/ 3 w 3726"/>
                <a:gd name="T7" fmla="*/ 2 h 3730"/>
                <a:gd name="T8" fmla="*/ 5 w 3726"/>
                <a:gd name="T9" fmla="*/ 1 h 3730"/>
                <a:gd name="T10" fmla="*/ 7 w 3726"/>
                <a:gd name="T11" fmla="*/ 1 h 3730"/>
                <a:gd name="T12" fmla="*/ 9 w 3726"/>
                <a:gd name="T13" fmla="*/ 1 h 3730"/>
                <a:gd name="T14" fmla="*/ 10 w 3726"/>
                <a:gd name="T15" fmla="*/ 1 h 3730"/>
                <a:gd name="T16" fmla="*/ 12 w 3726"/>
                <a:gd name="T17" fmla="*/ 2 h 3730"/>
                <a:gd name="T18" fmla="*/ 13 w 3726"/>
                <a:gd name="T19" fmla="*/ 3 h 3730"/>
                <a:gd name="T20" fmla="*/ 14 w 3726"/>
                <a:gd name="T21" fmla="*/ 4 h 3730"/>
                <a:gd name="T22" fmla="*/ 15 w 3726"/>
                <a:gd name="T23" fmla="*/ 6 h 3730"/>
                <a:gd name="T24" fmla="*/ 15 w 3726"/>
                <a:gd name="T25" fmla="*/ 8 h 3730"/>
                <a:gd name="T26" fmla="*/ 15 w 3726"/>
                <a:gd name="T27" fmla="*/ 10 h 3730"/>
                <a:gd name="T28" fmla="*/ 14 w 3726"/>
                <a:gd name="T29" fmla="*/ 11 h 3730"/>
                <a:gd name="T30" fmla="*/ 13 w 3726"/>
                <a:gd name="T31" fmla="*/ 13 h 3730"/>
                <a:gd name="T32" fmla="*/ 12 w 3726"/>
                <a:gd name="T33" fmla="*/ 14 h 3730"/>
                <a:gd name="T34" fmla="*/ 10 w 3726"/>
                <a:gd name="T35" fmla="*/ 15 h 3730"/>
                <a:gd name="T36" fmla="*/ 9 w 3726"/>
                <a:gd name="T37" fmla="*/ 15 h 3730"/>
                <a:gd name="T38" fmla="*/ 7 w 3726"/>
                <a:gd name="T39" fmla="*/ 15 h 3730"/>
                <a:gd name="T40" fmla="*/ 5 w 3726"/>
                <a:gd name="T41" fmla="*/ 14 h 3730"/>
                <a:gd name="T42" fmla="*/ 3 w 3726"/>
                <a:gd name="T43" fmla="*/ 14 h 3730"/>
                <a:gd name="T44" fmla="*/ 2 w 3726"/>
                <a:gd name="T45" fmla="*/ 12 h 3730"/>
                <a:gd name="T46" fmla="*/ 1 w 3726"/>
                <a:gd name="T47" fmla="*/ 11 h 3730"/>
                <a:gd name="T48" fmla="*/ 1 w 3726"/>
                <a:gd name="T49" fmla="*/ 9 h 3730"/>
                <a:gd name="T50" fmla="*/ 3 w 3726"/>
                <a:gd name="T51" fmla="*/ 8 h 3730"/>
                <a:gd name="T52" fmla="*/ 3 w 3726"/>
                <a:gd name="T53" fmla="*/ 9 h 3730"/>
                <a:gd name="T54" fmla="*/ 4 w 3726"/>
                <a:gd name="T55" fmla="*/ 10 h 3730"/>
                <a:gd name="T56" fmla="*/ 4 w 3726"/>
                <a:gd name="T57" fmla="*/ 11 h 3730"/>
                <a:gd name="T58" fmla="*/ 5 w 3726"/>
                <a:gd name="T59" fmla="*/ 11 h 3730"/>
                <a:gd name="T60" fmla="*/ 6 w 3726"/>
                <a:gd name="T61" fmla="*/ 12 h 3730"/>
                <a:gd name="T62" fmla="*/ 7 w 3726"/>
                <a:gd name="T63" fmla="*/ 12 h 3730"/>
                <a:gd name="T64" fmla="*/ 8 w 3726"/>
                <a:gd name="T65" fmla="*/ 12 h 3730"/>
                <a:gd name="T66" fmla="*/ 10 w 3726"/>
                <a:gd name="T67" fmla="*/ 12 h 3730"/>
                <a:gd name="T68" fmla="*/ 10 w 3726"/>
                <a:gd name="T69" fmla="*/ 11 h 3730"/>
                <a:gd name="T70" fmla="*/ 11 w 3726"/>
                <a:gd name="T71" fmla="*/ 11 h 3730"/>
                <a:gd name="T72" fmla="*/ 12 w 3726"/>
                <a:gd name="T73" fmla="*/ 10 h 3730"/>
                <a:gd name="T74" fmla="*/ 12 w 3726"/>
                <a:gd name="T75" fmla="*/ 9 h 3730"/>
                <a:gd name="T76" fmla="*/ 12 w 3726"/>
                <a:gd name="T77" fmla="*/ 8 h 3730"/>
                <a:gd name="T78" fmla="*/ 12 w 3726"/>
                <a:gd name="T79" fmla="*/ 6 h 3730"/>
                <a:gd name="T80" fmla="*/ 12 w 3726"/>
                <a:gd name="T81" fmla="*/ 5 h 3730"/>
                <a:gd name="T82" fmla="*/ 11 w 3726"/>
                <a:gd name="T83" fmla="*/ 5 h 3730"/>
                <a:gd name="T84" fmla="*/ 10 w 3726"/>
                <a:gd name="T85" fmla="*/ 4 h 3730"/>
                <a:gd name="T86" fmla="*/ 9 w 3726"/>
                <a:gd name="T87" fmla="*/ 4 h 3730"/>
                <a:gd name="T88" fmla="*/ 8 w 3726"/>
                <a:gd name="T89" fmla="*/ 3 h 3730"/>
                <a:gd name="T90" fmla="*/ 7 w 3726"/>
                <a:gd name="T91" fmla="*/ 3 h 3730"/>
                <a:gd name="T92" fmla="*/ 6 w 3726"/>
                <a:gd name="T93" fmla="*/ 4 h 3730"/>
                <a:gd name="T94" fmla="*/ 5 w 3726"/>
                <a:gd name="T95" fmla="*/ 4 h 3730"/>
                <a:gd name="T96" fmla="*/ 4 w 3726"/>
                <a:gd name="T97" fmla="*/ 5 h 3730"/>
                <a:gd name="T98" fmla="*/ 4 w 3726"/>
                <a:gd name="T99" fmla="*/ 6 h 3730"/>
                <a:gd name="T100" fmla="*/ 3 w 3726"/>
                <a:gd name="T101" fmla="*/ 7 h 37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26" h="3730">
                  <a:moveTo>
                    <a:pt x="0" y="1865"/>
                  </a:moveTo>
                  <a:lnTo>
                    <a:pt x="2" y="1768"/>
                  </a:lnTo>
                  <a:lnTo>
                    <a:pt x="9" y="1674"/>
                  </a:lnTo>
                  <a:lnTo>
                    <a:pt x="22" y="1581"/>
                  </a:lnTo>
                  <a:lnTo>
                    <a:pt x="38" y="1490"/>
                  </a:lnTo>
                  <a:lnTo>
                    <a:pt x="58" y="1399"/>
                  </a:lnTo>
                  <a:lnTo>
                    <a:pt x="84" y="1310"/>
                  </a:lnTo>
                  <a:lnTo>
                    <a:pt x="113" y="1224"/>
                  </a:lnTo>
                  <a:lnTo>
                    <a:pt x="145" y="1138"/>
                  </a:lnTo>
                  <a:lnTo>
                    <a:pt x="184" y="1056"/>
                  </a:lnTo>
                  <a:lnTo>
                    <a:pt x="226" y="976"/>
                  </a:lnTo>
                  <a:lnTo>
                    <a:pt x="269" y="898"/>
                  </a:lnTo>
                  <a:lnTo>
                    <a:pt x="318" y="821"/>
                  </a:lnTo>
                  <a:lnTo>
                    <a:pt x="369" y="749"/>
                  </a:lnTo>
                  <a:lnTo>
                    <a:pt x="426" y="679"/>
                  </a:lnTo>
                  <a:lnTo>
                    <a:pt x="484" y="610"/>
                  </a:lnTo>
                  <a:lnTo>
                    <a:pt x="546" y="546"/>
                  </a:lnTo>
                  <a:lnTo>
                    <a:pt x="609" y="484"/>
                  </a:lnTo>
                  <a:lnTo>
                    <a:pt x="679" y="426"/>
                  </a:lnTo>
                  <a:lnTo>
                    <a:pt x="748" y="370"/>
                  </a:lnTo>
                  <a:lnTo>
                    <a:pt x="820" y="319"/>
                  </a:lnTo>
                  <a:lnTo>
                    <a:pt x="897" y="270"/>
                  </a:lnTo>
                  <a:lnTo>
                    <a:pt x="975" y="226"/>
                  </a:lnTo>
                  <a:lnTo>
                    <a:pt x="1055" y="184"/>
                  </a:lnTo>
                  <a:lnTo>
                    <a:pt x="1137" y="146"/>
                  </a:lnTo>
                  <a:lnTo>
                    <a:pt x="1223" y="113"/>
                  </a:lnTo>
                  <a:lnTo>
                    <a:pt x="1308" y="84"/>
                  </a:lnTo>
                  <a:lnTo>
                    <a:pt x="1397" y="58"/>
                  </a:lnTo>
                  <a:lnTo>
                    <a:pt x="1488" y="38"/>
                  </a:lnTo>
                  <a:lnTo>
                    <a:pt x="1579" y="22"/>
                  </a:lnTo>
                  <a:lnTo>
                    <a:pt x="1672" y="9"/>
                  </a:lnTo>
                  <a:lnTo>
                    <a:pt x="1767" y="2"/>
                  </a:lnTo>
                  <a:lnTo>
                    <a:pt x="1863" y="0"/>
                  </a:lnTo>
                  <a:lnTo>
                    <a:pt x="1959" y="2"/>
                  </a:lnTo>
                  <a:lnTo>
                    <a:pt x="2054" y="9"/>
                  </a:lnTo>
                  <a:lnTo>
                    <a:pt x="2147" y="22"/>
                  </a:lnTo>
                  <a:lnTo>
                    <a:pt x="2240" y="38"/>
                  </a:lnTo>
                  <a:lnTo>
                    <a:pt x="2329" y="58"/>
                  </a:lnTo>
                  <a:lnTo>
                    <a:pt x="2418" y="84"/>
                  </a:lnTo>
                  <a:lnTo>
                    <a:pt x="2503" y="113"/>
                  </a:lnTo>
                  <a:lnTo>
                    <a:pt x="2589" y="146"/>
                  </a:lnTo>
                  <a:lnTo>
                    <a:pt x="2671" y="184"/>
                  </a:lnTo>
                  <a:lnTo>
                    <a:pt x="2751" y="226"/>
                  </a:lnTo>
                  <a:lnTo>
                    <a:pt x="2829" y="270"/>
                  </a:lnTo>
                  <a:lnTo>
                    <a:pt x="2906" y="319"/>
                  </a:lnTo>
                  <a:lnTo>
                    <a:pt x="2978" y="370"/>
                  </a:lnTo>
                  <a:lnTo>
                    <a:pt x="3049" y="426"/>
                  </a:lnTo>
                  <a:lnTo>
                    <a:pt x="3117" y="484"/>
                  </a:lnTo>
                  <a:lnTo>
                    <a:pt x="3180" y="546"/>
                  </a:lnTo>
                  <a:lnTo>
                    <a:pt x="3242" y="610"/>
                  </a:lnTo>
                  <a:lnTo>
                    <a:pt x="3300" y="679"/>
                  </a:lnTo>
                  <a:lnTo>
                    <a:pt x="3357" y="749"/>
                  </a:lnTo>
                  <a:lnTo>
                    <a:pt x="3408" y="821"/>
                  </a:lnTo>
                  <a:lnTo>
                    <a:pt x="3457" y="898"/>
                  </a:lnTo>
                  <a:lnTo>
                    <a:pt x="3502" y="976"/>
                  </a:lnTo>
                  <a:lnTo>
                    <a:pt x="3542" y="1056"/>
                  </a:lnTo>
                  <a:lnTo>
                    <a:pt x="3581" y="1138"/>
                  </a:lnTo>
                  <a:lnTo>
                    <a:pt x="3613" y="1224"/>
                  </a:lnTo>
                  <a:lnTo>
                    <a:pt x="3642" y="1310"/>
                  </a:lnTo>
                  <a:lnTo>
                    <a:pt x="3668" y="1399"/>
                  </a:lnTo>
                  <a:lnTo>
                    <a:pt x="3688" y="1490"/>
                  </a:lnTo>
                  <a:lnTo>
                    <a:pt x="3704" y="1581"/>
                  </a:lnTo>
                  <a:lnTo>
                    <a:pt x="3717" y="1674"/>
                  </a:lnTo>
                  <a:lnTo>
                    <a:pt x="3724" y="1768"/>
                  </a:lnTo>
                  <a:lnTo>
                    <a:pt x="3726" y="1865"/>
                  </a:lnTo>
                  <a:lnTo>
                    <a:pt x="3724" y="1962"/>
                  </a:lnTo>
                  <a:lnTo>
                    <a:pt x="3717" y="2056"/>
                  </a:lnTo>
                  <a:lnTo>
                    <a:pt x="3704" y="2149"/>
                  </a:lnTo>
                  <a:lnTo>
                    <a:pt x="3688" y="2242"/>
                  </a:lnTo>
                  <a:lnTo>
                    <a:pt x="3668" y="2331"/>
                  </a:lnTo>
                  <a:lnTo>
                    <a:pt x="3642" y="2421"/>
                  </a:lnTo>
                  <a:lnTo>
                    <a:pt x="3613" y="2506"/>
                  </a:lnTo>
                  <a:lnTo>
                    <a:pt x="3581" y="2592"/>
                  </a:lnTo>
                  <a:lnTo>
                    <a:pt x="3542" y="2674"/>
                  </a:lnTo>
                  <a:lnTo>
                    <a:pt x="3502" y="2754"/>
                  </a:lnTo>
                  <a:lnTo>
                    <a:pt x="3457" y="2832"/>
                  </a:lnTo>
                  <a:lnTo>
                    <a:pt x="3408" y="2909"/>
                  </a:lnTo>
                  <a:lnTo>
                    <a:pt x="3357" y="2981"/>
                  </a:lnTo>
                  <a:lnTo>
                    <a:pt x="3300" y="3053"/>
                  </a:lnTo>
                  <a:lnTo>
                    <a:pt x="3242" y="3120"/>
                  </a:lnTo>
                  <a:lnTo>
                    <a:pt x="3180" y="3184"/>
                  </a:lnTo>
                  <a:lnTo>
                    <a:pt x="3117" y="3246"/>
                  </a:lnTo>
                  <a:lnTo>
                    <a:pt x="3049" y="3304"/>
                  </a:lnTo>
                  <a:lnTo>
                    <a:pt x="2978" y="3360"/>
                  </a:lnTo>
                  <a:lnTo>
                    <a:pt x="2906" y="3411"/>
                  </a:lnTo>
                  <a:lnTo>
                    <a:pt x="2829" y="3460"/>
                  </a:lnTo>
                  <a:lnTo>
                    <a:pt x="2751" y="3506"/>
                  </a:lnTo>
                  <a:lnTo>
                    <a:pt x="2671" y="3546"/>
                  </a:lnTo>
                  <a:lnTo>
                    <a:pt x="2589" y="3584"/>
                  </a:lnTo>
                  <a:lnTo>
                    <a:pt x="2503" y="3617"/>
                  </a:lnTo>
                  <a:lnTo>
                    <a:pt x="2418" y="3646"/>
                  </a:lnTo>
                  <a:lnTo>
                    <a:pt x="2329" y="3672"/>
                  </a:lnTo>
                  <a:lnTo>
                    <a:pt x="2240" y="3692"/>
                  </a:lnTo>
                  <a:lnTo>
                    <a:pt x="2147" y="3708"/>
                  </a:lnTo>
                  <a:lnTo>
                    <a:pt x="2054" y="3721"/>
                  </a:lnTo>
                  <a:lnTo>
                    <a:pt x="1959" y="3728"/>
                  </a:lnTo>
                  <a:lnTo>
                    <a:pt x="1863" y="3730"/>
                  </a:lnTo>
                  <a:lnTo>
                    <a:pt x="1767" y="3728"/>
                  </a:lnTo>
                  <a:lnTo>
                    <a:pt x="1672" y="3721"/>
                  </a:lnTo>
                  <a:lnTo>
                    <a:pt x="1579" y="3708"/>
                  </a:lnTo>
                  <a:lnTo>
                    <a:pt x="1488" y="3692"/>
                  </a:lnTo>
                  <a:lnTo>
                    <a:pt x="1397" y="3672"/>
                  </a:lnTo>
                  <a:lnTo>
                    <a:pt x="1308" y="3646"/>
                  </a:lnTo>
                  <a:lnTo>
                    <a:pt x="1223" y="3617"/>
                  </a:lnTo>
                  <a:lnTo>
                    <a:pt x="1137" y="3584"/>
                  </a:lnTo>
                  <a:lnTo>
                    <a:pt x="1055" y="3546"/>
                  </a:lnTo>
                  <a:lnTo>
                    <a:pt x="975" y="3506"/>
                  </a:lnTo>
                  <a:lnTo>
                    <a:pt x="897" y="3460"/>
                  </a:lnTo>
                  <a:lnTo>
                    <a:pt x="820" y="3411"/>
                  </a:lnTo>
                  <a:lnTo>
                    <a:pt x="748" y="3360"/>
                  </a:lnTo>
                  <a:lnTo>
                    <a:pt x="679" y="3304"/>
                  </a:lnTo>
                  <a:lnTo>
                    <a:pt x="609" y="3246"/>
                  </a:lnTo>
                  <a:lnTo>
                    <a:pt x="546" y="3184"/>
                  </a:lnTo>
                  <a:lnTo>
                    <a:pt x="484" y="3120"/>
                  </a:lnTo>
                  <a:lnTo>
                    <a:pt x="426" y="3053"/>
                  </a:lnTo>
                  <a:lnTo>
                    <a:pt x="369" y="2981"/>
                  </a:lnTo>
                  <a:lnTo>
                    <a:pt x="318" y="2909"/>
                  </a:lnTo>
                  <a:lnTo>
                    <a:pt x="269" y="2832"/>
                  </a:lnTo>
                  <a:lnTo>
                    <a:pt x="226" y="2754"/>
                  </a:lnTo>
                  <a:lnTo>
                    <a:pt x="184" y="2674"/>
                  </a:lnTo>
                  <a:lnTo>
                    <a:pt x="145" y="2592"/>
                  </a:lnTo>
                  <a:lnTo>
                    <a:pt x="113" y="2506"/>
                  </a:lnTo>
                  <a:lnTo>
                    <a:pt x="84" y="2421"/>
                  </a:lnTo>
                  <a:lnTo>
                    <a:pt x="58" y="2331"/>
                  </a:lnTo>
                  <a:lnTo>
                    <a:pt x="38" y="2242"/>
                  </a:lnTo>
                  <a:lnTo>
                    <a:pt x="22" y="2149"/>
                  </a:lnTo>
                  <a:lnTo>
                    <a:pt x="9" y="2056"/>
                  </a:lnTo>
                  <a:lnTo>
                    <a:pt x="2" y="1962"/>
                  </a:lnTo>
                  <a:lnTo>
                    <a:pt x="0" y="1865"/>
                  </a:lnTo>
                  <a:close/>
                  <a:moveTo>
                    <a:pt x="728" y="1865"/>
                  </a:moveTo>
                  <a:lnTo>
                    <a:pt x="729" y="1923"/>
                  </a:lnTo>
                  <a:lnTo>
                    <a:pt x="733" y="1982"/>
                  </a:lnTo>
                  <a:lnTo>
                    <a:pt x="740" y="2038"/>
                  </a:lnTo>
                  <a:lnTo>
                    <a:pt x="751" y="2094"/>
                  </a:lnTo>
                  <a:lnTo>
                    <a:pt x="764" y="2149"/>
                  </a:lnTo>
                  <a:lnTo>
                    <a:pt x="779" y="2204"/>
                  </a:lnTo>
                  <a:lnTo>
                    <a:pt x="797" y="2257"/>
                  </a:lnTo>
                  <a:lnTo>
                    <a:pt x="817" y="2308"/>
                  </a:lnTo>
                  <a:lnTo>
                    <a:pt x="840" y="2359"/>
                  </a:lnTo>
                  <a:lnTo>
                    <a:pt x="864" y="2408"/>
                  </a:lnTo>
                  <a:lnTo>
                    <a:pt x="891" y="2455"/>
                  </a:lnTo>
                  <a:lnTo>
                    <a:pt x="922" y="2501"/>
                  </a:lnTo>
                  <a:lnTo>
                    <a:pt x="953" y="2546"/>
                  </a:lnTo>
                  <a:lnTo>
                    <a:pt x="986" y="2588"/>
                  </a:lnTo>
                  <a:lnTo>
                    <a:pt x="1022" y="2630"/>
                  </a:lnTo>
                  <a:lnTo>
                    <a:pt x="1061" y="2668"/>
                  </a:lnTo>
                  <a:lnTo>
                    <a:pt x="1099" y="2706"/>
                  </a:lnTo>
                  <a:lnTo>
                    <a:pt x="1141" y="2743"/>
                  </a:lnTo>
                  <a:lnTo>
                    <a:pt x="1184" y="2776"/>
                  </a:lnTo>
                  <a:lnTo>
                    <a:pt x="1228" y="2808"/>
                  </a:lnTo>
                  <a:lnTo>
                    <a:pt x="1274" y="2838"/>
                  </a:lnTo>
                  <a:lnTo>
                    <a:pt x="1321" y="2865"/>
                  </a:lnTo>
                  <a:lnTo>
                    <a:pt x="1370" y="2890"/>
                  </a:lnTo>
                  <a:lnTo>
                    <a:pt x="1421" y="2912"/>
                  </a:lnTo>
                  <a:lnTo>
                    <a:pt x="1472" y="2932"/>
                  </a:lnTo>
                  <a:lnTo>
                    <a:pt x="1525" y="2951"/>
                  </a:lnTo>
                  <a:lnTo>
                    <a:pt x="1579" y="2965"/>
                  </a:lnTo>
                  <a:lnTo>
                    <a:pt x="1634" y="2978"/>
                  </a:lnTo>
                  <a:lnTo>
                    <a:pt x="1690" y="2989"/>
                  </a:lnTo>
                  <a:lnTo>
                    <a:pt x="1747" y="2996"/>
                  </a:lnTo>
                  <a:lnTo>
                    <a:pt x="1805" y="3000"/>
                  </a:lnTo>
                  <a:lnTo>
                    <a:pt x="1863" y="3002"/>
                  </a:lnTo>
                  <a:lnTo>
                    <a:pt x="1921" y="3000"/>
                  </a:lnTo>
                  <a:lnTo>
                    <a:pt x="1979" y="2996"/>
                  </a:lnTo>
                  <a:lnTo>
                    <a:pt x="2036" y="2989"/>
                  </a:lnTo>
                  <a:lnTo>
                    <a:pt x="2092" y="2978"/>
                  </a:lnTo>
                  <a:lnTo>
                    <a:pt x="2147" y="2965"/>
                  </a:lnTo>
                  <a:lnTo>
                    <a:pt x="2201" y="2951"/>
                  </a:lnTo>
                  <a:lnTo>
                    <a:pt x="2254" y="2932"/>
                  </a:lnTo>
                  <a:lnTo>
                    <a:pt x="2305" y="2912"/>
                  </a:lnTo>
                  <a:lnTo>
                    <a:pt x="2356" y="2890"/>
                  </a:lnTo>
                  <a:lnTo>
                    <a:pt x="2405" y="2865"/>
                  </a:lnTo>
                  <a:lnTo>
                    <a:pt x="2453" y="2838"/>
                  </a:lnTo>
                  <a:lnTo>
                    <a:pt x="2498" y="2808"/>
                  </a:lnTo>
                  <a:lnTo>
                    <a:pt x="2543" y="2776"/>
                  </a:lnTo>
                  <a:lnTo>
                    <a:pt x="2585" y="2743"/>
                  </a:lnTo>
                  <a:lnTo>
                    <a:pt x="2627" y="2706"/>
                  </a:lnTo>
                  <a:lnTo>
                    <a:pt x="2665" y="2668"/>
                  </a:lnTo>
                  <a:lnTo>
                    <a:pt x="2704" y="2630"/>
                  </a:lnTo>
                  <a:lnTo>
                    <a:pt x="2740" y="2588"/>
                  </a:lnTo>
                  <a:lnTo>
                    <a:pt x="2773" y="2546"/>
                  </a:lnTo>
                  <a:lnTo>
                    <a:pt x="2805" y="2501"/>
                  </a:lnTo>
                  <a:lnTo>
                    <a:pt x="2835" y="2455"/>
                  </a:lnTo>
                  <a:lnTo>
                    <a:pt x="2862" y="2408"/>
                  </a:lnTo>
                  <a:lnTo>
                    <a:pt x="2887" y="2359"/>
                  </a:lnTo>
                  <a:lnTo>
                    <a:pt x="2909" y="2308"/>
                  </a:lnTo>
                  <a:lnTo>
                    <a:pt x="2929" y="2257"/>
                  </a:lnTo>
                  <a:lnTo>
                    <a:pt x="2947" y="2204"/>
                  </a:lnTo>
                  <a:lnTo>
                    <a:pt x="2962" y="2149"/>
                  </a:lnTo>
                  <a:lnTo>
                    <a:pt x="2975" y="2094"/>
                  </a:lnTo>
                  <a:lnTo>
                    <a:pt x="2986" y="2038"/>
                  </a:lnTo>
                  <a:lnTo>
                    <a:pt x="2993" y="1982"/>
                  </a:lnTo>
                  <a:lnTo>
                    <a:pt x="2997" y="1923"/>
                  </a:lnTo>
                  <a:lnTo>
                    <a:pt x="2998" y="1865"/>
                  </a:lnTo>
                  <a:lnTo>
                    <a:pt x="2997" y="1807"/>
                  </a:lnTo>
                  <a:lnTo>
                    <a:pt x="2993" y="1748"/>
                  </a:lnTo>
                  <a:lnTo>
                    <a:pt x="2986" y="1692"/>
                  </a:lnTo>
                  <a:lnTo>
                    <a:pt x="2975" y="1636"/>
                  </a:lnTo>
                  <a:lnTo>
                    <a:pt x="2962" y="1581"/>
                  </a:lnTo>
                  <a:lnTo>
                    <a:pt x="2947" y="1526"/>
                  </a:lnTo>
                  <a:lnTo>
                    <a:pt x="2929" y="1473"/>
                  </a:lnTo>
                  <a:lnTo>
                    <a:pt x="2909" y="1422"/>
                  </a:lnTo>
                  <a:lnTo>
                    <a:pt x="2887" y="1371"/>
                  </a:lnTo>
                  <a:lnTo>
                    <a:pt x="2862" y="1322"/>
                  </a:lnTo>
                  <a:lnTo>
                    <a:pt x="2835" y="1275"/>
                  </a:lnTo>
                  <a:lnTo>
                    <a:pt x="2805" y="1229"/>
                  </a:lnTo>
                  <a:lnTo>
                    <a:pt x="2773" y="1186"/>
                  </a:lnTo>
                  <a:lnTo>
                    <a:pt x="2740" y="1142"/>
                  </a:lnTo>
                  <a:lnTo>
                    <a:pt x="2704" y="1100"/>
                  </a:lnTo>
                  <a:lnTo>
                    <a:pt x="2665" y="1062"/>
                  </a:lnTo>
                  <a:lnTo>
                    <a:pt x="2627" y="1024"/>
                  </a:lnTo>
                  <a:lnTo>
                    <a:pt x="2585" y="987"/>
                  </a:lnTo>
                  <a:lnTo>
                    <a:pt x="2543" y="954"/>
                  </a:lnTo>
                  <a:lnTo>
                    <a:pt x="2498" y="923"/>
                  </a:lnTo>
                  <a:lnTo>
                    <a:pt x="2453" y="892"/>
                  </a:lnTo>
                  <a:lnTo>
                    <a:pt x="2405" y="865"/>
                  </a:lnTo>
                  <a:lnTo>
                    <a:pt x="2356" y="840"/>
                  </a:lnTo>
                  <a:lnTo>
                    <a:pt x="2305" y="818"/>
                  </a:lnTo>
                  <a:lnTo>
                    <a:pt x="2254" y="798"/>
                  </a:lnTo>
                  <a:lnTo>
                    <a:pt x="2201" y="780"/>
                  </a:lnTo>
                  <a:lnTo>
                    <a:pt x="2147" y="765"/>
                  </a:lnTo>
                  <a:lnTo>
                    <a:pt x="2092" y="752"/>
                  </a:lnTo>
                  <a:lnTo>
                    <a:pt x="2036" y="741"/>
                  </a:lnTo>
                  <a:lnTo>
                    <a:pt x="1979" y="734"/>
                  </a:lnTo>
                  <a:lnTo>
                    <a:pt x="1921" y="730"/>
                  </a:lnTo>
                  <a:lnTo>
                    <a:pt x="1863" y="729"/>
                  </a:lnTo>
                  <a:lnTo>
                    <a:pt x="1805" y="730"/>
                  </a:lnTo>
                  <a:lnTo>
                    <a:pt x="1747" y="734"/>
                  </a:lnTo>
                  <a:lnTo>
                    <a:pt x="1690" y="741"/>
                  </a:lnTo>
                  <a:lnTo>
                    <a:pt x="1634" y="752"/>
                  </a:lnTo>
                  <a:lnTo>
                    <a:pt x="1579" y="765"/>
                  </a:lnTo>
                  <a:lnTo>
                    <a:pt x="1525" y="780"/>
                  </a:lnTo>
                  <a:lnTo>
                    <a:pt x="1472" y="798"/>
                  </a:lnTo>
                  <a:lnTo>
                    <a:pt x="1421" y="818"/>
                  </a:lnTo>
                  <a:lnTo>
                    <a:pt x="1370" y="841"/>
                  </a:lnTo>
                  <a:lnTo>
                    <a:pt x="1321" y="865"/>
                  </a:lnTo>
                  <a:lnTo>
                    <a:pt x="1274" y="892"/>
                  </a:lnTo>
                  <a:lnTo>
                    <a:pt x="1228" y="923"/>
                  </a:lnTo>
                  <a:lnTo>
                    <a:pt x="1184" y="954"/>
                  </a:lnTo>
                  <a:lnTo>
                    <a:pt x="1141" y="987"/>
                  </a:lnTo>
                  <a:lnTo>
                    <a:pt x="1099" y="1024"/>
                  </a:lnTo>
                  <a:lnTo>
                    <a:pt x="1061" y="1062"/>
                  </a:lnTo>
                  <a:lnTo>
                    <a:pt x="1022" y="1100"/>
                  </a:lnTo>
                  <a:lnTo>
                    <a:pt x="986" y="1142"/>
                  </a:lnTo>
                  <a:lnTo>
                    <a:pt x="953" y="1186"/>
                  </a:lnTo>
                  <a:lnTo>
                    <a:pt x="922" y="1229"/>
                  </a:lnTo>
                  <a:lnTo>
                    <a:pt x="891" y="1275"/>
                  </a:lnTo>
                  <a:lnTo>
                    <a:pt x="864" y="1322"/>
                  </a:lnTo>
                  <a:lnTo>
                    <a:pt x="839" y="1371"/>
                  </a:lnTo>
                  <a:lnTo>
                    <a:pt x="817" y="1422"/>
                  </a:lnTo>
                  <a:lnTo>
                    <a:pt x="797" y="1473"/>
                  </a:lnTo>
                  <a:lnTo>
                    <a:pt x="779" y="1526"/>
                  </a:lnTo>
                  <a:lnTo>
                    <a:pt x="764" y="1581"/>
                  </a:lnTo>
                  <a:lnTo>
                    <a:pt x="751" y="1636"/>
                  </a:lnTo>
                  <a:lnTo>
                    <a:pt x="740" y="1692"/>
                  </a:lnTo>
                  <a:lnTo>
                    <a:pt x="733" y="1748"/>
                  </a:lnTo>
                  <a:lnTo>
                    <a:pt x="729" y="1807"/>
                  </a:lnTo>
                  <a:lnTo>
                    <a:pt x="728" y="1865"/>
                  </a:lnTo>
                  <a:close/>
                </a:path>
              </a:pathLst>
            </a:custGeom>
            <a:solidFill>
              <a:srgbClr val="7273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6679" name="Oval 9"/>
          <p:cNvSpPr>
            <a:spLocks noChangeArrowheads="1"/>
          </p:cNvSpPr>
          <p:nvPr/>
        </p:nvSpPr>
        <p:spPr bwMode="auto">
          <a:xfrm>
            <a:off x="1173163" y="1943100"/>
            <a:ext cx="1676400" cy="1676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6680" name="Oval 10"/>
          <p:cNvSpPr>
            <a:spLocks noChangeArrowheads="1"/>
          </p:cNvSpPr>
          <p:nvPr/>
        </p:nvSpPr>
        <p:spPr bwMode="auto">
          <a:xfrm>
            <a:off x="3408363" y="1917700"/>
            <a:ext cx="1676400" cy="1676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6681" name="Oval 11"/>
          <p:cNvSpPr>
            <a:spLocks noChangeArrowheads="1"/>
          </p:cNvSpPr>
          <p:nvPr/>
        </p:nvSpPr>
        <p:spPr bwMode="auto">
          <a:xfrm>
            <a:off x="5605463" y="1917700"/>
            <a:ext cx="1676400" cy="1676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6682" name="Text Box 12"/>
          <p:cNvSpPr txBox="1">
            <a:spLocks noChangeArrowheads="1"/>
          </p:cNvSpPr>
          <p:nvPr/>
        </p:nvSpPr>
        <p:spPr bwMode="auto">
          <a:xfrm>
            <a:off x="884238" y="85725"/>
            <a:ext cx="7607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GB" altLang="zh-CN" b="1">
                <a:latin typeface="Arial" panose="020B0604020202020204" pitchFamily="34" charset="0"/>
              </a:rPr>
              <a:t>Flame temperature distribution for variable furnace load</a:t>
            </a:r>
          </a:p>
        </p:txBody>
      </p:sp>
      <p:sp>
        <p:nvSpPr>
          <p:cNvPr id="156683" name="Rectangle 13"/>
          <p:cNvSpPr>
            <a:spLocks noChangeArrowheads="1"/>
          </p:cNvSpPr>
          <p:nvPr/>
        </p:nvSpPr>
        <p:spPr bwMode="auto">
          <a:xfrm>
            <a:off x="1490663" y="1600200"/>
            <a:ext cx="9112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GB" altLang="zh-CN" sz="1400">
                <a:latin typeface="Arial" panose="020B0604020202020204" pitchFamily="34" charset="0"/>
              </a:rPr>
              <a:t>I</a:t>
            </a:r>
            <a:r>
              <a:rPr lang="en-US" altLang="zh-CN" sz="1400">
                <a:latin typeface="Arial" panose="020B0604020202020204" pitchFamily="34" charset="0"/>
              </a:rPr>
              <a:t>mage at </a:t>
            </a:r>
            <a:r>
              <a:rPr lang="en-US" altLang="zh-CN" sz="1400">
                <a:latin typeface="Arial" panose="020B0604020202020204" pitchFamily="34" charset="0"/>
                <a:sym typeface="Symbol" panose="05050102010706020507" pitchFamily="18" charset="2"/>
              </a:rPr>
              <a:t></a:t>
            </a:r>
            <a:r>
              <a:rPr lang="en-US" altLang="zh-CN" sz="1400" baseline="-25000">
                <a:latin typeface="Arial" panose="020B0604020202020204" pitchFamily="34" charset="0"/>
                <a:sym typeface="Symbol" panose="05050102010706020507" pitchFamily="18" charset="2"/>
              </a:rPr>
              <a:t>1</a:t>
            </a:r>
          </a:p>
        </p:txBody>
      </p:sp>
      <p:sp>
        <p:nvSpPr>
          <p:cNvPr id="156684" name="Rectangle 14"/>
          <p:cNvSpPr>
            <a:spLocks noChangeArrowheads="1"/>
          </p:cNvSpPr>
          <p:nvPr/>
        </p:nvSpPr>
        <p:spPr bwMode="auto">
          <a:xfrm>
            <a:off x="3776663" y="1597025"/>
            <a:ext cx="9112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GB" altLang="zh-CN" sz="1400">
                <a:latin typeface="Arial" panose="020B0604020202020204" pitchFamily="34" charset="0"/>
              </a:rPr>
              <a:t>I</a:t>
            </a:r>
            <a:r>
              <a:rPr lang="en-US" altLang="zh-CN" sz="1400">
                <a:latin typeface="Arial" panose="020B0604020202020204" pitchFamily="34" charset="0"/>
              </a:rPr>
              <a:t>mage at </a:t>
            </a:r>
            <a:r>
              <a:rPr lang="en-US" altLang="zh-CN" sz="1400">
                <a:latin typeface="Arial" panose="020B0604020202020204" pitchFamily="34" charset="0"/>
                <a:sym typeface="Symbol" panose="05050102010706020507" pitchFamily="18" charset="2"/>
              </a:rPr>
              <a:t></a:t>
            </a:r>
            <a:r>
              <a:rPr lang="en-US" altLang="zh-CN" sz="1400" baseline="-25000">
                <a:latin typeface="Arial" panose="020B0604020202020204" pitchFamily="34" charset="0"/>
                <a:sym typeface="Symbol" panose="05050102010706020507" pitchFamily="18" charset="2"/>
              </a:rPr>
              <a:t>2</a:t>
            </a:r>
            <a:endParaRPr lang="en-US" altLang="zh-CN" sz="1400"/>
          </a:p>
        </p:txBody>
      </p:sp>
      <p:sp>
        <p:nvSpPr>
          <p:cNvPr id="156685" name="Rectangle 15"/>
          <p:cNvSpPr>
            <a:spLocks noChangeArrowheads="1"/>
          </p:cNvSpPr>
          <p:nvPr/>
        </p:nvSpPr>
        <p:spPr bwMode="auto">
          <a:xfrm>
            <a:off x="4970463" y="1603375"/>
            <a:ext cx="28352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400">
                <a:latin typeface="Arial" panose="020B0604020202020204" pitchFamily="34" charset="0"/>
              </a:rPr>
              <a:t>Temperature distribution</a:t>
            </a:r>
            <a:endParaRPr lang="en-US" altLang="zh-CN" sz="1400"/>
          </a:p>
        </p:txBody>
      </p:sp>
      <p:sp>
        <p:nvSpPr>
          <p:cNvPr id="156686" name="Text Box 16"/>
          <p:cNvSpPr txBox="1">
            <a:spLocks noChangeArrowheads="1"/>
          </p:cNvSpPr>
          <p:nvPr/>
        </p:nvSpPr>
        <p:spPr bwMode="auto">
          <a:xfrm>
            <a:off x="1271588" y="6097588"/>
            <a:ext cx="1047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GB" altLang="zh-CN" sz="1400">
                <a:latin typeface="Arial" panose="020B0604020202020204" pitchFamily="34" charset="0"/>
              </a:rPr>
              <a:t>0.8 MW</a:t>
            </a:r>
            <a:r>
              <a:rPr lang="en-GB" altLang="zh-CN" sz="1400" baseline="-25000">
                <a:latin typeface="Arial" panose="020B0604020202020204" pitchFamily="34" charset="0"/>
              </a:rPr>
              <a:t>th</a:t>
            </a:r>
          </a:p>
        </p:txBody>
      </p:sp>
      <p:sp>
        <p:nvSpPr>
          <p:cNvPr id="156687" name="Text Box 17"/>
          <p:cNvSpPr txBox="1">
            <a:spLocks noChangeArrowheads="1"/>
          </p:cNvSpPr>
          <p:nvPr/>
        </p:nvSpPr>
        <p:spPr bwMode="auto">
          <a:xfrm>
            <a:off x="6121400" y="6097588"/>
            <a:ext cx="1085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GB" altLang="zh-CN" sz="1400">
                <a:latin typeface="Arial" panose="020B0604020202020204" pitchFamily="34" charset="0"/>
              </a:rPr>
              <a:t>1.1 MW</a:t>
            </a:r>
            <a:r>
              <a:rPr lang="en-GB" altLang="zh-CN" sz="1400" baseline="-25000">
                <a:latin typeface="Arial" panose="020B0604020202020204" pitchFamily="34" charset="0"/>
              </a:rPr>
              <a:t>th</a:t>
            </a:r>
          </a:p>
        </p:txBody>
      </p:sp>
      <p:pic>
        <p:nvPicPr>
          <p:cNvPr id="156688" name="Picture 18" descr="TempLoad09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4375150"/>
            <a:ext cx="1693863"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9" name="Picture 19" descr="TempLoad08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88" y="4378325"/>
            <a:ext cx="16922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90" name="Picture 20" descr="TempLoad10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0363" y="4378325"/>
            <a:ext cx="16922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91" name="Picture 21" descr="TempLoad11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1038" y="4375150"/>
            <a:ext cx="16922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92" name="Group 22"/>
          <p:cNvGrpSpPr>
            <a:grpSpLocks/>
          </p:cNvGrpSpPr>
          <p:nvPr/>
        </p:nvGrpSpPr>
        <p:grpSpPr bwMode="auto">
          <a:xfrm>
            <a:off x="7900988" y="2333625"/>
            <a:ext cx="944562" cy="2495550"/>
            <a:chOff x="3809" y="483"/>
            <a:chExt cx="645" cy="1393"/>
          </a:xfrm>
        </p:grpSpPr>
        <p:pic>
          <p:nvPicPr>
            <p:cNvPr id="156696"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9" y="697"/>
              <a:ext cx="239" cy="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97" name="Rectangle 24"/>
            <p:cNvSpPr>
              <a:spLocks noChangeArrowheads="1"/>
            </p:cNvSpPr>
            <p:nvPr/>
          </p:nvSpPr>
          <p:spPr bwMode="auto">
            <a:xfrm>
              <a:off x="3837" y="483"/>
              <a:ext cx="617"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1">
                  <a:latin typeface="Arial" panose="020B0604020202020204" pitchFamily="34" charset="0"/>
                </a:rPr>
                <a:t>Temp</a:t>
              </a:r>
              <a:r>
                <a:rPr lang="en-GB" altLang="zh-CN" sz="1200" b="1">
                  <a:latin typeface="Arial" panose="020B0604020202020204" pitchFamily="34" charset="0"/>
                </a:rPr>
                <a:t> </a:t>
              </a:r>
              <a:r>
                <a:rPr lang="en-GB" altLang="zh-CN" sz="1200" b="1"/>
                <a:t>(</a:t>
              </a:r>
              <a:r>
                <a:rPr lang="en-US" altLang="zh-CN" sz="1200" b="1"/>
                <a:t>°</a:t>
              </a:r>
              <a:r>
                <a:rPr lang="en-GB" altLang="zh-CN" sz="1200" b="1"/>
                <a:t>C)</a:t>
              </a:r>
              <a:endParaRPr lang="en-US" altLang="zh-CN" sz="1200" b="1"/>
            </a:p>
          </p:txBody>
        </p:sp>
        <p:sp>
          <p:nvSpPr>
            <p:cNvPr id="156698" name="Rectangle 25"/>
            <p:cNvSpPr>
              <a:spLocks noChangeArrowheads="1"/>
            </p:cNvSpPr>
            <p:nvPr/>
          </p:nvSpPr>
          <p:spPr bwMode="auto">
            <a:xfrm>
              <a:off x="4093" y="687"/>
              <a:ext cx="29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1">
                  <a:latin typeface="Arial" panose="020B0604020202020204" pitchFamily="34" charset="0"/>
                </a:rPr>
                <a:t>&gt;1609</a:t>
              </a:r>
              <a:endParaRPr lang="en-US" altLang="zh-CN" sz="1200" b="1"/>
            </a:p>
          </p:txBody>
        </p:sp>
        <p:sp>
          <p:nvSpPr>
            <p:cNvPr id="156699" name="Rectangle 26"/>
            <p:cNvSpPr>
              <a:spLocks noChangeArrowheads="1"/>
            </p:cNvSpPr>
            <p:nvPr/>
          </p:nvSpPr>
          <p:spPr bwMode="auto">
            <a:xfrm>
              <a:off x="4093" y="807"/>
              <a:ext cx="29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1">
                  <a:latin typeface="Arial" panose="020B0604020202020204" pitchFamily="34" charset="0"/>
                </a:rPr>
                <a:t>&gt;1588</a:t>
              </a:r>
              <a:endParaRPr lang="en-US" altLang="zh-CN" sz="1200" b="1"/>
            </a:p>
          </p:txBody>
        </p:sp>
        <p:sp>
          <p:nvSpPr>
            <p:cNvPr id="156700" name="Rectangle 27"/>
            <p:cNvSpPr>
              <a:spLocks noChangeArrowheads="1"/>
            </p:cNvSpPr>
            <p:nvPr/>
          </p:nvSpPr>
          <p:spPr bwMode="auto">
            <a:xfrm>
              <a:off x="4093" y="924"/>
              <a:ext cx="29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1">
                  <a:latin typeface="Arial" panose="020B0604020202020204" pitchFamily="34" charset="0"/>
                </a:rPr>
                <a:t>&gt;1566</a:t>
              </a:r>
              <a:endParaRPr lang="en-US" altLang="zh-CN" sz="1200" b="1"/>
            </a:p>
          </p:txBody>
        </p:sp>
        <p:sp>
          <p:nvSpPr>
            <p:cNvPr id="156701" name="Rectangle 28"/>
            <p:cNvSpPr>
              <a:spLocks noChangeArrowheads="1"/>
            </p:cNvSpPr>
            <p:nvPr/>
          </p:nvSpPr>
          <p:spPr bwMode="auto">
            <a:xfrm>
              <a:off x="4093" y="1043"/>
              <a:ext cx="29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1">
                  <a:latin typeface="Arial" panose="020B0604020202020204" pitchFamily="34" charset="0"/>
                </a:rPr>
                <a:t>&gt;1545</a:t>
              </a:r>
              <a:endParaRPr lang="en-US" altLang="zh-CN" sz="1200" b="1"/>
            </a:p>
          </p:txBody>
        </p:sp>
        <p:sp>
          <p:nvSpPr>
            <p:cNvPr id="156702" name="Rectangle 29"/>
            <p:cNvSpPr>
              <a:spLocks noChangeArrowheads="1"/>
            </p:cNvSpPr>
            <p:nvPr/>
          </p:nvSpPr>
          <p:spPr bwMode="auto">
            <a:xfrm>
              <a:off x="4093" y="1161"/>
              <a:ext cx="29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1">
                  <a:latin typeface="Arial" panose="020B0604020202020204" pitchFamily="34" charset="0"/>
                </a:rPr>
                <a:t>&gt;1523</a:t>
              </a:r>
              <a:endParaRPr lang="en-US" altLang="zh-CN" sz="1200" b="1"/>
            </a:p>
          </p:txBody>
        </p:sp>
        <p:sp>
          <p:nvSpPr>
            <p:cNvPr id="156703" name="Rectangle 30"/>
            <p:cNvSpPr>
              <a:spLocks noChangeArrowheads="1"/>
            </p:cNvSpPr>
            <p:nvPr/>
          </p:nvSpPr>
          <p:spPr bwMode="auto">
            <a:xfrm>
              <a:off x="4093" y="1279"/>
              <a:ext cx="29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1">
                  <a:latin typeface="Arial" panose="020B0604020202020204" pitchFamily="34" charset="0"/>
                </a:rPr>
                <a:t>&gt;1501</a:t>
              </a:r>
              <a:endParaRPr lang="en-US" altLang="zh-CN" sz="1200" b="1"/>
            </a:p>
          </p:txBody>
        </p:sp>
        <p:sp>
          <p:nvSpPr>
            <p:cNvPr id="156704" name="Rectangle 31"/>
            <p:cNvSpPr>
              <a:spLocks noChangeArrowheads="1"/>
            </p:cNvSpPr>
            <p:nvPr/>
          </p:nvSpPr>
          <p:spPr bwMode="auto">
            <a:xfrm>
              <a:off x="4093" y="1399"/>
              <a:ext cx="29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1">
                  <a:latin typeface="Arial" panose="020B0604020202020204" pitchFamily="34" charset="0"/>
                </a:rPr>
                <a:t>&gt;1480</a:t>
              </a:r>
              <a:endParaRPr lang="en-US" altLang="zh-CN" sz="1200" b="1"/>
            </a:p>
          </p:txBody>
        </p:sp>
        <p:sp>
          <p:nvSpPr>
            <p:cNvPr id="156705" name="Rectangle 32"/>
            <p:cNvSpPr>
              <a:spLocks noChangeArrowheads="1"/>
            </p:cNvSpPr>
            <p:nvPr/>
          </p:nvSpPr>
          <p:spPr bwMode="auto">
            <a:xfrm>
              <a:off x="4093" y="1517"/>
              <a:ext cx="29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1">
                  <a:latin typeface="Arial" panose="020B0604020202020204" pitchFamily="34" charset="0"/>
                </a:rPr>
                <a:t>&gt;1458</a:t>
              </a:r>
              <a:endParaRPr lang="en-US" altLang="zh-CN" sz="1200" b="1"/>
            </a:p>
          </p:txBody>
        </p:sp>
        <p:sp>
          <p:nvSpPr>
            <p:cNvPr id="156706" name="Rectangle 33"/>
            <p:cNvSpPr>
              <a:spLocks noChangeArrowheads="1"/>
            </p:cNvSpPr>
            <p:nvPr/>
          </p:nvSpPr>
          <p:spPr bwMode="auto">
            <a:xfrm>
              <a:off x="4093" y="1636"/>
              <a:ext cx="29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1">
                  <a:latin typeface="Arial" panose="020B0604020202020204" pitchFamily="34" charset="0"/>
                </a:rPr>
                <a:t>&gt;1437</a:t>
              </a:r>
              <a:endParaRPr lang="en-US" altLang="zh-CN" sz="1200" b="1"/>
            </a:p>
          </p:txBody>
        </p:sp>
        <p:sp>
          <p:nvSpPr>
            <p:cNvPr id="156707" name="Rectangle 34"/>
            <p:cNvSpPr>
              <a:spLocks noChangeArrowheads="1"/>
            </p:cNvSpPr>
            <p:nvPr/>
          </p:nvSpPr>
          <p:spPr bwMode="auto">
            <a:xfrm>
              <a:off x="4093" y="1753"/>
              <a:ext cx="29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b="1">
                  <a:latin typeface="Arial" panose="020B0604020202020204" pitchFamily="34" charset="0"/>
                </a:rPr>
                <a:t>&gt;1415</a:t>
              </a:r>
              <a:endParaRPr lang="en-US" altLang="zh-CN" sz="1200" b="1"/>
            </a:p>
          </p:txBody>
        </p:sp>
        <p:sp>
          <p:nvSpPr>
            <p:cNvPr id="156708" name="Line 35"/>
            <p:cNvSpPr>
              <a:spLocks noChangeShapeType="1"/>
            </p:cNvSpPr>
            <p:nvPr/>
          </p:nvSpPr>
          <p:spPr bwMode="auto">
            <a:xfrm>
              <a:off x="3867" y="655"/>
              <a:ext cx="489"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6693" name="Text Box 36"/>
          <p:cNvSpPr txBox="1">
            <a:spLocks noChangeArrowheads="1"/>
          </p:cNvSpPr>
          <p:nvPr/>
        </p:nvSpPr>
        <p:spPr bwMode="auto">
          <a:xfrm>
            <a:off x="2847975" y="6097588"/>
            <a:ext cx="1069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GB" altLang="zh-CN" sz="1400">
                <a:latin typeface="Arial" panose="020B0604020202020204" pitchFamily="34" charset="0"/>
              </a:rPr>
              <a:t>0.9 MW</a:t>
            </a:r>
            <a:r>
              <a:rPr lang="en-GB" altLang="zh-CN" sz="1400" baseline="-25000">
                <a:latin typeface="Arial" panose="020B0604020202020204" pitchFamily="34" charset="0"/>
              </a:rPr>
              <a:t>th</a:t>
            </a:r>
          </a:p>
        </p:txBody>
      </p:sp>
      <p:sp>
        <p:nvSpPr>
          <p:cNvPr id="156694" name="Text Box 37"/>
          <p:cNvSpPr txBox="1">
            <a:spLocks noChangeArrowheads="1"/>
          </p:cNvSpPr>
          <p:nvPr/>
        </p:nvSpPr>
        <p:spPr bwMode="auto">
          <a:xfrm>
            <a:off x="4510088" y="6097588"/>
            <a:ext cx="1000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GB" altLang="zh-CN" sz="1400">
                <a:latin typeface="Arial" panose="020B0604020202020204" pitchFamily="34" charset="0"/>
              </a:rPr>
              <a:t>1.0 MW</a:t>
            </a:r>
            <a:r>
              <a:rPr lang="en-GB" altLang="zh-CN" sz="1400" baseline="-25000">
                <a:latin typeface="Arial" panose="020B0604020202020204" pitchFamily="34" charset="0"/>
              </a:rPr>
              <a:t>th</a:t>
            </a:r>
          </a:p>
        </p:txBody>
      </p:sp>
      <p:sp>
        <p:nvSpPr>
          <p:cNvPr id="156695" name="Rectangle 3"/>
          <p:cNvSpPr>
            <a:spLocks noChangeArrowheads="1"/>
          </p:cNvSpPr>
          <p:nvPr/>
        </p:nvSpPr>
        <p:spPr bwMode="auto">
          <a:xfrm>
            <a:off x="903288" y="6473825"/>
            <a:ext cx="86026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buSzPct val="135000"/>
              <a:buFontTx/>
              <a:buNone/>
            </a:pPr>
            <a:r>
              <a:rPr lang="en-GB" altLang="zh-CN" sz="1800" b="1">
                <a:latin typeface="Arial" panose="020B0604020202020204" pitchFamily="34" charset="0"/>
                <a:ea typeface="黑体" panose="02010609060101010101" pitchFamily="49" charset="-122"/>
              </a:rPr>
              <a:t>Lu Gang (</a:t>
            </a:r>
            <a:r>
              <a:rPr lang="zh-CN" altLang="en-US" sz="1800" b="1">
                <a:latin typeface="Arial" panose="020B0604020202020204" pitchFamily="34" charset="0"/>
                <a:ea typeface="黑体" panose="02010609060101010101" pitchFamily="49" charset="-122"/>
              </a:rPr>
              <a:t>卢钢</a:t>
            </a:r>
            <a:r>
              <a:rPr lang="en-US" altLang="zh-CN" sz="1800" b="1">
                <a:latin typeface="Arial" panose="020B0604020202020204" pitchFamily="34" charset="0"/>
                <a:ea typeface="黑体" panose="02010609060101010101" pitchFamily="49" charset="-122"/>
              </a:rPr>
              <a:t>)</a:t>
            </a:r>
            <a:r>
              <a:rPr lang="zh-CN" altLang="en-US" sz="1800" b="1">
                <a:latin typeface="Arial" panose="020B0604020202020204" pitchFamily="34" charset="0"/>
                <a:ea typeface="黑体" panose="02010609060101010101" pitchFamily="49" charset="-122"/>
              </a:rPr>
              <a:t>，</a:t>
            </a:r>
            <a:r>
              <a:rPr lang="en-US" altLang="zh-CN" sz="1800" b="1">
                <a:latin typeface="Arial" panose="020B0604020202020204" pitchFamily="34" charset="0"/>
                <a:ea typeface="黑体" panose="02010609060101010101" pitchFamily="49" charset="-122"/>
              </a:rPr>
              <a:t>Yong Yan (</a:t>
            </a:r>
            <a:r>
              <a:rPr lang="zh-CN" altLang="en-US" sz="1800" b="1">
                <a:latin typeface="Arial" panose="020B0604020202020204" pitchFamily="34" charset="0"/>
                <a:ea typeface="黑体" panose="02010609060101010101" pitchFamily="49" charset="-122"/>
              </a:rPr>
              <a:t>阎勇），</a:t>
            </a:r>
            <a:r>
              <a:rPr lang="en-GB" altLang="zh-CN" sz="1800" b="1">
                <a:latin typeface="Arial" panose="020B0604020202020204" pitchFamily="34" charset="0"/>
                <a:ea typeface="黑体" panose="02010609060101010101" pitchFamily="49" charset="-122"/>
              </a:rPr>
              <a:t>University of Kent, UK</a:t>
            </a:r>
            <a:r>
              <a:rPr lang="en-US" altLang="zh-CN" sz="1800" b="1">
                <a:latin typeface="Arial" panose="020B0604020202020204" pitchFamily="34" charset="0"/>
                <a:ea typeface="黑体" panose="02010609060101010101" pitchFamily="49" charset="-122"/>
              </a:rPr>
              <a:t>	</a:t>
            </a:r>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622"/>
          <p:cNvSpPr>
            <a:spLocks noChangeArrowheads="1"/>
          </p:cNvSpPr>
          <p:nvPr/>
        </p:nvSpPr>
        <p:spPr bwMode="auto">
          <a:xfrm>
            <a:off x="801688" y="536575"/>
            <a:ext cx="70739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FontTx/>
              <a:buNone/>
            </a:pPr>
            <a:r>
              <a:rPr lang="en-GB" altLang="zh-CN" sz="4000" b="1">
                <a:latin typeface="Arial" panose="020B0604020202020204" pitchFamily="34" charset="0"/>
              </a:rPr>
              <a:t>2D flame imaging system </a:t>
            </a:r>
          </a:p>
        </p:txBody>
      </p:sp>
      <p:sp>
        <p:nvSpPr>
          <p:cNvPr id="158723" name="Rectangle 926"/>
          <p:cNvSpPr>
            <a:spLocks noChangeArrowheads="1"/>
          </p:cNvSpPr>
          <p:nvPr/>
        </p:nvSpPr>
        <p:spPr bwMode="auto">
          <a:xfrm flipH="1">
            <a:off x="708025" y="1433513"/>
            <a:ext cx="7704138" cy="4392612"/>
          </a:xfrm>
          <a:prstGeom prst="rect">
            <a:avLst/>
          </a:prstGeom>
          <a:solidFill>
            <a:schemeClr val="bg1"/>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24" name="Text Box 1232"/>
          <p:cNvSpPr txBox="1">
            <a:spLocks noChangeArrowheads="1"/>
          </p:cNvSpPr>
          <p:nvPr/>
        </p:nvSpPr>
        <p:spPr bwMode="auto">
          <a:xfrm flipH="1">
            <a:off x="4721225" y="4179888"/>
            <a:ext cx="11366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200">
                <a:latin typeface="Arial" panose="020B0604020202020204" pitchFamily="34" charset="0"/>
              </a:rPr>
              <a:t>Video signal 2</a:t>
            </a:r>
          </a:p>
        </p:txBody>
      </p:sp>
      <p:sp>
        <p:nvSpPr>
          <p:cNvPr id="158725" name="Text Box 1233"/>
          <p:cNvSpPr txBox="1">
            <a:spLocks noChangeArrowheads="1"/>
          </p:cNvSpPr>
          <p:nvPr/>
        </p:nvSpPr>
        <p:spPr bwMode="auto">
          <a:xfrm flipH="1">
            <a:off x="4719638" y="3670300"/>
            <a:ext cx="11366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200">
                <a:latin typeface="Arial" panose="020B0604020202020204" pitchFamily="34" charset="0"/>
              </a:rPr>
              <a:t>Video signal 1</a:t>
            </a:r>
          </a:p>
        </p:txBody>
      </p:sp>
      <p:sp>
        <p:nvSpPr>
          <p:cNvPr id="158726" name="Line 1234"/>
          <p:cNvSpPr>
            <a:spLocks noChangeShapeType="1"/>
          </p:cNvSpPr>
          <p:nvPr/>
        </p:nvSpPr>
        <p:spPr bwMode="auto">
          <a:xfrm>
            <a:off x="6369050" y="4473575"/>
            <a:ext cx="0" cy="35718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8727" name="Text Box 1235"/>
          <p:cNvSpPr txBox="1">
            <a:spLocks noChangeArrowheads="1"/>
          </p:cNvSpPr>
          <p:nvPr/>
        </p:nvSpPr>
        <p:spPr bwMode="auto">
          <a:xfrm flipH="1">
            <a:off x="6808788" y="2824163"/>
            <a:ext cx="1123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400" b="1">
                <a:latin typeface="Arial" panose="020B0604020202020204" pitchFamily="34" charset="0"/>
              </a:rPr>
              <a:t>Computer</a:t>
            </a:r>
          </a:p>
        </p:txBody>
      </p:sp>
      <p:sp>
        <p:nvSpPr>
          <p:cNvPr id="158728" name="Text Box 1236"/>
          <p:cNvSpPr txBox="1">
            <a:spLocks noChangeArrowheads="1"/>
          </p:cNvSpPr>
          <p:nvPr/>
        </p:nvSpPr>
        <p:spPr bwMode="auto">
          <a:xfrm flipH="1">
            <a:off x="6507163" y="5086350"/>
            <a:ext cx="10064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FontTx/>
              <a:buNone/>
            </a:pPr>
            <a:r>
              <a:rPr lang="en-GB" altLang="zh-CN" sz="1400" b="1">
                <a:latin typeface="Arial" panose="020B0604020202020204" pitchFamily="34" charset="0"/>
              </a:rPr>
              <a:t>On-site display</a:t>
            </a:r>
          </a:p>
        </p:txBody>
      </p:sp>
      <p:sp>
        <p:nvSpPr>
          <p:cNvPr id="158729" name="Text Box 1237"/>
          <p:cNvSpPr txBox="1">
            <a:spLocks noChangeArrowheads="1"/>
          </p:cNvSpPr>
          <p:nvPr/>
        </p:nvSpPr>
        <p:spPr bwMode="auto">
          <a:xfrm flipH="1">
            <a:off x="6594475" y="3644900"/>
            <a:ext cx="10128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spcBef>
                <a:spcPct val="0"/>
              </a:spcBef>
              <a:buFontTx/>
              <a:buNone/>
            </a:pPr>
            <a:r>
              <a:rPr lang="en-GB" altLang="zh-CN" sz="1400" b="1">
                <a:latin typeface="Arial" panose="020B0604020202020204" pitchFamily="34" charset="0"/>
              </a:rPr>
              <a:t>Control unit </a:t>
            </a:r>
          </a:p>
        </p:txBody>
      </p:sp>
      <p:sp>
        <p:nvSpPr>
          <p:cNvPr id="158730" name="Text Box 1238"/>
          <p:cNvSpPr txBox="1">
            <a:spLocks noChangeArrowheads="1"/>
          </p:cNvSpPr>
          <p:nvPr/>
        </p:nvSpPr>
        <p:spPr bwMode="auto">
          <a:xfrm>
            <a:off x="2751138" y="3255963"/>
            <a:ext cx="10128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400" b="1">
                <a:latin typeface="Arial" panose="020B0604020202020204" pitchFamily="34" charset="0"/>
              </a:rPr>
              <a:t>Purging air</a:t>
            </a:r>
          </a:p>
        </p:txBody>
      </p:sp>
      <p:sp>
        <p:nvSpPr>
          <p:cNvPr id="158731" name="AutoShape 1239"/>
          <p:cNvSpPr>
            <a:spLocks noChangeArrowheads="1"/>
          </p:cNvSpPr>
          <p:nvPr/>
        </p:nvSpPr>
        <p:spPr bwMode="auto">
          <a:xfrm>
            <a:off x="6153150" y="3695700"/>
            <a:ext cx="412750" cy="698500"/>
          </a:xfrm>
          <a:prstGeom prst="cube">
            <a:avLst>
              <a:gd name="adj" fmla="val 46611"/>
            </a:avLst>
          </a:prstGeom>
          <a:gradFill rotWithShape="0">
            <a:gsLst>
              <a:gs pos="0">
                <a:srgbClr val="996633"/>
              </a:gs>
              <a:gs pos="100000">
                <a:srgbClr val="472F18"/>
              </a:gs>
            </a:gsLst>
            <a:path path="rect">
              <a:fillToRect r="100000" b="100000"/>
            </a:path>
          </a:gradFill>
          <a:ln w="9525">
            <a:solidFill>
              <a:srgbClr val="996633"/>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32" name="Line 1240"/>
          <p:cNvSpPr>
            <a:spLocks noChangeShapeType="1"/>
          </p:cNvSpPr>
          <p:nvPr/>
        </p:nvSpPr>
        <p:spPr bwMode="auto">
          <a:xfrm>
            <a:off x="6369050" y="3292475"/>
            <a:ext cx="0" cy="323850"/>
          </a:xfrm>
          <a:prstGeom prst="line">
            <a:avLst/>
          </a:prstGeom>
          <a:noFill/>
          <a:ln w="28575">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nvGrpSpPr>
          <p:cNvPr id="158733" name="Group 1241"/>
          <p:cNvGrpSpPr>
            <a:grpSpLocks/>
          </p:cNvGrpSpPr>
          <p:nvPr/>
        </p:nvGrpSpPr>
        <p:grpSpPr bwMode="auto">
          <a:xfrm>
            <a:off x="4527550" y="3965575"/>
            <a:ext cx="1565275" cy="219075"/>
            <a:chOff x="3303" y="2139"/>
            <a:chExt cx="1152" cy="216"/>
          </a:xfrm>
        </p:grpSpPr>
        <p:sp>
          <p:nvSpPr>
            <p:cNvPr id="159027" name="Line 1242"/>
            <p:cNvSpPr>
              <a:spLocks noChangeShapeType="1"/>
            </p:cNvSpPr>
            <p:nvPr/>
          </p:nvSpPr>
          <p:spPr bwMode="auto">
            <a:xfrm flipV="1">
              <a:off x="3303" y="2139"/>
              <a:ext cx="1152"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028" name="Line 1243"/>
            <p:cNvSpPr>
              <a:spLocks noChangeShapeType="1"/>
            </p:cNvSpPr>
            <p:nvPr/>
          </p:nvSpPr>
          <p:spPr bwMode="auto">
            <a:xfrm flipV="1">
              <a:off x="3303" y="2355"/>
              <a:ext cx="1152"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58734" name="Text Box 1244"/>
          <p:cNvSpPr txBox="1">
            <a:spLocks noChangeArrowheads="1"/>
          </p:cNvSpPr>
          <p:nvPr/>
        </p:nvSpPr>
        <p:spPr bwMode="auto">
          <a:xfrm>
            <a:off x="2117725" y="4683125"/>
            <a:ext cx="8842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400" b="1">
                <a:latin typeface="Arial" panose="020B0604020202020204" pitchFamily="34" charset="0"/>
              </a:rPr>
              <a:t>Cooling water</a:t>
            </a:r>
          </a:p>
        </p:txBody>
      </p:sp>
      <p:grpSp>
        <p:nvGrpSpPr>
          <p:cNvPr id="158735" name="Group 1245"/>
          <p:cNvGrpSpPr>
            <a:grpSpLocks/>
          </p:cNvGrpSpPr>
          <p:nvPr/>
        </p:nvGrpSpPr>
        <p:grpSpPr bwMode="auto">
          <a:xfrm>
            <a:off x="5997575" y="4919663"/>
            <a:ext cx="654050" cy="663575"/>
            <a:chOff x="2493" y="175"/>
            <a:chExt cx="727" cy="679"/>
          </a:xfrm>
        </p:grpSpPr>
        <p:sp>
          <p:nvSpPr>
            <p:cNvPr id="158955" name="Freeform 1246"/>
            <p:cNvSpPr>
              <a:spLocks noChangeArrowheads="1"/>
            </p:cNvSpPr>
            <p:nvPr/>
          </p:nvSpPr>
          <p:spPr bwMode="auto">
            <a:xfrm>
              <a:off x="2497" y="175"/>
              <a:ext cx="723" cy="671"/>
            </a:xfrm>
            <a:custGeom>
              <a:avLst/>
              <a:gdLst>
                <a:gd name="T0" fmla="*/ 3 w 1447"/>
                <a:gd name="T1" fmla="*/ 0 h 1343"/>
                <a:gd name="T2" fmla="*/ 3 w 1447"/>
                <a:gd name="T3" fmla="*/ 0 h 1343"/>
                <a:gd name="T4" fmla="*/ 3 w 1447"/>
                <a:gd name="T5" fmla="*/ 0 h 1343"/>
                <a:gd name="T6" fmla="*/ 3 w 1447"/>
                <a:gd name="T7" fmla="*/ 0 h 1343"/>
                <a:gd name="T8" fmla="*/ 3 w 1447"/>
                <a:gd name="T9" fmla="*/ 0 h 1343"/>
                <a:gd name="T10" fmla="*/ 4 w 1447"/>
                <a:gd name="T11" fmla="*/ 0 h 1343"/>
                <a:gd name="T12" fmla="*/ 4 w 1447"/>
                <a:gd name="T13" fmla="*/ 0 h 1343"/>
                <a:gd name="T14" fmla="*/ 4 w 1447"/>
                <a:gd name="T15" fmla="*/ 0 h 1343"/>
                <a:gd name="T16" fmla="*/ 5 w 1447"/>
                <a:gd name="T17" fmla="*/ 1 h 1343"/>
                <a:gd name="T18" fmla="*/ 5 w 1447"/>
                <a:gd name="T19" fmla="*/ 2 h 1343"/>
                <a:gd name="T20" fmla="*/ 5 w 1447"/>
                <a:gd name="T21" fmla="*/ 2 h 1343"/>
                <a:gd name="T22" fmla="*/ 5 w 1447"/>
                <a:gd name="T23" fmla="*/ 3 h 1343"/>
                <a:gd name="T24" fmla="*/ 5 w 1447"/>
                <a:gd name="T25" fmla="*/ 3 h 1343"/>
                <a:gd name="T26" fmla="*/ 3 w 1447"/>
                <a:gd name="T27" fmla="*/ 4 h 1343"/>
                <a:gd name="T28" fmla="*/ 3 w 1447"/>
                <a:gd name="T29" fmla="*/ 4 h 1343"/>
                <a:gd name="T30" fmla="*/ 4 w 1447"/>
                <a:gd name="T31" fmla="*/ 4 h 1343"/>
                <a:gd name="T32" fmla="*/ 4 w 1447"/>
                <a:gd name="T33" fmla="*/ 4 h 1343"/>
                <a:gd name="T34" fmla="*/ 4 w 1447"/>
                <a:gd name="T35" fmla="*/ 4 h 1343"/>
                <a:gd name="T36" fmla="*/ 4 w 1447"/>
                <a:gd name="T37" fmla="*/ 4 h 1343"/>
                <a:gd name="T38" fmla="*/ 4 w 1447"/>
                <a:gd name="T39" fmla="*/ 4 h 1343"/>
                <a:gd name="T40" fmla="*/ 4 w 1447"/>
                <a:gd name="T41" fmla="*/ 4 h 1343"/>
                <a:gd name="T42" fmla="*/ 4 w 1447"/>
                <a:gd name="T43" fmla="*/ 5 h 1343"/>
                <a:gd name="T44" fmla="*/ 2 w 1447"/>
                <a:gd name="T45" fmla="*/ 5 h 1343"/>
                <a:gd name="T46" fmla="*/ 2 w 1447"/>
                <a:gd name="T47" fmla="*/ 5 h 1343"/>
                <a:gd name="T48" fmla="*/ 2 w 1447"/>
                <a:gd name="T49" fmla="*/ 5 h 1343"/>
                <a:gd name="T50" fmla="*/ 1 w 1447"/>
                <a:gd name="T51" fmla="*/ 5 h 1343"/>
                <a:gd name="T52" fmla="*/ 1 w 1447"/>
                <a:gd name="T53" fmla="*/ 5 h 1343"/>
                <a:gd name="T54" fmla="*/ 1 w 1447"/>
                <a:gd name="T55" fmla="*/ 5 h 1343"/>
                <a:gd name="T56" fmla="*/ 1 w 1447"/>
                <a:gd name="T57" fmla="*/ 5 h 1343"/>
                <a:gd name="T58" fmla="*/ 1 w 1447"/>
                <a:gd name="T59" fmla="*/ 5 h 1343"/>
                <a:gd name="T60" fmla="*/ 0 w 1447"/>
                <a:gd name="T61" fmla="*/ 4 h 1343"/>
                <a:gd name="T62" fmla="*/ 1 w 1447"/>
                <a:gd name="T63" fmla="*/ 4 h 1343"/>
                <a:gd name="T64" fmla="*/ 1 w 1447"/>
                <a:gd name="T65" fmla="*/ 4 h 1343"/>
                <a:gd name="T66" fmla="*/ 1 w 1447"/>
                <a:gd name="T67" fmla="*/ 4 h 1343"/>
                <a:gd name="T68" fmla="*/ 0 w 1447"/>
                <a:gd name="T69" fmla="*/ 4 h 1343"/>
                <a:gd name="T70" fmla="*/ 0 w 1447"/>
                <a:gd name="T71" fmla="*/ 4 h 1343"/>
                <a:gd name="T72" fmla="*/ 0 w 1447"/>
                <a:gd name="T73" fmla="*/ 4 h 1343"/>
                <a:gd name="T74" fmla="*/ 0 w 1447"/>
                <a:gd name="T75" fmla="*/ 4 h 1343"/>
                <a:gd name="T76" fmla="*/ 0 w 1447"/>
                <a:gd name="T77" fmla="*/ 4 h 1343"/>
                <a:gd name="T78" fmla="*/ 0 w 1447"/>
                <a:gd name="T79" fmla="*/ 4 h 1343"/>
                <a:gd name="T80" fmla="*/ 0 w 1447"/>
                <a:gd name="T81" fmla="*/ 4 h 1343"/>
                <a:gd name="T82" fmla="*/ 0 w 1447"/>
                <a:gd name="T83" fmla="*/ 3 h 1343"/>
                <a:gd name="T84" fmla="*/ 0 w 1447"/>
                <a:gd name="T85" fmla="*/ 2 h 1343"/>
                <a:gd name="T86" fmla="*/ 0 w 1447"/>
                <a:gd name="T87" fmla="*/ 2 h 1343"/>
                <a:gd name="T88" fmla="*/ 0 w 1447"/>
                <a:gd name="T89" fmla="*/ 1 h 1343"/>
                <a:gd name="T90" fmla="*/ 0 w 1447"/>
                <a:gd name="T91" fmla="*/ 0 h 1343"/>
                <a:gd name="T92" fmla="*/ 0 w 1447"/>
                <a:gd name="T93" fmla="*/ 0 h 1343"/>
                <a:gd name="T94" fmla="*/ 0 w 1447"/>
                <a:gd name="T95" fmla="*/ 0 h 1343"/>
                <a:gd name="T96" fmla="*/ 0 w 1447"/>
                <a:gd name="T97" fmla="*/ 0 h 1343"/>
                <a:gd name="T98" fmla="*/ 0 w 1447"/>
                <a:gd name="T99" fmla="*/ 0 h 1343"/>
                <a:gd name="T100" fmla="*/ 1 w 1447"/>
                <a:gd name="T101" fmla="*/ 0 h 1343"/>
                <a:gd name="T102" fmla="*/ 1 w 1447"/>
                <a:gd name="T103" fmla="*/ 0 h 1343"/>
                <a:gd name="T104" fmla="*/ 1 w 1447"/>
                <a:gd name="T105" fmla="*/ 0 h 1343"/>
                <a:gd name="T106" fmla="*/ 1 w 1447"/>
                <a:gd name="T107" fmla="*/ 0 h 1343"/>
                <a:gd name="T108" fmla="*/ 1 w 1447"/>
                <a:gd name="T109" fmla="*/ 0 h 1343"/>
                <a:gd name="T110" fmla="*/ 2 w 1447"/>
                <a:gd name="T111" fmla="*/ 0 h 1343"/>
                <a:gd name="T112" fmla="*/ 2 w 1447"/>
                <a:gd name="T113" fmla="*/ 0 h 1343"/>
                <a:gd name="T114" fmla="*/ 2 w 1447"/>
                <a:gd name="T115" fmla="*/ 0 h 1343"/>
                <a:gd name="T116" fmla="*/ 2 w 1447"/>
                <a:gd name="T117" fmla="*/ 0 h 1343"/>
                <a:gd name="T118" fmla="*/ 2 w 1447"/>
                <a:gd name="T119" fmla="*/ 0 h 1343"/>
                <a:gd name="T120" fmla="*/ 2 w 1447"/>
                <a:gd name="T121" fmla="*/ 0 h 1343"/>
                <a:gd name="T122" fmla="*/ 3 w 1447"/>
                <a:gd name="T123" fmla="*/ 0 h 13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47" h="1343">
                  <a:moveTo>
                    <a:pt x="800" y="0"/>
                  </a:moveTo>
                  <a:lnTo>
                    <a:pt x="832" y="8"/>
                  </a:lnTo>
                  <a:lnTo>
                    <a:pt x="862" y="16"/>
                  </a:lnTo>
                  <a:lnTo>
                    <a:pt x="888" y="24"/>
                  </a:lnTo>
                  <a:lnTo>
                    <a:pt x="914" y="31"/>
                  </a:lnTo>
                  <a:lnTo>
                    <a:pt x="937" y="38"/>
                  </a:lnTo>
                  <a:lnTo>
                    <a:pt x="958" y="46"/>
                  </a:lnTo>
                  <a:lnTo>
                    <a:pt x="977" y="55"/>
                  </a:lnTo>
                  <a:lnTo>
                    <a:pt x="996" y="64"/>
                  </a:lnTo>
                  <a:lnTo>
                    <a:pt x="1013" y="76"/>
                  </a:lnTo>
                  <a:lnTo>
                    <a:pt x="1029" y="89"/>
                  </a:lnTo>
                  <a:lnTo>
                    <a:pt x="1044" y="105"/>
                  </a:lnTo>
                  <a:lnTo>
                    <a:pt x="1059" y="122"/>
                  </a:lnTo>
                  <a:lnTo>
                    <a:pt x="1073" y="143"/>
                  </a:lnTo>
                  <a:lnTo>
                    <a:pt x="1088" y="166"/>
                  </a:lnTo>
                  <a:lnTo>
                    <a:pt x="1102" y="192"/>
                  </a:lnTo>
                  <a:lnTo>
                    <a:pt x="1115" y="223"/>
                  </a:lnTo>
                  <a:lnTo>
                    <a:pt x="1430" y="409"/>
                  </a:lnTo>
                  <a:lnTo>
                    <a:pt x="1439" y="485"/>
                  </a:lnTo>
                  <a:lnTo>
                    <a:pt x="1445" y="564"/>
                  </a:lnTo>
                  <a:lnTo>
                    <a:pt x="1447" y="646"/>
                  </a:lnTo>
                  <a:lnTo>
                    <a:pt x="1446" y="728"/>
                  </a:lnTo>
                  <a:lnTo>
                    <a:pt x="1441" y="809"/>
                  </a:lnTo>
                  <a:lnTo>
                    <a:pt x="1436" y="885"/>
                  </a:lnTo>
                  <a:lnTo>
                    <a:pt x="1429" y="956"/>
                  </a:lnTo>
                  <a:lnTo>
                    <a:pt x="1421" y="1020"/>
                  </a:lnTo>
                  <a:lnTo>
                    <a:pt x="1128" y="1075"/>
                  </a:lnTo>
                  <a:lnTo>
                    <a:pt x="972" y="1138"/>
                  </a:lnTo>
                  <a:lnTo>
                    <a:pt x="997" y="1146"/>
                  </a:lnTo>
                  <a:lnTo>
                    <a:pt x="1020" y="1154"/>
                  </a:lnTo>
                  <a:lnTo>
                    <a:pt x="1039" y="1162"/>
                  </a:lnTo>
                  <a:lnTo>
                    <a:pt x="1058" y="1171"/>
                  </a:lnTo>
                  <a:lnTo>
                    <a:pt x="1073" y="1181"/>
                  </a:lnTo>
                  <a:lnTo>
                    <a:pt x="1085" y="1190"/>
                  </a:lnTo>
                  <a:lnTo>
                    <a:pt x="1096" y="1200"/>
                  </a:lnTo>
                  <a:lnTo>
                    <a:pt x="1103" y="1210"/>
                  </a:lnTo>
                  <a:lnTo>
                    <a:pt x="1107" y="1221"/>
                  </a:lnTo>
                  <a:lnTo>
                    <a:pt x="1107" y="1231"/>
                  </a:lnTo>
                  <a:lnTo>
                    <a:pt x="1105" y="1243"/>
                  </a:lnTo>
                  <a:lnTo>
                    <a:pt x="1099" y="1253"/>
                  </a:lnTo>
                  <a:lnTo>
                    <a:pt x="1090" y="1265"/>
                  </a:lnTo>
                  <a:lnTo>
                    <a:pt x="1076" y="1275"/>
                  </a:lnTo>
                  <a:lnTo>
                    <a:pt x="1059" y="1286"/>
                  </a:lnTo>
                  <a:lnTo>
                    <a:pt x="1037" y="1298"/>
                  </a:lnTo>
                  <a:lnTo>
                    <a:pt x="879" y="1343"/>
                  </a:lnTo>
                  <a:lnTo>
                    <a:pt x="609" y="1324"/>
                  </a:lnTo>
                  <a:lnTo>
                    <a:pt x="588" y="1324"/>
                  </a:lnTo>
                  <a:lnTo>
                    <a:pt x="566" y="1324"/>
                  </a:lnTo>
                  <a:lnTo>
                    <a:pt x="542" y="1326"/>
                  </a:lnTo>
                  <a:lnTo>
                    <a:pt x="516" y="1326"/>
                  </a:lnTo>
                  <a:lnTo>
                    <a:pt x="490" y="1327"/>
                  </a:lnTo>
                  <a:lnTo>
                    <a:pt x="463" y="1327"/>
                  </a:lnTo>
                  <a:lnTo>
                    <a:pt x="436" y="1326"/>
                  </a:lnTo>
                  <a:lnTo>
                    <a:pt x="409" y="1324"/>
                  </a:lnTo>
                  <a:lnTo>
                    <a:pt x="383" y="1322"/>
                  </a:lnTo>
                  <a:lnTo>
                    <a:pt x="356" y="1319"/>
                  </a:lnTo>
                  <a:lnTo>
                    <a:pt x="332" y="1315"/>
                  </a:lnTo>
                  <a:lnTo>
                    <a:pt x="309" y="1308"/>
                  </a:lnTo>
                  <a:lnTo>
                    <a:pt x="287" y="1301"/>
                  </a:lnTo>
                  <a:lnTo>
                    <a:pt x="269" y="1292"/>
                  </a:lnTo>
                  <a:lnTo>
                    <a:pt x="251" y="1281"/>
                  </a:lnTo>
                  <a:lnTo>
                    <a:pt x="238" y="1267"/>
                  </a:lnTo>
                  <a:lnTo>
                    <a:pt x="271" y="1248"/>
                  </a:lnTo>
                  <a:lnTo>
                    <a:pt x="340" y="1228"/>
                  </a:lnTo>
                  <a:lnTo>
                    <a:pt x="390" y="1191"/>
                  </a:lnTo>
                  <a:lnTo>
                    <a:pt x="353" y="1163"/>
                  </a:lnTo>
                  <a:lnTo>
                    <a:pt x="288" y="1122"/>
                  </a:lnTo>
                  <a:lnTo>
                    <a:pt x="276" y="1121"/>
                  </a:lnTo>
                  <a:lnTo>
                    <a:pt x="263" y="1118"/>
                  </a:lnTo>
                  <a:lnTo>
                    <a:pt x="249" y="1117"/>
                  </a:lnTo>
                  <a:lnTo>
                    <a:pt x="235" y="1115"/>
                  </a:lnTo>
                  <a:lnTo>
                    <a:pt x="220" y="1113"/>
                  </a:lnTo>
                  <a:lnTo>
                    <a:pt x="205" y="1109"/>
                  </a:lnTo>
                  <a:lnTo>
                    <a:pt x="190" y="1106"/>
                  </a:lnTo>
                  <a:lnTo>
                    <a:pt x="174" y="1102"/>
                  </a:lnTo>
                  <a:lnTo>
                    <a:pt x="158" y="1098"/>
                  </a:lnTo>
                  <a:lnTo>
                    <a:pt x="141" y="1092"/>
                  </a:lnTo>
                  <a:lnTo>
                    <a:pt x="124" y="1086"/>
                  </a:lnTo>
                  <a:lnTo>
                    <a:pt x="105" y="1080"/>
                  </a:lnTo>
                  <a:lnTo>
                    <a:pt x="87" y="1072"/>
                  </a:lnTo>
                  <a:lnTo>
                    <a:pt x="67" y="1064"/>
                  </a:lnTo>
                  <a:lnTo>
                    <a:pt x="48" y="1056"/>
                  </a:lnTo>
                  <a:lnTo>
                    <a:pt x="27" y="1046"/>
                  </a:lnTo>
                  <a:lnTo>
                    <a:pt x="10" y="934"/>
                  </a:lnTo>
                  <a:lnTo>
                    <a:pt x="5" y="828"/>
                  </a:lnTo>
                  <a:lnTo>
                    <a:pt x="1" y="727"/>
                  </a:lnTo>
                  <a:lnTo>
                    <a:pt x="0" y="629"/>
                  </a:lnTo>
                  <a:lnTo>
                    <a:pt x="1" y="532"/>
                  </a:lnTo>
                  <a:lnTo>
                    <a:pt x="5" y="436"/>
                  </a:lnTo>
                  <a:lnTo>
                    <a:pt x="14" y="339"/>
                  </a:lnTo>
                  <a:lnTo>
                    <a:pt x="27" y="238"/>
                  </a:lnTo>
                  <a:lnTo>
                    <a:pt x="45" y="135"/>
                  </a:lnTo>
                  <a:lnTo>
                    <a:pt x="68" y="129"/>
                  </a:lnTo>
                  <a:lnTo>
                    <a:pt x="92" y="124"/>
                  </a:lnTo>
                  <a:lnTo>
                    <a:pt x="115" y="119"/>
                  </a:lnTo>
                  <a:lnTo>
                    <a:pt x="139" y="114"/>
                  </a:lnTo>
                  <a:lnTo>
                    <a:pt x="163" y="109"/>
                  </a:lnTo>
                  <a:lnTo>
                    <a:pt x="186" y="104"/>
                  </a:lnTo>
                  <a:lnTo>
                    <a:pt x="210" y="99"/>
                  </a:lnTo>
                  <a:lnTo>
                    <a:pt x="233" y="94"/>
                  </a:lnTo>
                  <a:lnTo>
                    <a:pt x="257" y="90"/>
                  </a:lnTo>
                  <a:lnTo>
                    <a:pt x="280" y="86"/>
                  </a:lnTo>
                  <a:lnTo>
                    <a:pt x="303" y="82"/>
                  </a:lnTo>
                  <a:lnTo>
                    <a:pt x="327" y="77"/>
                  </a:lnTo>
                  <a:lnTo>
                    <a:pt x="350" y="73"/>
                  </a:lnTo>
                  <a:lnTo>
                    <a:pt x="375" y="69"/>
                  </a:lnTo>
                  <a:lnTo>
                    <a:pt x="398" y="64"/>
                  </a:lnTo>
                  <a:lnTo>
                    <a:pt x="422" y="61"/>
                  </a:lnTo>
                  <a:lnTo>
                    <a:pt x="445" y="56"/>
                  </a:lnTo>
                  <a:lnTo>
                    <a:pt x="469" y="53"/>
                  </a:lnTo>
                  <a:lnTo>
                    <a:pt x="492" y="50"/>
                  </a:lnTo>
                  <a:lnTo>
                    <a:pt x="516" y="45"/>
                  </a:lnTo>
                  <a:lnTo>
                    <a:pt x="539" y="41"/>
                  </a:lnTo>
                  <a:lnTo>
                    <a:pt x="564" y="38"/>
                  </a:lnTo>
                  <a:lnTo>
                    <a:pt x="587" y="35"/>
                  </a:lnTo>
                  <a:lnTo>
                    <a:pt x="611" y="30"/>
                  </a:lnTo>
                  <a:lnTo>
                    <a:pt x="634" y="26"/>
                  </a:lnTo>
                  <a:lnTo>
                    <a:pt x="658" y="23"/>
                  </a:lnTo>
                  <a:lnTo>
                    <a:pt x="681" y="20"/>
                  </a:lnTo>
                  <a:lnTo>
                    <a:pt x="705" y="15"/>
                  </a:lnTo>
                  <a:lnTo>
                    <a:pt x="728" y="12"/>
                  </a:lnTo>
                  <a:lnTo>
                    <a:pt x="752" y="8"/>
                  </a:lnTo>
                  <a:lnTo>
                    <a:pt x="776" y="3"/>
                  </a:lnTo>
                  <a:lnTo>
                    <a:pt x="800" y="0"/>
                  </a:lnTo>
                  <a:close/>
                </a:path>
              </a:pathLst>
            </a:custGeom>
            <a:solidFill>
              <a:srgbClr val="473A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56" name="Freeform 1247"/>
            <p:cNvSpPr>
              <a:spLocks noChangeArrowheads="1"/>
            </p:cNvSpPr>
            <p:nvPr/>
          </p:nvSpPr>
          <p:spPr bwMode="auto">
            <a:xfrm>
              <a:off x="2940" y="188"/>
              <a:ext cx="8" cy="512"/>
            </a:xfrm>
            <a:custGeom>
              <a:avLst/>
              <a:gdLst>
                <a:gd name="T0" fmla="*/ 1 w 16"/>
                <a:gd name="T1" fmla="*/ 0 h 1024"/>
                <a:gd name="T2" fmla="*/ 1 w 16"/>
                <a:gd name="T3" fmla="*/ 1 h 1024"/>
                <a:gd name="T4" fmla="*/ 0 w 16"/>
                <a:gd name="T5" fmla="*/ 2 h 1024"/>
                <a:gd name="T6" fmla="*/ 0 w 16"/>
                <a:gd name="T7" fmla="*/ 4 h 1024"/>
                <a:gd name="T8" fmla="*/ 1 w 16"/>
                <a:gd name="T9" fmla="*/ 4 h 1024"/>
                <a:gd name="T10" fmla="*/ 1 w 16"/>
                <a:gd name="T11" fmla="*/ 4 h 1024"/>
                <a:gd name="T12" fmla="*/ 1 w 16"/>
                <a:gd name="T13" fmla="*/ 4 h 1024"/>
                <a:gd name="T14" fmla="*/ 1 w 16"/>
                <a:gd name="T15" fmla="*/ 3 h 1024"/>
                <a:gd name="T16" fmla="*/ 1 w 16"/>
                <a:gd name="T17" fmla="*/ 2 h 1024"/>
                <a:gd name="T18" fmla="*/ 1 w 16"/>
                <a:gd name="T19" fmla="*/ 1 h 1024"/>
                <a:gd name="T20" fmla="*/ 1 w 16"/>
                <a:gd name="T21" fmla="*/ 0 h 10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1024">
                  <a:moveTo>
                    <a:pt x="6" y="0"/>
                  </a:moveTo>
                  <a:lnTo>
                    <a:pt x="2" y="159"/>
                  </a:lnTo>
                  <a:lnTo>
                    <a:pt x="0" y="512"/>
                  </a:lnTo>
                  <a:lnTo>
                    <a:pt x="0" y="864"/>
                  </a:lnTo>
                  <a:lnTo>
                    <a:pt x="4" y="1024"/>
                  </a:lnTo>
                  <a:lnTo>
                    <a:pt x="16" y="1023"/>
                  </a:lnTo>
                  <a:lnTo>
                    <a:pt x="12" y="793"/>
                  </a:lnTo>
                  <a:lnTo>
                    <a:pt x="12" y="569"/>
                  </a:lnTo>
                  <a:lnTo>
                    <a:pt x="14" y="318"/>
                  </a:lnTo>
                  <a:lnTo>
                    <a:pt x="16" y="3"/>
                  </a:lnTo>
                  <a:lnTo>
                    <a:pt x="6" y="0"/>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57" name="Freeform 1248"/>
            <p:cNvSpPr>
              <a:spLocks noChangeArrowheads="1"/>
            </p:cNvSpPr>
            <p:nvPr/>
          </p:nvSpPr>
          <p:spPr bwMode="auto">
            <a:xfrm>
              <a:off x="2937" y="187"/>
              <a:ext cx="8" cy="512"/>
            </a:xfrm>
            <a:custGeom>
              <a:avLst/>
              <a:gdLst>
                <a:gd name="T0" fmla="*/ 1 w 16"/>
                <a:gd name="T1" fmla="*/ 0 h 1024"/>
                <a:gd name="T2" fmla="*/ 1 w 16"/>
                <a:gd name="T3" fmla="*/ 1 h 1024"/>
                <a:gd name="T4" fmla="*/ 0 w 16"/>
                <a:gd name="T5" fmla="*/ 2 h 1024"/>
                <a:gd name="T6" fmla="*/ 0 w 16"/>
                <a:gd name="T7" fmla="*/ 4 h 1024"/>
                <a:gd name="T8" fmla="*/ 1 w 16"/>
                <a:gd name="T9" fmla="*/ 4 h 1024"/>
                <a:gd name="T10" fmla="*/ 1 w 16"/>
                <a:gd name="T11" fmla="*/ 4 h 1024"/>
                <a:gd name="T12" fmla="*/ 1 w 16"/>
                <a:gd name="T13" fmla="*/ 4 h 1024"/>
                <a:gd name="T14" fmla="*/ 1 w 16"/>
                <a:gd name="T15" fmla="*/ 4 h 1024"/>
                <a:gd name="T16" fmla="*/ 1 w 16"/>
                <a:gd name="T17" fmla="*/ 4 h 1024"/>
                <a:gd name="T18" fmla="*/ 1 w 16"/>
                <a:gd name="T19" fmla="*/ 4 h 1024"/>
                <a:gd name="T20" fmla="*/ 1 w 16"/>
                <a:gd name="T21" fmla="*/ 3 h 1024"/>
                <a:gd name="T22" fmla="*/ 1 w 16"/>
                <a:gd name="T23" fmla="*/ 2 h 1024"/>
                <a:gd name="T24" fmla="*/ 1 w 16"/>
                <a:gd name="T25" fmla="*/ 1 h 1024"/>
                <a:gd name="T26" fmla="*/ 1 w 16"/>
                <a:gd name="T27" fmla="*/ 1 h 1024"/>
                <a:gd name="T28" fmla="*/ 1 w 16"/>
                <a:gd name="T29" fmla="*/ 1 h 1024"/>
                <a:gd name="T30" fmla="*/ 1 w 16"/>
                <a:gd name="T31" fmla="*/ 1 h 1024"/>
                <a:gd name="T32" fmla="*/ 1 w 16"/>
                <a:gd name="T33" fmla="*/ 0 h 10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1024">
                  <a:moveTo>
                    <a:pt x="6" y="0"/>
                  </a:moveTo>
                  <a:lnTo>
                    <a:pt x="3" y="159"/>
                  </a:lnTo>
                  <a:lnTo>
                    <a:pt x="0" y="512"/>
                  </a:lnTo>
                  <a:lnTo>
                    <a:pt x="0" y="864"/>
                  </a:lnTo>
                  <a:lnTo>
                    <a:pt x="4" y="1024"/>
                  </a:lnTo>
                  <a:lnTo>
                    <a:pt x="6" y="1023"/>
                  </a:lnTo>
                  <a:lnTo>
                    <a:pt x="10" y="1023"/>
                  </a:lnTo>
                  <a:lnTo>
                    <a:pt x="13" y="1023"/>
                  </a:lnTo>
                  <a:lnTo>
                    <a:pt x="16" y="1023"/>
                  </a:lnTo>
                  <a:lnTo>
                    <a:pt x="12" y="793"/>
                  </a:lnTo>
                  <a:lnTo>
                    <a:pt x="12" y="570"/>
                  </a:lnTo>
                  <a:lnTo>
                    <a:pt x="13" y="319"/>
                  </a:lnTo>
                  <a:lnTo>
                    <a:pt x="16" y="4"/>
                  </a:lnTo>
                  <a:lnTo>
                    <a:pt x="14" y="2"/>
                  </a:lnTo>
                  <a:lnTo>
                    <a:pt x="12" y="1"/>
                  </a:lnTo>
                  <a:lnTo>
                    <a:pt x="8" y="1"/>
                  </a:lnTo>
                  <a:lnTo>
                    <a:pt x="6" y="0"/>
                  </a:lnTo>
                  <a:close/>
                </a:path>
              </a:pathLst>
            </a:custGeom>
            <a:solidFill>
              <a:srgbClr val="774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58" name="Freeform 1249"/>
            <p:cNvSpPr>
              <a:spLocks noChangeArrowheads="1"/>
            </p:cNvSpPr>
            <p:nvPr/>
          </p:nvSpPr>
          <p:spPr bwMode="auto">
            <a:xfrm>
              <a:off x="2933" y="187"/>
              <a:ext cx="9" cy="511"/>
            </a:xfrm>
            <a:custGeom>
              <a:avLst/>
              <a:gdLst>
                <a:gd name="T0" fmla="*/ 1 w 18"/>
                <a:gd name="T1" fmla="*/ 0 h 1024"/>
                <a:gd name="T2" fmla="*/ 1 w 18"/>
                <a:gd name="T3" fmla="*/ 0 h 1024"/>
                <a:gd name="T4" fmla="*/ 0 w 18"/>
                <a:gd name="T5" fmla="*/ 1 h 1024"/>
                <a:gd name="T6" fmla="*/ 0 w 18"/>
                <a:gd name="T7" fmla="*/ 3 h 1024"/>
                <a:gd name="T8" fmla="*/ 1 w 18"/>
                <a:gd name="T9" fmla="*/ 3 h 1024"/>
                <a:gd name="T10" fmla="*/ 1 w 18"/>
                <a:gd name="T11" fmla="*/ 3 h 1024"/>
                <a:gd name="T12" fmla="*/ 1 w 18"/>
                <a:gd name="T13" fmla="*/ 3 h 1024"/>
                <a:gd name="T14" fmla="*/ 1 w 18"/>
                <a:gd name="T15" fmla="*/ 3 h 1024"/>
                <a:gd name="T16" fmla="*/ 1 w 18"/>
                <a:gd name="T17" fmla="*/ 3 h 1024"/>
                <a:gd name="T18" fmla="*/ 1 w 18"/>
                <a:gd name="T19" fmla="*/ 3 h 1024"/>
                <a:gd name="T20" fmla="*/ 1 w 18"/>
                <a:gd name="T21" fmla="*/ 2 h 1024"/>
                <a:gd name="T22" fmla="*/ 1 w 18"/>
                <a:gd name="T23" fmla="*/ 1 h 1024"/>
                <a:gd name="T24" fmla="*/ 1 w 18"/>
                <a:gd name="T25" fmla="*/ 0 h 1024"/>
                <a:gd name="T26" fmla="*/ 1 w 18"/>
                <a:gd name="T27" fmla="*/ 0 h 1024"/>
                <a:gd name="T28" fmla="*/ 1 w 18"/>
                <a:gd name="T29" fmla="*/ 0 h 1024"/>
                <a:gd name="T30" fmla="*/ 1 w 18"/>
                <a:gd name="T31" fmla="*/ 0 h 1024"/>
                <a:gd name="T32" fmla="*/ 1 w 18"/>
                <a:gd name="T33" fmla="*/ 0 h 10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024">
                  <a:moveTo>
                    <a:pt x="7" y="0"/>
                  </a:moveTo>
                  <a:lnTo>
                    <a:pt x="3" y="159"/>
                  </a:lnTo>
                  <a:lnTo>
                    <a:pt x="0" y="511"/>
                  </a:lnTo>
                  <a:lnTo>
                    <a:pt x="0" y="864"/>
                  </a:lnTo>
                  <a:lnTo>
                    <a:pt x="4" y="1024"/>
                  </a:lnTo>
                  <a:lnTo>
                    <a:pt x="7" y="1023"/>
                  </a:lnTo>
                  <a:lnTo>
                    <a:pt x="11" y="1023"/>
                  </a:lnTo>
                  <a:lnTo>
                    <a:pt x="14" y="1023"/>
                  </a:lnTo>
                  <a:lnTo>
                    <a:pt x="18" y="1022"/>
                  </a:lnTo>
                  <a:lnTo>
                    <a:pt x="13" y="791"/>
                  </a:lnTo>
                  <a:lnTo>
                    <a:pt x="13" y="569"/>
                  </a:lnTo>
                  <a:lnTo>
                    <a:pt x="14" y="319"/>
                  </a:lnTo>
                  <a:lnTo>
                    <a:pt x="18" y="3"/>
                  </a:lnTo>
                  <a:lnTo>
                    <a:pt x="15" y="2"/>
                  </a:lnTo>
                  <a:lnTo>
                    <a:pt x="13" y="1"/>
                  </a:lnTo>
                  <a:lnTo>
                    <a:pt x="10" y="1"/>
                  </a:lnTo>
                  <a:lnTo>
                    <a:pt x="7" y="0"/>
                  </a:lnTo>
                  <a:close/>
                </a:path>
              </a:pathLst>
            </a:custGeom>
            <a:solidFill>
              <a:srgbClr val="723F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59" name="Freeform 1250"/>
            <p:cNvSpPr>
              <a:spLocks noChangeArrowheads="1"/>
            </p:cNvSpPr>
            <p:nvPr/>
          </p:nvSpPr>
          <p:spPr bwMode="auto">
            <a:xfrm>
              <a:off x="2930" y="186"/>
              <a:ext cx="10" cy="511"/>
            </a:xfrm>
            <a:custGeom>
              <a:avLst/>
              <a:gdLst>
                <a:gd name="T0" fmla="*/ 1 w 18"/>
                <a:gd name="T1" fmla="*/ 0 h 1023"/>
                <a:gd name="T2" fmla="*/ 1 w 18"/>
                <a:gd name="T3" fmla="*/ 0 h 1023"/>
                <a:gd name="T4" fmla="*/ 0 w 18"/>
                <a:gd name="T5" fmla="*/ 1 h 1023"/>
                <a:gd name="T6" fmla="*/ 0 w 18"/>
                <a:gd name="T7" fmla="*/ 3 h 1023"/>
                <a:gd name="T8" fmla="*/ 1 w 18"/>
                <a:gd name="T9" fmla="*/ 3 h 1023"/>
                <a:gd name="T10" fmla="*/ 1 w 18"/>
                <a:gd name="T11" fmla="*/ 3 h 1023"/>
                <a:gd name="T12" fmla="*/ 1 w 18"/>
                <a:gd name="T13" fmla="*/ 3 h 1023"/>
                <a:gd name="T14" fmla="*/ 1 w 18"/>
                <a:gd name="T15" fmla="*/ 3 h 1023"/>
                <a:gd name="T16" fmla="*/ 1 w 18"/>
                <a:gd name="T17" fmla="*/ 3 h 1023"/>
                <a:gd name="T18" fmla="*/ 1 w 18"/>
                <a:gd name="T19" fmla="*/ 3 h 1023"/>
                <a:gd name="T20" fmla="*/ 1 w 18"/>
                <a:gd name="T21" fmla="*/ 2 h 1023"/>
                <a:gd name="T22" fmla="*/ 1 w 18"/>
                <a:gd name="T23" fmla="*/ 1 h 1023"/>
                <a:gd name="T24" fmla="*/ 1 w 18"/>
                <a:gd name="T25" fmla="*/ 0 h 1023"/>
                <a:gd name="T26" fmla="*/ 1 w 18"/>
                <a:gd name="T27" fmla="*/ 0 h 1023"/>
                <a:gd name="T28" fmla="*/ 1 w 18"/>
                <a:gd name="T29" fmla="*/ 0 h 1023"/>
                <a:gd name="T30" fmla="*/ 1 w 18"/>
                <a:gd name="T31" fmla="*/ 0 h 1023"/>
                <a:gd name="T32" fmla="*/ 1 w 18"/>
                <a:gd name="T33" fmla="*/ 0 h 10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023">
                  <a:moveTo>
                    <a:pt x="7" y="0"/>
                  </a:moveTo>
                  <a:lnTo>
                    <a:pt x="2" y="159"/>
                  </a:lnTo>
                  <a:lnTo>
                    <a:pt x="0" y="511"/>
                  </a:lnTo>
                  <a:lnTo>
                    <a:pt x="0" y="863"/>
                  </a:lnTo>
                  <a:lnTo>
                    <a:pt x="3" y="1023"/>
                  </a:lnTo>
                  <a:lnTo>
                    <a:pt x="7" y="1023"/>
                  </a:lnTo>
                  <a:lnTo>
                    <a:pt x="10" y="1021"/>
                  </a:lnTo>
                  <a:lnTo>
                    <a:pt x="13" y="1021"/>
                  </a:lnTo>
                  <a:lnTo>
                    <a:pt x="18" y="1021"/>
                  </a:lnTo>
                  <a:lnTo>
                    <a:pt x="12" y="791"/>
                  </a:lnTo>
                  <a:lnTo>
                    <a:pt x="12" y="569"/>
                  </a:lnTo>
                  <a:lnTo>
                    <a:pt x="15" y="319"/>
                  </a:lnTo>
                  <a:lnTo>
                    <a:pt x="18" y="3"/>
                  </a:lnTo>
                  <a:lnTo>
                    <a:pt x="15" y="2"/>
                  </a:lnTo>
                  <a:lnTo>
                    <a:pt x="12" y="1"/>
                  </a:lnTo>
                  <a:lnTo>
                    <a:pt x="9" y="1"/>
                  </a:lnTo>
                  <a:lnTo>
                    <a:pt x="7" y="0"/>
                  </a:lnTo>
                  <a:close/>
                </a:path>
              </a:pathLst>
            </a:custGeom>
            <a:solidFill>
              <a:srgbClr val="6D3F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60" name="Freeform 1251"/>
            <p:cNvSpPr>
              <a:spLocks noChangeArrowheads="1"/>
            </p:cNvSpPr>
            <p:nvPr/>
          </p:nvSpPr>
          <p:spPr bwMode="auto">
            <a:xfrm>
              <a:off x="2927" y="185"/>
              <a:ext cx="9" cy="512"/>
            </a:xfrm>
            <a:custGeom>
              <a:avLst/>
              <a:gdLst>
                <a:gd name="T0" fmla="*/ 1 w 17"/>
                <a:gd name="T1" fmla="*/ 0 h 1022"/>
                <a:gd name="T2" fmla="*/ 1 w 17"/>
                <a:gd name="T3" fmla="*/ 1 h 1022"/>
                <a:gd name="T4" fmla="*/ 0 w 17"/>
                <a:gd name="T5" fmla="*/ 2 h 1022"/>
                <a:gd name="T6" fmla="*/ 0 w 17"/>
                <a:gd name="T7" fmla="*/ 4 h 1022"/>
                <a:gd name="T8" fmla="*/ 1 w 17"/>
                <a:gd name="T9" fmla="*/ 5 h 1022"/>
                <a:gd name="T10" fmla="*/ 1 w 17"/>
                <a:gd name="T11" fmla="*/ 5 h 1022"/>
                <a:gd name="T12" fmla="*/ 1 w 17"/>
                <a:gd name="T13" fmla="*/ 4 h 1022"/>
                <a:gd name="T14" fmla="*/ 1 w 17"/>
                <a:gd name="T15" fmla="*/ 4 h 1022"/>
                <a:gd name="T16" fmla="*/ 1 w 17"/>
                <a:gd name="T17" fmla="*/ 4 h 1022"/>
                <a:gd name="T18" fmla="*/ 1 w 17"/>
                <a:gd name="T19" fmla="*/ 4 h 1022"/>
                <a:gd name="T20" fmla="*/ 1 w 17"/>
                <a:gd name="T21" fmla="*/ 3 h 1022"/>
                <a:gd name="T22" fmla="*/ 1 w 17"/>
                <a:gd name="T23" fmla="*/ 2 h 1022"/>
                <a:gd name="T24" fmla="*/ 1 w 17"/>
                <a:gd name="T25" fmla="*/ 1 h 1022"/>
                <a:gd name="T26" fmla="*/ 1 w 17"/>
                <a:gd name="T27" fmla="*/ 1 h 1022"/>
                <a:gd name="T28" fmla="*/ 1 w 17"/>
                <a:gd name="T29" fmla="*/ 1 h 1022"/>
                <a:gd name="T30" fmla="*/ 1 w 17"/>
                <a:gd name="T31" fmla="*/ 1 h 1022"/>
                <a:gd name="T32" fmla="*/ 1 w 17"/>
                <a:gd name="T33" fmla="*/ 0 h 10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 h="1022">
                  <a:moveTo>
                    <a:pt x="6" y="0"/>
                  </a:moveTo>
                  <a:lnTo>
                    <a:pt x="2" y="159"/>
                  </a:lnTo>
                  <a:lnTo>
                    <a:pt x="0" y="511"/>
                  </a:lnTo>
                  <a:lnTo>
                    <a:pt x="0" y="862"/>
                  </a:lnTo>
                  <a:lnTo>
                    <a:pt x="3" y="1022"/>
                  </a:lnTo>
                  <a:lnTo>
                    <a:pt x="7" y="1022"/>
                  </a:lnTo>
                  <a:lnTo>
                    <a:pt x="10" y="1021"/>
                  </a:lnTo>
                  <a:lnTo>
                    <a:pt x="14" y="1021"/>
                  </a:lnTo>
                  <a:lnTo>
                    <a:pt x="17" y="1021"/>
                  </a:lnTo>
                  <a:lnTo>
                    <a:pt x="13" y="791"/>
                  </a:lnTo>
                  <a:lnTo>
                    <a:pt x="11" y="569"/>
                  </a:lnTo>
                  <a:lnTo>
                    <a:pt x="14" y="319"/>
                  </a:lnTo>
                  <a:lnTo>
                    <a:pt x="16" y="3"/>
                  </a:lnTo>
                  <a:lnTo>
                    <a:pt x="14" y="2"/>
                  </a:lnTo>
                  <a:lnTo>
                    <a:pt x="11" y="1"/>
                  </a:lnTo>
                  <a:lnTo>
                    <a:pt x="8" y="1"/>
                  </a:lnTo>
                  <a:lnTo>
                    <a:pt x="6" y="0"/>
                  </a:lnTo>
                  <a:close/>
                </a:path>
              </a:pathLst>
            </a:custGeom>
            <a:solidFill>
              <a:srgbClr val="683F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61" name="Freeform 1252"/>
            <p:cNvSpPr>
              <a:spLocks noChangeArrowheads="1"/>
            </p:cNvSpPr>
            <p:nvPr/>
          </p:nvSpPr>
          <p:spPr bwMode="auto">
            <a:xfrm>
              <a:off x="2925" y="185"/>
              <a:ext cx="8" cy="511"/>
            </a:xfrm>
            <a:custGeom>
              <a:avLst/>
              <a:gdLst>
                <a:gd name="T0" fmla="*/ 1 w 16"/>
                <a:gd name="T1" fmla="*/ 0 h 1022"/>
                <a:gd name="T2" fmla="*/ 1 w 16"/>
                <a:gd name="T3" fmla="*/ 1 h 1022"/>
                <a:gd name="T4" fmla="*/ 0 w 16"/>
                <a:gd name="T5" fmla="*/ 2 h 1022"/>
                <a:gd name="T6" fmla="*/ 0 w 16"/>
                <a:gd name="T7" fmla="*/ 4 h 1022"/>
                <a:gd name="T8" fmla="*/ 1 w 16"/>
                <a:gd name="T9" fmla="*/ 4 h 1022"/>
                <a:gd name="T10" fmla="*/ 1 w 16"/>
                <a:gd name="T11" fmla="*/ 4 h 1022"/>
                <a:gd name="T12" fmla="*/ 1 w 16"/>
                <a:gd name="T13" fmla="*/ 4 h 1022"/>
                <a:gd name="T14" fmla="*/ 1 w 16"/>
                <a:gd name="T15" fmla="*/ 4 h 1022"/>
                <a:gd name="T16" fmla="*/ 1 w 16"/>
                <a:gd name="T17" fmla="*/ 4 h 1022"/>
                <a:gd name="T18" fmla="*/ 1 w 16"/>
                <a:gd name="T19" fmla="*/ 4 h 1022"/>
                <a:gd name="T20" fmla="*/ 1 w 16"/>
                <a:gd name="T21" fmla="*/ 3 h 1022"/>
                <a:gd name="T22" fmla="*/ 1 w 16"/>
                <a:gd name="T23" fmla="*/ 2 h 1022"/>
                <a:gd name="T24" fmla="*/ 1 w 16"/>
                <a:gd name="T25" fmla="*/ 1 h 1022"/>
                <a:gd name="T26" fmla="*/ 1 w 16"/>
                <a:gd name="T27" fmla="*/ 1 h 1022"/>
                <a:gd name="T28" fmla="*/ 1 w 16"/>
                <a:gd name="T29" fmla="*/ 1 h 1022"/>
                <a:gd name="T30" fmla="*/ 1 w 16"/>
                <a:gd name="T31" fmla="*/ 1 h 1022"/>
                <a:gd name="T32" fmla="*/ 1 w 16"/>
                <a:gd name="T33" fmla="*/ 0 h 10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1022">
                  <a:moveTo>
                    <a:pt x="7" y="0"/>
                  </a:moveTo>
                  <a:lnTo>
                    <a:pt x="2" y="159"/>
                  </a:lnTo>
                  <a:lnTo>
                    <a:pt x="0" y="510"/>
                  </a:lnTo>
                  <a:lnTo>
                    <a:pt x="0" y="862"/>
                  </a:lnTo>
                  <a:lnTo>
                    <a:pt x="4" y="1022"/>
                  </a:lnTo>
                  <a:lnTo>
                    <a:pt x="7" y="1021"/>
                  </a:lnTo>
                  <a:lnTo>
                    <a:pt x="11" y="1021"/>
                  </a:lnTo>
                  <a:lnTo>
                    <a:pt x="14" y="1021"/>
                  </a:lnTo>
                  <a:lnTo>
                    <a:pt x="16" y="1020"/>
                  </a:lnTo>
                  <a:lnTo>
                    <a:pt x="12" y="790"/>
                  </a:lnTo>
                  <a:lnTo>
                    <a:pt x="12" y="569"/>
                  </a:lnTo>
                  <a:lnTo>
                    <a:pt x="14" y="319"/>
                  </a:lnTo>
                  <a:lnTo>
                    <a:pt x="16" y="3"/>
                  </a:lnTo>
                  <a:lnTo>
                    <a:pt x="14" y="2"/>
                  </a:lnTo>
                  <a:lnTo>
                    <a:pt x="12" y="1"/>
                  </a:lnTo>
                  <a:lnTo>
                    <a:pt x="9" y="1"/>
                  </a:lnTo>
                  <a:lnTo>
                    <a:pt x="7" y="0"/>
                  </a:lnTo>
                  <a:close/>
                </a:path>
              </a:pathLst>
            </a:custGeom>
            <a:solidFill>
              <a:srgbClr val="663F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62" name="Freeform 1253"/>
            <p:cNvSpPr>
              <a:spLocks noChangeArrowheads="1"/>
            </p:cNvSpPr>
            <p:nvPr/>
          </p:nvSpPr>
          <p:spPr bwMode="auto">
            <a:xfrm>
              <a:off x="2922" y="184"/>
              <a:ext cx="8" cy="511"/>
            </a:xfrm>
            <a:custGeom>
              <a:avLst/>
              <a:gdLst>
                <a:gd name="T0" fmla="*/ 0 w 17"/>
                <a:gd name="T1" fmla="*/ 0 h 1022"/>
                <a:gd name="T2" fmla="*/ 0 w 17"/>
                <a:gd name="T3" fmla="*/ 1 h 1022"/>
                <a:gd name="T4" fmla="*/ 0 w 17"/>
                <a:gd name="T5" fmla="*/ 2 h 1022"/>
                <a:gd name="T6" fmla="*/ 0 w 17"/>
                <a:gd name="T7" fmla="*/ 4 h 1022"/>
                <a:gd name="T8" fmla="*/ 0 w 17"/>
                <a:gd name="T9" fmla="*/ 4 h 1022"/>
                <a:gd name="T10" fmla="*/ 0 w 17"/>
                <a:gd name="T11" fmla="*/ 4 h 1022"/>
                <a:gd name="T12" fmla="*/ 0 w 17"/>
                <a:gd name="T13" fmla="*/ 4 h 1022"/>
                <a:gd name="T14" fmla="*/ 0 w 17"/>
                <a:gd name="T15" fmla="*/ 4 h 1022"/>
                <a:gd name="T16" fmla="*/ 0 w 17"/>
                <a:gd name="T17" fmla="*/ 4 h 1022"/>
                <a:gd name="T18" fmla="*/ 0 w 17"/>
                <a:gd name="T19" fmla="*/ 4 h 1022"/>
                <a:gd name="T20" fmla="*/ 0 w 17"/>
                <a:gd name="T21" fmla="*/ 3 h 1022"/>
                <a:gd name="T22" fmla="*/ 0 w 17"/>
                <a:gd name="T23" fmla="*/ 2 h 1022"/>
                <a:gd name="T24" fmla="*/ 0 w 17"/>
                <a:gd name="T25" fmla="*/ 1 h 1022"/>
                <a:gd name="T26" fmla="*/ 0 w 17"/>
                <a:gd name="T27" fmla="*/ 1 h 1022"/>
                <a:gd name="T28" fmla="*/ 0 w 17"/>
                <a:gd name="T29" fmla="*/ 1 h 1022"/>
                <a:gd name="T30" fmla="*/ 0 w 17"/>
                <a:gd name="T31" fmla="*/ 1 h 1022"/>
                <a:gd name="T32" fmla="*/ 0 w 17"/>
                <a:gd name="T33" fmla="*/ 0 h 10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 h="1022">
                  <a:moveTo>
                    <a:pt x="6" y="0"/>
                  </a:moveTo>
                  <a:lnTo>
                    <a:pt x="3" y="159"/>
                  </a:lnTo>
                  <a:lnTo>
                    <a:pt x="0" y="511"/>
                  </a:lnTo>
                  <a:lnTo>
                    <a:pt x="0" y="863"/>
                  </a:lnTo>
                  <a:lnTo>
                    <a:pt x="4" y="1022"/>
                  </a:lnTo>
                  <a:lnTo>
                    <a:pt x="7" y="1022"/>
                  </a:lnTo>
                  <a:lnTo>
                    <a:pt x="11" y="1022"/>
                  </a:lnTo>
                  <a:lnTo>
                    <a:pt x="13" y="1022"/>
                  </a:lnTo>
                  <a:lnTo>
                    <a:pt x="17" y="1021"/>
                  </a:lnTo>
                  <a:lnTo>
                    <a:pt x="12" y="791"/>
                  </a:lnTo>
                  <a:lnTo>
                    <a:pt x="12" y="569"/>
                  </a:lnTo>
                  <a:lnTo>
                    <a:pt x="13" y="319"/>
                  </a:lnTo>
                  <a:lnTo>
                    <a:pt x="17" y="4"/>
                  </a:lnTo>
                  <a:lnTo>
                    <a:pt x="14" y="3"/>
                  </a:lnTo>
                  <a:lnTo>
                    <a:pt x="12" y="2"/>
                  </a:lnTo>
                  <a:lnTo>
                    <a:pt x="8" y="2"/>
                  </a:lnTo>
                  <a:lnTo>
                    <a:pt x="6" y="0"/>
                  </a:lnTo>
                  <a:close/>
                </a:path>
              </a:pathLst>
            </a:custGeom>
            <a:solidFill>
              <a:srgbClr val="5E3D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63" name="Freeform 1254"/>
            <p:cNvSpPr>
              <a:spLocks noChangeArrowheads="1"/>
            </p:cNvSpPr>
            <p:nvPr/>
          </p:nvSpPr>
          <p:spPr bwMode="auto">
            <a:xfrm>
              <a:off x="2918" y="184"/>
              <a:ext cx="9" cy="510"/>
            </a:xfrm>
            <a:custGeom>
              <a:avLst/>
              <a:gdLst>
                <a:gd name="T0" fmla="*/ 1 w 18"/>
                <a:gd name="T1" fmla="*/ 0 h 1022"/>
                <a:gd name="T2" fmla="*/ 1 w 18"/>
                <a:gd name="T3" fmla="*/ 0 h 1022"/>
                <a:gd name="T4" fmla="*/ 0 w 18"/>
                <a:gd name="T5" fmla="*/ 1 h 1022"/>
                <a:gd name="T6" fmla="*/ 0 w 18"/>
                <a:gd name="T7" fmla="*/ 3 h 1022"/>
                <a:gd name="T8" fmla="*/ 1 w 18"/>
                <a:gd name="T9" fmla="*/ 3 h 1022"/>
                <a:gd name="T10" fmla="*/ 1 w 18"/>
                <a:gd name="T11" fmla="*/ 3 h 1022"/>
                <a:gd name="T12" fmla="*/ 1 w 18"/>
                <a:gd name="T13" fmla="*/ 3 h 1022"/>
                <a:gd name="T14" fmla="*/ 1 w 18"/>
                <a:gd name="T15" fmla="*/ 3 h 1022"/>
                <a:gd name="T16" fmla="*/ 1 w 18"/>
                <a:gd name="T17" fmla="*/ 3 h 1022"/>
                <a:gd name="T18" fmla="*/ 1 w 18"/>
                <a:gd name="T19" fmla="*/ 3 h 1022"/>
                <a:gd name="T20" fmla="*/ 1 w 18"/>
                <a:gd name="T21" fmla="*/ 2 h 1022"/>
                <a:gd name="T22" fmla="*/ 1 w 18"/>
                <a:gd name="T23" fmla="*/ 1 h 1022"/>
                <a:gd name="T24" fmla="*/ 1 w 18"/>
                <a:gd name="T25" fmla="*/ 0 h 1022"/>
                <a:gd name="T26" fmla="*/ 1 w 18"/>
                <a:gd name="T27" fmla="*/ 0 h 1022"/>
                <a:gd name="T28" fmla="*/ 1 w 18"/>
                <a:gd name="T29" fmla="*/ 0 h 1022"/>
                <a:gd name="T30" fmla="*/ 1 w 18"/>
                <a:gd name="T31" fmla="*/ 0 h 1022"/>
                <a:gd name="T32" fmla="*/ 1 w 18"/>
                <a:gd name="T33" fmla="*/ 0 h 10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022">
                  <a:moveTo>
                    <a:pt x="7" y="0"/>
                  </a:moveTo>
                  <a:lnTo>
                    <a:pt x="3" y="159"/>
                  </a:lnTo>
                  <a:lnTo>
                    <a:pt x="0" y="510"/>
                  </a:lnTo>
                  <a:lnTo>
                    <a:pt x="0" y="863"/>
                  </a:lnTo>
                  <a:lnTo>
                    <a:pt x="4" y="1022"/>
                  </a:lnTo>
                  <a:lnTo>
                    <a:pt x="7" y="1022"/>
                  </a:lnTo>
                  <a:lnTo>
                    <a:pt x="11" y="1021"/>
                  </a:lnTo>
                  <a:lnTo>
                    <a:pt x="14" y="1021"/>
                  </a:lnTo>
                  <a:lnTo>
                    <a:pt x="18" y="1021"/>
                  </a:lnTo>
                  <a:lnTo>
                    <a:pt x="13" y="790"/>
                  </a:lnTo>
                  <a:lnTo>
                    <a:pt x="13" y="569"/>
                  </a:lnTo>
                  <a:lnTo>
                    <a:pt x="14" y="319"/>
                  </a:lnTo>
                  <a:lnTo>
                    <a:pt x="18" y="4"/>
                  </a:lnTo>
                  <a:lnTo>
                    <a:pt x="15" y="3"/>
                  </a:lnTo>
                  <a:lnTo>
                    <a:pt x="13" y="1"/>
                  </a:lnTo>
                  <a:lnTo>
                    <a:pt x="10" y="1"/>
                  </a:lnTo>
                  <a:lnTo>
                    <a:pt x="7" y="0"/>
                  </a:lnTo>
                  <a:close/>
                </a:path>
              </a:pathLst>
            </a:custGeom>
            <a:solidFill>
              <a:srgbClr val="5B3D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64" name="Freeform 1255"/>
            <p:cNvSpPr>
              <a:spLocks noChangeArrowheads="1"/>
            </p:cNvSpPr>
            <p:nvPr/>
          </p:nvSpPr>
          <p:spPr bwMode="auto">
            <a:xfrm>
              <a:off x="2915" y="183"/>
              <a:ext cx="9" cy="511"/>
            </a:xfrm>
            <a:custGeom>
              <a:avLst/>
              <a:gdLst>
                <a:gd name="T0" fmla="*/ 1 w 17"/>
                <a:gd name="T1" fmla="*/ 0 h 1022"/>
                <a:gd name="T2" fmla="*/ 1 w 17"/>
                <a:gd name="T3" fmla="*/ 1 h 1022"/>
                <a:gd name="T4" fmla="*/ 0 w 17"/>
                <a:gd name="T5" fmla="*/ 2 h 1022"/>
                <a:gd name="T6" fmla="*/ 0 w 17"/>
                <a:gd name="T7" fmla="*/ 4 h 1022"/>
                <a:gd name="T8" fmla="*/ 1 w 17"/>
                <a:gd name="T9" fmla="*/ 4 h 1022"/>
                <a:gd name="T10" fmla="*/ 1 w 17"/>
                <a:gd name="T11" fmla="*/ 4 h 1022"/>
                <a:gd name="T12" fmla="*/ 1 w 17"/>
                <a:gd name="T13" fmla="*/ 4 h 1022"/>
                <a:gd name="T14" fmla="*/ 1 w 17"/>
                <a:gd name="T15" fmla="*/ 4 h 1022"/>
                <a:gd name="T16" fmla="*/ 1 w 17"/>
                <a:gd name="T17" fmla="*/ 4 h 1022"/>
                <a:gd name="T18" fmla="*/ 1 w 17"/>
                <a:gd name="T19" fmla="*/ 4 h 1022"/>
                <a:gd name="T20" fmla="*/ 1 w 17"/>
                <a:gd name="T21" fmla="*/ 3 h 1022"/>
                <a:gd name="T22" fmla="*/ 1 w 17"/>
                <a:gd name="T23" fmla="*/ 2 h 1022"/>
                <a:gd name="T24" fmla="*/ 1 w 17"/>
                <a:gd name="T25" fmla="*/ 1 h 1022"/>
                <a:gd name="T26" fmla="*/ 1 w 17"/>
                <a:gd name="T27" fmla="*/ 1 h 1022"/>
                <a:gd name="T28" fmla="*/ 1 w 17"/>
                <a:gd name="T29" fmla="*/ 1 h 1022"/>
                <a:gd name="T30" fmla="*/ 1 w 17"/>
                <a:gd name="T31" fmla="*/ 1 h 1022"/>
                <a:gd name="T32" fmla="*/ 1 w 17"/>
                <a:gd name="T33" fmla="*/ 0 h 10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 h="1022">
                  <a:moveTo>
                    <a:pt x="7" y="0"/>
                  </a:moveTo>
                  <a:lnTo>
                    <a:pt x="2" y="159"/>
                  </a:lnTo>
                  <a:lnTo>
                    <a:pt x="0" y="510"/>
                  </a:lnTo>
                  <a:lnTo>
                    <a:pt x="0" y="862"/>
                  </a:lnTo>
                  <a:lnTo>
                    <a:pt x="3" y="1022"/>
                  </a:lnTo>
                  <a:lnTo>
                    <a:pt x="7" y="1021"/>
                  </a:lnTo>
                  <a:lnTo>
                    <a:pt x="10" y="1021"/>
                  </a:lnTo>
                  <a:lnTo>
                    <a:pt x="14" y="1021"/>
                  </a:lnTo>
                  <a:lnTo>
                    <a:pt x="17" y="1021"/>
                  </a:lnTo>
                  <a:lnTo>
                    <a:pt x="12" y="790"/>
                  </a:lnTo>
                  <a:lnTo>
                    <a:pt x="12" y="569"/>
                  </a:lnTo>
                  <a:lnTo>
                    <a:pt x="14" y="319"/>
                  </a:lnTo>
                  <a:lnTo>
                    <a:pt x="17" y="5"/>
                  </a:lnTo>
                  <a:lnTo>
                    <a:pt x="15" y="4"/>
                  </a:lnTo>
                  <a:lnTo>
                    <a:pt x="12" y="2"/>
                  </a:lnTo>
                  <a:lnTo>
                    <a:pt x="9" y="1"/>
                  </a:lnTo>
                  <a:lnTo>
                    <a:pt x="7" y="0"/>
                  </a:lnTo>
                  <a:close/>
                </a:path>
              </a:pathLst>
            </a:custGeom>
            <a:solidFill>
              <a:srgbClr val="563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65" name="Freeform 1256"/>
            <p:cNvSpPr>
              <a:spLocks noChangeArrowheads="1"/>
            </p:cNvSpPr>
            <p:nvPr/>
          </p:nvSpPr>
          <p:spPr bwMode="auto">
            <a:xfrm>
              <a:off x="2912" y="182"/>
              <a:ext cx="9" cy="511"/>
            </a:xfrm>
            <a:custGeom>
              <a:avLst/>
              <a:gdLst>
                <a:gd name="T0" fmla="*/ 1 w 17"/>
                <a:gd name="T1" fmla="*/ 0 h 1020"/>
                <a:gd name="T2" fmla="*/ 1 w 17"/>
                <a:gd name="T3" fmla="*/ 1 h 1020"/>
                <a:gd name="T4" fmla="*/ 0 w 17"/>
                <a:gd name="T5" fmla="*/ 2 h 1020"/>
                <a:gd name="T6" fmla="*/ 0 w 17"/>
                <a:gd name="T7" fmla="*/ 4 h 1020"/>
                <a:gd name="T8" fmla="*/ 1 w 17"/>
                <a:gd name="T9" fmla="*/ 4 h 1020"/>
                <a:gd name="T10" fmla="*/ 1 w 17"/>
                <a:gd name="T11" fmla="*/ 4 h 1020"/>
                <a:gd name="T12" fmla="*/ 1 w 17"/>
                <a:gd name="T13" fmla="*/ 4 h 1020"/>
                <a:gd name="T14" fmla="*/ 1 w 17"/>
                <a:gd name="T15" fmla="*/ 4 h 1020"/>
                <a:gd name="T16" fmla="*/ 1 w 17"/>
                <a:gd name="T17" fmla="*/ 4 h 1020"/>
                <a:gd name="T18" fmla="*/ 1 w 17"/>
                <a:gd name="T19" fmla="*/ 4 h 1020"/>
                <a:gd name="T20" fmla="*/ 1 w 17"/>
                <a:gd name="T21" fmla="*/ 3 h 1020"/>
                <a:gd name="T22" fmla="*/ 1 w 17"/>
                <a:gd name="T23" fmla="*/ 2 h 1020"/>
                <a:gd name="T24" fmla="*/ 1 w 17"/>
                <a:gd name="T25" fmla="*/ 1 h 1020"/>
                <a:gd name="T26" fmla="*/ 1 w 17"/>
                <a:gd name="T27" fmla="*/ 1 h 1020"/>
                <a:gd name="T28" fmla="*/ 1 w 17"/>
                <a:gd name="T29" fmla="*/ 1 h 1020"/>
                <a:gd name="T30" fmla="*/ 1 w 17"/>
                <a:gd name="T31" fmla="*/ 1 h 1020"/>
                <a:gd name="T32" fmla="*/ 1 w 17"/>
                <a:gd name="T33" fmla="*/ 0 h 10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 h="1020">
                  <a:moveTo>
                    <a:pt x="6" y="0"/>
                  </a:moveTo>
                  <a:lnTo>
                    <a:pt x="2" y="159"/>
                  </a:lnTo>
                  <a:lnTo>
                    <a:pt x="0" y="510"/>
                  </a:lnTo>
                  <a:lnTo>
                    <a:pt x="0" y="861"/>
                  </a:lnTo>
                  <a:lnTo>
                    <a:pt x="5" y="1020"/>
                  </a:lnTo>
                  <a:lnTo>
                    <a:pt x="7" y="1020"/>
                  </a:lnTo>
                  <a:lnTo>
                    <a:pt x="10" y="1020"/>
                  </a:lnTo>
                  <a:lnTo>
                    <a:pt x="14" y="1020"/>
                  </a:lnTo>
                  <a:lnTo>
                    <a:pt x="17" y="1019"/>
                  </a:lnTo>
                  <a:lnTo>
                    <a:pt x="13" y="790"/>
                  </a:lnTo>
                  <a:lnTo>
                    <a:pt x="11" y="569"/>
                  </a:lnTo>
                  <a:lnTo>
                    <a:pt x="14" y="319"/>
                  </a:lnTo>
                  <a:lnTo>
                    <a:pt x="16" y="5"/>
                  </a:lnTo>
                  <a:lnTo>
                    <a:pt x="14" y="3"/>
                  </a:lnTo>
                  <a:lnTo>
                    <a:pt x="11" y="2"/>
                  </a:lnTo>
                  <a:lnTo>
                    <a:pt x="8" y="1"/>
                  </a:lnTo>
                  <a:lnTo>
                    <a:pt x="6" y="0"/>
                  </a:lnTo>
                  <a:close/>
                </a:path>
              </a:pathLst>
            </a:custGeom>
            <a:solidFill>
              <a:srgbClr val="513D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66" name="Freeform 1257"/>
            <p:cNvSpPr>
              <a:spLocks noChangeArrowheads="1"/>
            </p:cNvSpPr>
            <p:nvPr/>
          </p:nvSpPr>
          <p:spPr bwMode="auto">
            <a:xfrm>
              <a:off x="2910" y="182"/>
              <a:ext cx="8" cy="510"/>
            </a:xfrm>
            <a:custGeom>
              <a:avLst/>
              <a:gdLst>
                <a:gd name="T0" fmla="*/ 1 w 16"/>
                <a:gd name="T1" fmla="*/ 0 h 1020"/>
                <a:gd name="T2" fmla="*/ 1 w 16"/>
                <a:gd name="T3" fmla="*/ 1 h 1020"/>
                <a:gd name="T4" fmla="*/ 0 w 16"/>
                <a:gd name="T5" fmla="*/ 2 h 1020"/>
                <a:gd name="T6" fmla="*/ 0 w 16"/>
                <a:gd name="T7" fmla="*/ 4 h 1020"/>
                <a:gd name="T8" fmla="*/ 1 w 16"/>
                <a:gd name="T9" fmla="*/ 4 h 1020"/>
                <a:gd name="T10" fmla="*/ 1 w 16"/>
                <a:gd name="T11" fmla="*/ 4 h 1020"/>
                <a:gd name="T12" fmla="*/ 1 w 16"/>
                <a:gd name="T13" fmla="*/ 4 h 1020"/>
                <a:gd name="T14" fmla="*/ 1 w 16"/>
                <a:gd name="T15" fmla="*/ 4 h 1020"/>
                <a:gd name="T16" fmla="*/ 1 w 16"/>
                <a:gd name="T17" fmla="*/ 4 h 1020"/>
                <a:gd name="T18" fmla="*/ 1 w 16"/>
                <a:gd name="T19" fmla="*/ 4 h 1020"/>
                <a:gd name="T20" fmla="*/ 1 w 16"/>
                <a:gd name="T21" fmla="*/ 3 h 1020"/>
                <a:gd name="T22" fmla="*/ 1 w 16"/>
                <a:gd name="T23" fmla="*/ 2 h 1020"/>
                <a:gd name="T24" fmla="*/ 1 w 16"/>
                <a:gd name="T25" fmla="*/ 1 h 1020"/>
                <a:gd name="T26" fmla="*/ 1 w 16"/>
                <a:gd name="T27" fmla="*/ 1 h 1020"/>
                <a:gd name="T28" fmla="*/ 1 w 16"/>
                <a:gd name="T29" fmla="*/ 1 h 1020"/>
                <a:gd name="T30" fmla="*/ 1 w 16"/>
                <a:gd name="T31" fmla="*/ 1 h 1020"/>
                <a:gd name="T32" fmla="*/ 1 w 16"/>
                <a:gd name="T33" fmla="*/ 0 h 10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1020">
                  <a:moveTo>
                    <a:pt x="6" y="0"/>
                  </a:moveTo>
                  <a:lnTo>
                    <a:pt x="3" y="159"/>
                  </a:lnTo>
                  <a:lnTo>
                    <a:pt x="0" y="510"/>
                  </a:lnTo>
                  <a:lnTo>
                    <a:pt x="0" y="861"/>
                  </a:lnTo>
                  <a:lnTo>
                    <a:pt x="4" y="1020"/>
                  </a:lnTo>
                  <a:lnTo>
                    <a:pt x="7" y="1020"/>
                  </a:lnTo>
                  <a:lnTo>
                    <a:pt x="11" y="1019"/>
                  </a:lnTo>
                  <a:lnTo>
                    <a:pt x="14" y="1019"/>
                  </a:lnTo>
                  <a:lnTo>
                    <a:pt x="16" y="1019"/>
                  </a:lnTo>
                  <a:lnTo>
                    <a:pt x="12" y="790"/>
                  </a:lnTo>
                  <a:lnTo>
                    <a:pt x="12" y="569"/>
                  </a:lnTo>
                  <a:lnTo>
                    <a:pt x="13" y="319"/>
                  </a:lnTo>
                  <a:lnTo>
                    <a:pt x="16" y="4"/>
                  </a:lnTo>
                  <a:lnTo>
                    <a:pt x="14" y="3"/>
                  </a:lnTo>
                  <a:lnTo>
                    <a:pt x="12" y="2"/>
                  </a:lnTo>
                  <a:lnTo>
                    <a:pt x="9" y="1"/>
                  </a:lnTo>
                  <a:lnTo>
                    <a:pt x="6" y="0"/>
                  </a:lnTo>
                  <a:close/>
                </a:path>
              </a:pathLst>
            </a:custGeom>
            <a:solidFill>
              <a:srgbClr val="4C3A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67" name="Freeform 1258"/>
            <p:cNvSpPr>
              <a:spLocks noChangeArrowheads="1"/>
            </p:cNvSpPr>
            <p:nvPr/>
          </p:nvSpPr>
          <p:spPr bwMode="auto">
            <a:xfrm>
              <a:off x="2907" y="181"/>
              <a:ext cx="8" cy="511"/>
            </a:xfrm>
            <a:custGeom>
              <a:avLst/>
              <a:gdLst>
                <a:gd name="T0" fmla="*/ 0 w 17"/>
                <a:gd name="T1" fmla="*/ 0 h 1020"/>
                <a:gd name="T2" fmla="*/ 0 w 17"/>
                <a:gd name="T3" fmla="*/ 1 h 1020"/>
                <a:gd name="T4" fmla="*/ 0 w 17"/>
                <a:gd name="T5" fmla="*/ 2 h 1020"/>
                <a:gd name="T6" fmla="*/ 0 w 17"/>
                <a:gd name="T7" fmla="*/ 4 h 1020"/>
                <a:gd name="T8" fmla="*/ 0 w 17"/>
                <a:gd name="T9" fmla="*/ 4 h 1020"/>
                <a:gd name="T10" fmla="*/ 0 w 17"/>
                <a:gd name="T11" fmla="*/ 4 h 1020"/>
                <a:gd name="T12" fmla="*/ 0 w 17"/>
                <a:gd name="T13" fmla="*/ 4 h 1020"/>
                <a:gd name="T14" fmla="*/ 0 w 17"/>
                <a:gd name="T15" fmla="*/ 3 h 1020"/>
                <a:gd name="T16" fmla="*/ 0 w 17"/>
                <a:gd name="T17" fmla="*/ 2 h 1020"/>
                <a:gd name="T18" fmla="*/ 0 w 17"/>
                <a:gd name="T19" fmla="*/ 1 h 1020"/>
                <a:gd name="T20" fmla="*/ 0 w 17"/>
                <a:gd name="T21" fmla="*/ 0 h 10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1020">
                  <a:moveTo>
                    <a:pt x="6" y="0"/>
                  </a:moveTo>
                  <a:lnTo>
                    <a:pt x="3" y="159"/>
                  </a:lnTo>
                  <a:lnTo>
                    <a:pt x="0" y="510"/>
                  </a:lnTo>
                  <a:lnTo>
                    <a:pt x="0" y="861"/>
                  </a:lnTo>
                  <a:lnTo>
                    <a:pt x="4" y="1020"/>
                  </a:lnTo>
                  <a:lnTo>
                    <a:pt x="17" y="1019"/>
                  </a:lnTo>
                  <a:lnTo>
                    <a:pt x="12" y="790"/>
                  </a:lnTo>
                  <a:lnTo>
                    <a:pt x="12" y="569"/>
                  </a:lnTo>
                  <a:lnTo>
                    <a:pt x="13" y="319"/>
                  </a:lnTo>
                  <a:lnTo>
                    <a:pt x="17" y="4"/>
                  </a:lnTo>
                  <a:lnTo>
                    <a:pt x="6" y="0"/>
                  </a:lnTo>
                  <a:close/>
                </a:path>
              </a:pathLst>
            </a:custGeom>
            <a:solidFill>
              <a:srgbClr val="473A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68" name="Freeform 1259"/>
            <p:cNvSpPr>
              <a:spLocks noChangeArrowheads="1"/>
            </p:cNvSpPr>
            <p:nvPr/>
          </p:nvSpPr>
          <p:spPr bwMode="auto">
            <a:xfrm>
              <a:off x="2945" y="189"/>
              <a:ext cx="8" cy="510"/>
            </a:xfrm>
            <a:custGeom>
              <a:avLst/>
              <a:gdLst>
                <a:gd name="T0" fmla="*/ 0 w 17"/>
                <a:gd name="T1" fmla="*/ 0 h 1020"/>
                <a:gd name="T2" fmla="*/ 0 w 17"/>
                <a:gd name="T3" fmla="*/ 1 h 1020"/>
                <a:gd name="T4" fmla="*/ 0 w 17"/>
                <a:gd name="T5" fmla="*/ 2 h 1020"/>
                <a:gd name="T6" fmla="*/ 0 w 17"/>
                <a:gd name="T7" fmla="*/ 4 h 1020"/>
                <a:gd name="T8" fmla="*/ 0 w 17"/>
                <a:gd name="T9" fmla="*/ 4 h 1020"/>
                <a:gd name="T10" fmla="*/ 0 w 17"/>
                <a:gd name="T11" fmla="*/ 4 h 1020"/>
                <a:gd name="T12" fmla="*/ 0 w 17"/>
                <a:gd name="T13" fmla="*/ 4 h 1020"/>
                <a:gd name="T14" fmla="*/ 0 w 17"/>
                <a:gd name="T15" fmla="*/ 3 h 1020"/>
                <a:gd name="T16" fmla="*/ 0 w 17"/>
                <a:gd name="T17" fmla="*/ 2 h 1020"/>
                <a:gd name="T18" fmla="*/ 0 w 17"/>
                <a:gd name="T19" fmla="*/ 1 h 1020"/>
                <a:gd name="T20" fmla="*/ 0 w 17"/>
                <a:gd name="T21" fmla="*/ 0 h 10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1020">
                  <a:moveTo>
                    <a:pt x="6" y="0"/>
                  </a:moveTo>
                  <a:lnTo>
                    <a:pt x="3" y="159"/>
                  </a:lnTo>
                  <a:lnTo>
                    <a:pt x="0" y="510"/>
                  </a:lnTo>
                  <a:lnTo>
                    <a:pt x="0" y="861"/>
                  </a:lnTo>
                  <a:lnTo>
                    <a:pt x="4" y="1020"/>
                  </a:lnTo>
                  <a:lnTo>
                    <a:pt x="17" y="1019"/>
                  </a:lnTo>
                  <a:lnTo>
                    <a:pt x="12" y="790"/>
                  </a:lnTo>
                  <a:lnTo>
                    <a:pt x="12" y="569"/>
                  </a:lnTo>
                  <a:lnTo>
                    <a:pt x="14" y="319"/>
                  </a:lnTo>
                  <a:lnTo>
                    <a:pt x="17" y="4"/>
                  </a:lnTo>
                  <a:lnTo>
                    <a:pt x="6" y="0"/>
                  </a:lnTo>
                  <a:close/>
                </a:path>
              </a:pathLst>
            </a:custGeom>
            <a:solidFill>
              <a:srgbClr val="002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69" name="Freeform 1260"/>
            <p:cNvSpPr>
              <a:spLocks noChangeArrowheads="1"/>
            </p:cNvSpPr>
            <p:nvPr/>
          </p:nvSpPr>
          <p:spPr bwMode="auto">
            <a:xfrm>
              <a:off x="2493" y="175"/>
              <a:ext cx="404" cy="542"/>
            </a:xfrm>
            <a:custGeom>
              <a:avLst/>
              <a:gdLst>
                <a:gd name="T0" fmla="*/ 0 w 809"/>
                <a:gd name="T1" fmla="*/ 1 h 1084"/>
                <a:gd name="T2" fmla="*/ 0 w 809"/>
                <a:gd name="T3" fmla="*/ 1 h 1084"/>
                <a:gd name="T4" fmla="*/ 0 w 809"/>
                <a:gd name="T5" fmla="*/ 1 h 1084"/>
                <a:gd name="T6" fmla="*/ 0 w 809"/>
                <a:gd name="T7" fmla="*/ 1 h 1084"/>
                <a:gd name="T8" fmla="*/ 0 w 809"/>
                <a:gd name="T9" fmla="*/ 1 h 1084"/>
                <a:gd name="T10" fmla="*/ 1 w 809"/>
                <a:gd name="T11" fmla="*/ 1 h 1084"/>
                <a:gd name="T12" fmla="*/ 1 w 809"/>
                <a:gd name="T13" fmla="*/ 1 h 1084"/>
                <a:gd name="T14" fmla="*/ 1 w 809"/>
                <a:gd name="T15" fmla="*/ 1 h 1084"/>
                <a:gd name="T16" fmla="*/ 1 w 809"/>
                <a:gd name="T17" fmla="*/ 1 h 1084"/>
                <a:gd name="T18" fmla="*/ 1 w 809"/>
                <a:gd name="T19" fmla="*/ 1 h 1084"/>
                <a:gd name="T20" fmla="*/ 2 w 809"/>
                <a:gd name="T21" fmla="*/ 1 h 1084"/>
                <a:gd name="T22" fmla="*/ 2 w 809"/>
                <a:gd name="T23" fmla="*/ 1 h 1084"/>
                <a:gd name="T24" fmla="*/ 2 w 809"/>
                <a:gd name="T25" fmla="*/ 1 h 1084"/>
                <a:gd name="T26" fmla="*/ 2 w 809"/>
                <a:gd name="T27" fmla="*/ 1 h 1084"/>
                <a:gd name="T28" fmla="*/ 2 w 809"/>
                <a:gd name="T29" fmla="*/ 1 h 1084"/>
                <a:gd name="T30" fmla="*/ 3 w 809"/>
                <a:gd name="T31" fmla="*/ 1 h 1084"/>
                <a:gd name="T32" fmla="*/ 3 w 809"/>
                <a:gd name="T33" fmla="*/ 2 h 1084"/>
                <a:gd name="T34" fmla="*/ 3 w 809"/>
                <a:gd name="T35" fmla="*/ 4 h 1084"/>
                <a:gd name="T36" fmla="*/ 3 w 809"/>
                <a:gd name="T37" fmla="*/ 5 h 1084"/>
                <a:gd name="T38" fmla="*/ 2 w 809"/>
                <a:gd name="T39" fmla="*/ 5 h 1084"/>
                <a:gd name="T40" fmla="*/ 2 w 809"/>
                <a:gd name="T41" fmla="*/ 5 h 1084"/>
                <a:gd name="T42" fmla="*/ 2 w 809"/>
                <a:gd name="T43" fmla="*/ 5 h 1084"/>
                <a:gd name="T44" fmla="*/ 2 w 809"/>
                <a:gd name="T45" fmla="*/ 5 h 1084"/>
                <a:gd name="T46" fmla="*/ 2 w 809"/>
                <a:gd name="T47" fmla="*/ 5 h 1084"/>
                <a:gd name="T48" fmla="*/ 1 w 809"/>
                <a:gd name="T49" fmla="*/ 5 h 1084"/>
                <a:gd name="T50" fmla="*/ 1 w 809"/>
                <a:gd name="T51" fmla="*/ 5 h 1084"/>
                <a:gd name="T52" fmla="*/ 1 w 809"/>
                <a:gd name="T53" fmla="*/ 5 h 1084"/>
                <a:gd name="T54" fmla="*/ 1 w 809"/>
                <a:gd name="T55" fmla="*/ 5 h 1084"/>
                <a:gd name="T56" fmla="*/ 1 w 809"/>
                <a:gd name="T57" fmla="*/ 5 h 1084"/>
                <a:gd name="T58" fmla="*/ 0 w 809"/>
                <a:gd name="T59" fmla="*/ 5 h 1084"/>
                <a:gd name="T60" fmla="*/ 0 w 809"/>
                <a:gd name="T61" fmla="*/ 5 h 1084"/>
                <a:gd name="T62" fmla="*/ 0 w 809"/>
                <a:gd name="T63" fmla="*/ 5 h 1084"/>
                <a:gd name="T64" fmla="*/ 0 w 809"/>
                <a:gd name="T65" fmla="*/ 5 h 1084"/>
                <a:gd name="T66" fmla="*/ 0 w 809"/>
                <a:gd name="T67" fmla="*/ 5 h 1084"/>
                <a:gd name="T68" fmla="*/ 0 w 809"/>
                <a:gd name="T69" fmla="*/ 4 h 1084"/>
                <a:gd name="T70" fmla="*/ 0 w 809"/>
                <a:gd name="T71" fmla="*/ 3 h 1084"/>
                <a:gd name="T72" fmla="*/ 0 w 809"/>
                <a:gd name="T73" fmla="*/ 2 h 1084"/>
                <a:gd name="T74" fmla="*/ 0 w 809"/>
                <a:gd name="T75" fmla="*/ 1 h 10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09" h="1084">
                  <a:moveTo>
                    <a:pt x="41" y="117"/>
                  </a:moveTo>
                  <a:lnTo>
                    <a:pt x="65" y="112"/>
                  </a:lnTo>
                  <a:lnTo>
                    <a:pt x="88" y="105"/>
                  </a:lnTo>
                  <a:lnTo>
                    <a:pt x="112" y="99"/>
                  </a:lnTo>
                  <a:lnTo>
                    <a:pt x="135" y="93"/>
                  </a:lnTo>
                  <a:lnTo>
                    <a:pt x="159" y="88"/>
                  </a:lnTo>
                  <a:lnTo>
                    <a:pt x="182" y="82"/>
                  </a:lnTo>
                  <a:lnTo>
                    <a:pt x="206" y="77"/>
                  </a:lnTo>
                  <a:lnTo>
                    <a:pt x="231" y="71"/>
                  </a:lnTo>
                  <a:lnTo>
                    <a:pt x="254" y="67"/>
                  </a:lnTo>
                  <a:lnTo>
                    <a:pt x="278" y="62"/>
                  </a:lnTo>
                  <a:lnTo>
                    <a:pt x="302" y="58"/>
                  </a:lnTo>
                  <a:lnTo>
                    <a:pt x="325" y="53"/>
                  </a:lnTo>
                  <a:lnTo>
                    <a:pt x="349" y="48"/>
                  </a:lnTo>
                  <a:lnTo>
                    <a:pt x="373" y="45"/>
                  </a:lnTo>
                  <a:lnTo>
                    <a:pt x="398" y="40"/>
                  </a:lnTo>
                  <a:lnTo>
                    <a:pt x="422" y="37"/>
                  </a:lnTo>
                  <a:lnTo>
                    <a:pt x="445" y="33"/>
                  </a:lnTo>
                  <a:lnTo>
                    <a:pt x="469" y="30"/>
                  </a:lnTo>
                  <a:lnTo>
                    <a:pt x="493" y="26"/>
                  </a:lnTo>
                  <a:lnTo>
                    <a:pt x="517" y="23"/>
                  </a:lnTo>
                  <a:lnTo>
                    <a:pt x="542" y="21"/>
                  </a:lnTo>
                  <a:lnTo>
                    <a:pt x="566" y="17"/>
                  </a:lnTo>
                  <a:lnTo>
                    <a:pt x="590" y="15"/>
                  </a:lnTo>
                  <a:lnTo>
                    <a:pt x="614" y="13"/>
                  </a:lnTo>
                  <a:lnTo>
                    <a:pt x="638" y="10"/>
                  </a:lnTo>
                  <a:lnTo>
                    <a:pt x="663" y="8"/>
                  </a:lnTo>
                  <a:lnTo>
                    <a:pt x="687" y="7"/>
                  </a:lnTo>
                  <a:lnTo>
                    <a:pt x="711" y="5"/>
                  </a:lnTo>
                  <a:lnTo>
                    <a:pt x="735" y="3"/>
                  </a:lnTo>
                  <a:lnTo>
                    <a:pt x="760" y="2"/>
                  </a:lnTo>
                  <a:lnTo>
                    <a:pt x="785" y="1"/>
                  </a:lnTo>
                  <a:lnTo>
                    <a:pt x="809" y="0"/>
                  </a:lnTo>
                  <a:lnTo>
                    <a:pt x="796" y="264"/>
                  </a:lnTo>
                  <a:lnTo>
                    <a:pt x="788" y="525"/>
                  </a:lnTo>
                  <a:lnTo>
                    <a:pt x="786" y="788"/>
                  </a:lnTo>
                  <a:lnTo>
                    <a:pt x="792" y="1052"/>
                  </a:lnTo>
                  <a:lnTo>
                    <a:pt x="775" y="1056"/>
                  </a:lnTo>
                  <a:lnTo>
                    <a:pt x="757" y="1060"/>
                  </a:lnTo>
                  <a:lnTo>
                    <a:pt x="739" y="1063"/>
                  </a:lnTo>
                  <a:lnTo>
                    <a:pt x="718" y="1066"/>
                  </a:lnTo>
                  <a:lnTo>
                    <a:pt x="697" y="1070"/>
                  </a:lnTo>
                  <a:lnTo>
                    <a:pt x="675" y="1072"/>
                  </a:lnTo>
                  <a:lnTo>
                    <a:pt x="652" y="1075"/>
                  </a:lnTo>
                  <a:lnTo>
                    <a:pt x="628" y="1077"/>
                  </a:lnTo>
                  <a:lnTo>
                    <a:pt x="604" y="1079"/>
                  </a:lnTo>
                  <a:lnTo>
                    <a:pt x="578" y="1080"/>
                  </a:lnTo>
                  <a:lnTo>
                    <a:pt x="553" y="1081"/>
                  </a:lnTo>
                  <a:lnTo>
                    <a:pt x="527" y="1083"/>
                  </a:lnTo>
                  <a:lnTo>
                    <a:pt x="500" y="1084"/>
                  </a:lnTo>
                  <a:lnTo>
                    <a:pt x="473" y="1084"/>
                  </a:lnTo>
                  <a:lnTo>
                    <a:pt x="446" y="1084"/>
                  </a:lnTo>
                  <a:lnTo>
                    <a:pt x="418" y="1084"/>
                  </a:lnTo>
                  <a:lnTo>
                    <a:pt x="392" y="1083"/>
                  </a:lnTo>
                  <a:lnTo>
                    <a:pt x="364" y="1081"/>
                  </a:lnTo>
                  <a:lnTo>
                    <a:pt x="338" y="1080"/>
                  </a:lnTo>
                  <a:lnTo>
                    <a:pt x="310" y="1079"/>
                  </a:lnTo>
                  <a:lnTo>
                    <a:pt x="284" y="1077"/>
                  </a:lnTo>
                  <a:lnTo>
                    <a:pt x="257" y="1075"/>
                  </a:lnTo>
                  <a:lnTo>
                    <a:pt x="232" y="1072"/>
                  </a:lnTo>
                  <a:lnTo>
                    <a:pt x="206" y="1070"/>
                  </a:lnTo>
                  <a:lnTo>
                    <a:pt x="182" y="1066"/>
                  </a:lnTo>
                  <a:lnTo>
                    <a:pt x="158" y="1063"/>
                  </a:lnTo>
                  <a:lnTo>
                    <a:pt x="135" y="1058"/>
                  </a:lnTo>
                  <a:lnTo>
                    <a:pt x="113" y="1055"/>
                  </a:lnTo>
                  <a:lnTo>
                    <a:pt x="91" y="1050"/>
                  </a:lnTo>
                  <a:lnTo>
                    <a:pt x="72" y="1046"/>
                  </a:lnTo>
                  <a:lnTo>
                    <a:pt x="52" y="1040"/>
                  </a:lnTo>
                  <a:lnTo>
                    <a:pt x="35" y="1034"/>
                  </a:lnTo>
                  <a:lnTo>
                    <a:pt x="19" y="919"/>
                  </a:lnTo>
                  <a:lnTo>
                    <a:pt x="7" y="806"/>
                  </a:lnTo>
                  <a:lnTo>
                    <a:pt x="1" y="694"/>
                  </a:lnTo>
                  <a:lnTo>
                    <a:pt x="0" y="583"/>
                  </a:lnTo>
                  <a:lnTo>
                    <a:pt x="3" y="470"/>
                  </a:lnTo>
                  <a:lnTo>
                    <a:pt x="11" y="356"/>
                  </a:lnTo>
                  <a:lnTo>
                    <a:pt x="23" y="238"/>
                  </a:lnTo>
                  <a:lnTo>
                    <a:pt x="41" y="117"/>
                  </a:lnTo>
                  <a:close/>
                </a:path>
              </a:pathLst>
            </a:custGeom>
            <a:solidFill>
              <a:srgbClr val="AA8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70" name="Freeform 1261"/>
            <p:cNvSpPr>
              <a:spLocks noChangeArrowheads="1"/>
            </p:cNvSpPr>
            <p:nvPr/>
          </p:nvSpPr>
          <p:spPr bwMode="auto">
            <a:xfrm>
              <a:off x="2493" y="176"/>
              <a:ext cx="395" cy="522"/>
            </a:xfrm>
            <a:custGeom>
              <a:avLst/>
              <a:gdLst>
                <a:gd name="T0" fmla="*/ 1 w 789"/>
                <a:gd name="T1" fmla="*/ 0 h 1045"/>
                <a:gd name="T2" fmla="*/ 1 w 789"/>
                <a:gd name="T3" fmla="*/ 0 h 1045"/>
                <a:gd name="T4" fmla="*/ 1 w 789"/>
                <a:gd name="T5" fmla="*/ 0 h 1045"/>
                <a:gd name="T6" fmla="*/ 1 w 789"/>
                <a:gd name="T7" fmla="*/ 0 h 1045"/>
                <a:gd name="T8" fmla="*/ 1 w 789"/>
                <a:gd name="T9" fmla="*/ 0 h 1045"/>
                <a:gd name="T10" fmla="*/ 1 w 789"/>
                <a:gd name="T11" fmla="*/ 0 h 1045"/>
                <a:gd name="T12" fmla="*/ 1 w 789"/>
                <a:gd name="T13" fmla="*/ 0 h 1045"/>
                <a:gd name="T14" fmla="*/ 1 w 789"/>
                <a:gd name="T15" fmla="*/ 0 h 1045"/>
                <a:gd name="T16" fmla="*/ 1 w 789"/>
                <a:gd name="T17" fmla="*/ 0 h 1045"/>
                <a:gd name="T18" fmla="*/ 1 w 789"/>
                <a:gd name="T19" fmla="*/ 0 h 1045"/>
                <a:gd name="T20" fmla="*/ 2 w 789"/>
                <a:gd name="T21" fmla="*/ 0 h 1045"/>
                <a:gd name="T22" fmla="*/ 2 w 789"/>
                <a:gd name="T23" fmla="*/ 0 h 1045"/>
                <a:gd name="T24" fmla="*/ 2 w 789"/>
                <a:gd name="T25" fmla="*/ 0 h 1045"/>
                <a:gd name="T26" fmla="*/ 2 w 789"/>
                <a:gd name="T27" fmla="*/ 0 h 1045"/>
                <a:gd name="T28" fmla="*/ 2 w 789"/>
                <a:gd name="T29" fmla="*/ 0 h 1045"/>
                <a:gd name="T30" fmla="*/ 2 w 789"/>
                <a:gd name="T31" fmla="*/ 0 h 1045"/>
                <a:gd name="T32" fmla="*/ 2 w 789"/>
                <a:gd name="T33" fmla="*/ 0 h 1045"/>
                <a:gd name="T34" fmla="*/ 2 w 789"/>
                <a:gd name="T35" fmla="*/ 0 h 1045"/>
                <a:gd name="T36" fmla="*/ 2 w 789"/>
                <a:gd name="T37" fmla="*/ 0 h 1045"/>
                <a:gd name="T38" fmla="*/ 2 w 789"/>
                <a:gd name="T39" fmla="*/ 0 h 1045"/>
                <a:gd name="T40" fmla="*/ 2 w 789"/>
                <a:gd name="T41" fmla="*/ 0 h 1045"/>
                <a:gd name="T42" fmla="*/ 3 w 789"/>
                <a:gd name="T43" fmla="*/ 0 h 1045"/>
                <a:gd name="T44" fmla="*/ 3 w 789"/>
                <a:gd name="T45" fmla="*/ 0 h 1045"/>
                <a:gd name="T46" fmla="*/ 3 w 789"/>
                <a:gd name="T47" fmla="*/ 0 h 1045"/>
                <a:gd name="T48" fmla="*/ 3 w 789"/>
                <a:gd name="T49" fmla="*/ 0 h 1045"/>
                <a:gd name="T50" fmla="*/ 3 w 789"/>
                <a:gd name="T51" fmla="*/ 0 h 1045"/>
                <a:gd name="T52" fmla="*/ 3 w 789"/>
                <a:gd name="T53" fmla="*/ 0 h 1045"/>
                <a:gd name="T54" fmla="*/ 3 w 789"/>
                <a:gd name="T55" fmla="*/ 0 h 1045"/>
                <a:gd name="T56" fmla="*/ 3 w 789"/>
                <a:gd name="T57" fmla="*/ 0 h 1045"/>
                <a:gd name="T58" fmla="*/ 3 w 789"/>
                <a:gd name="T59" fmla="*/ 0 h 1045"/>
                <a:gd name="T60" fmla="*/ 3 w 789"/>
                <a:gd name="T61" fmla="*/ 0 h 1045"/>
                <a:gd name="T62" fmla="*/ 3 w 789"/>
                <a:gd name="T63" fmla="*/ 0 h 1045"/>
                <a:gd name="T64" fmla="*/ 4 w 789"/>
                <a:gd name="T65" fmla="*/ 0 h 1045"/>
                <a:gd name="T66" fmla="*/ 4 w 789"/>
                <a:gd name="T67" fmla="*/ 0 h 1045"/>
                <a:gd name="T68" fmla="*/ 4 w 789"/>
                <a:gd name="T69" fmla="*/ 1 h 1045"/>
                <a:gd name="T70" fmla="*/ 3 w 789"/>
                <a:gd name="T71" fmla="*/ 2 h 1045"/>
                <a:gd name="T72" fmla="*/ 4 w 789"/>
                <a:gd name="T73" fmla="*/ 3 h 1045"/>
                <a:gd name="T74" fmla="*/ 3 w 789"/>
                <a:gd name="T75" fmla="*/ 3 h 1045"/>
                <a:gd name="T76" fmla="*/ 3 w 789"/>
                <a:gd name="T77" fmla="*/ 4 h 1045"/>
                <a:gd name="T78" fmla="*/ 3 w 789"/>
                <a:gd name="T79" fmla="*/ 4 h 1045"/>
                <a:gd name="T80" fmla="*/ 3 w 789"/>
                <a:gd name="T81" fmla="*/ 4 h 1045"/>
                <a:gd name="T82" fmla="*/ 3 w 789"/>
                <a:gd name="T83" fmla="*/ 4 h 1045"/>
                <a:gd name="T84" fmla="*/ 3 w 789"/>
                <a:gd name="T85" fmla="*/ 4 h 1045"/>
                <a:gd name="T86" fmla="*/ 2 w 789"/>
                <a:gd name="T87" fmla="*/ 4 h 1045"/>
                <a:gd name="T88" fmla="*/ 2 w 789"/>
                <a:gd name="T89" fmla="*/ 4 h 1045"/>
                <a:gd name="T90" fmla="*/ 2 w 789"/>
                <a:gd name="T91" fmla="*/ 4 h 1045"/>
                <a:gd name="T92" fmla="*/ 2 w 789"/>
                <a:gd name="T93" fmla="*/ 4 h 1045"/>
                <a:gd name="T94" fmla="*/ 1 w 789"/>
                <a:gd name="T95" fmla="*/ 4 h 1045"/>
                <a:gd name="T96" fmla="*/ 1 w 789"/>
                <a:gd name="T97" fmla="*/ 4 h 1045"/>
                <a:gd name="T98" fmla="*/ 1 w 789"/>
                <a:gd name="T99" fmla="*/ 4 h 1045"/>
                <a:gd name="T100" fmla="*/ 1 w 789"/>
                <a:gd name="T101" fmla="*/ 3 h 1045"/>
                <a:gd name="T102" fmla="*/ 1 w 789"/>
                <a:gd name="T103" fmla="*/ 3 h 1045"/>
                <a:gd name="T104" fmla="*/ 1 w 789"/>
                <a:gd name="T105" fmla="*/ 3 h 1045"/>
                <a:gd name="T106" fmla="*/ 1 w 789"/>
                <a:gd name="T107" fmla="*/ 3 h 1045"/>
                <a:gd name="T108" fmla="*/ 1 w 789"/>
                <a:gd name="T109" fmla="*/ 3 h 1045"/>
                <a:gd name="T110" fmla="*/ 1 w 789"/>
                <a:gd name="T111" fmla="*/ 2 h 1045"/>
                <a:gd name="T112" fmla="*/ 0 w 789"/>
                <a:gd name="T113" fmla="*/ 2 h 1045"/>
                <a:gd name="T114" fmla="*/ 1 w 789"/>
                <a:gd name="T115" fmla="*/ 1 h 1045"/>
                <a:gd name="T116" fmla="*/ 1 w 789"/>
                <a:gd name="T117" fmla="*/ 1 h 1045"/>
                <a:gd name="T118" fmla="*/ 1 w 789"/>
                <a:gd name="T119" fmla="*/ 0 h 1045"/>
                <a:gd name="T120" fmla="*/ 1 w 789"/>
                <a:gd name="T121" fmla="*/ 0 h 10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89" h="1045">
                  <a:moveTo>
                    <a:pt x="41" y="117"/>
                  </a:moveTo>
                  <a:lnTo>
                    <a:pt x="64" y="111"/>
                  </a:lnTo>
                  <a:lnTo>
                    <a:pt x="87" y="105"/>
                  </a:lnTo>
                  <a:lnTo>
                    <a:pt x="110" y="99"/>
                  </a:lnTo>
                  <a:lnTo>
                    <a:pt x="133" y="94"/>
                  </a:lnTo>
                  <a:lnTo>
                    <a:pt x="156" y="88"/>
                  </a:lnTo>
                  <a:lnTo>
                    <a:pt x="179" y="82"/>
                  </a:lnTo>
                  <a:lnTo>
                    <a:pt x="202" y="77"/>
                  </a:lnTo>
                  <a:lnTo>
                    <a:pt x="225" y="72"/>
                  </a:lnTo>
                  <a:lnTo>
                    <a:pt x="248" y="67"/>
                  </a:lnTo>
                  <a:lnTo>
                    <a:pt x="271" y="62"/>
                  </a:lnTo>
                  <a:lnTo>
                    <a:pt x="295" y="58"/>
                  </a:lnTo>
                  <a:lnTo>
                    <a:pt x="318" y="53"/>
                  </a:lnTo>
                  <a:lnTo>
                    <a:pt x="341" y="49"/>
                  </a:lnTo>
                  <a:lnTo>
                    <a:pt x="366" y="45"/>
                  </a:lnTo>
                  <a:lnTo>
                    <a:pt x="389" y="41"/>
                  </a:lnTo>
                  <a:lnTo>
                    <a:pt x="412" y="37"/>
                  </a:lnTo>
                  <a:lnTo>
                    <a:pt x="436" y="34"/>
                  </a:lnTo>
                  <a:lnTo>
                    <a:pt x="459" y="30"/>
                  </a:lnTo>
                  <a:lnTo>
                    <a:pt x="483" y="27"/>
                  </a:lnTo>
                  <a:lnTo>
                    <a:pt x="506" y="23"/>
                  </a:lnTo>
                  <a:lnTo>
                    <a:pt x="530" y="21"/>
                  </a:lnTo>
                  <a:lnTo>
                    <a:pt x="553" y="18"/>
                  </a:lnTo>
                  <a:lnTo>
                    <a:pt x="577" y="15"/>
                  </a:lnTo>
                  <a:lnTo>
                    <a:pt x="601" y="13"/>
                  </a:lnTo>
                  <a:lnTo>
                    <a:pt x="625" y="11"/>
                  </a:lnTo>
                  <a:lnTo>
                    <a:pt x="648" y="8"/>
                  </a:lnTo>
                  <a:lnTo>
                    <a:pt x="672" y="7"/>
                  </a:lnTo>
                  <a:lnTo>
                    <a:pt x="695" y="5"/>
                  </a:lnTo>
                  <a:lnTo>
                    <a:pt x="719" y="4"/>
                  </a:lnTo>
                  <a:lnTo>
                    <a:pt x="742" y="3"/>
                  </a:lnTo>
                  <a:lnTo>
                    <a:pt x="766" y="1"/>
                  </a:lnTo>
                  <a:lnTo>
                    <a:pt x="789" y="0"/>
                  </a:lnTo>
                  <a:lnTo>
                    <a:pt x="778" y="254"/>
                  </a:lnTo>
                  <a:lnTo>
                    <a:pt x="769" y="505"/>
                  </a:lnTo>
                  <a:lnTo>
                    <a:pt x="766" y="756"/>
                  </a:lnTo>
                  <a:lnTo>
                    <a:pt x="772" y="1009"/>
                  </a:lnTo>
                  <a:lnTo>
                    <a:pt x="739" y="1017"/>
                  </a:lnTo>
                  <a:lnTo>
                    <a:pt x="701" y="1024"/>
                  </a:lnTo>
                  <a:lnTo>
                    <a:pt x="658" y="1031"/>
                  </a:lnTo>
                  <a:lnTo>
                    <a:pt x="612" y="1036"/>
                  </a:lnTo>
                  <a:lnTo>
                    <a:pt x="564" y="1040"/>
                  </a:lnTo>
                  <a:lnTo>
                    <a:pt x="514" y="1043"/>
                  </a:lnTo>
                  <a:lnTo>
                    <a:pt x="461" y="1044"/>
                  </a:lnTo>
                  <a:lnTo>
                    <a:pt x="409" y="1045"/>
                  </a:lnTo>
                  <a:lnTo>
                    <a:pt x="355" y="1044"/>
                  </a:lnTo>
                  <a:lnTo>
                    <a:pt x="303" y="1041"/>
                  </a:lnTo>
                  <a:lnTo>
                    <a:pt x="252" y="1038"/>
                  </a:lnTo>
                  <a:lnTo>
                    <a:pt x="202" y="1033"/>
                  </a:lnTo>
                  <a:lnTo>
                    <a:pt x="155" y="1026"/>
                  </a:lnTo>
                  <a:lnTo>
                    <a:pt x="111" y="1020"/>
                  </a:lnTo>
                  <a:lnTo>
                    <a:pt x="71" y="1009"/>
                  </a:lnTo>
                  <a:lnTo>
                    <a:pt x="35" y="999"/>
                  </a:lnTo>
                  <a:lnTo>
                    <a:pt x="19" y="888"/>
                  </a:lnTo>
                  <a:lnTo>
                    <a:pt x="8" y="780"/>
                  </a:lnTo>
                  <a:lnTo>
                    <a:pt x="2" y="672"/>
                  </a:lnTo>
                  <a:lnTo>
                    <a:pt x="0" y="565"/>
                  </a:lnTo>
                  <a:lnTo>
                    <a:pt x="4" y="456"/>
                  </a:lnTo>
                  <a:lnTo>
                    <a:pt x="12" y="346"/>
                  </a:lnTo>
                  <a:lnTo>
                    <a:pt x="25" y="233"/>
                  </a:lnTo>
                  <a:lnTo>
                    <a:pt x="41" y="117"/>
                  </a:lnTo>
                  <a:close/>
                </a:path>
              </a:pathLst>
            </a:custGeom>
            <a:solidFill>
              <a:srgbClr val="AF93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71" name="Freeform 1262"/>
            <p:cNvSpPr>
              <a:spLocks noChangeArrowheads="1"/>
            </p:cNvSpPr>
            <p:nvPr/>
          </p:nvSpPr>
          <p:spPr bwMode="auto">
            <a:xfrm>
              <a:off x="2495" y="177"/>
              <a:ext cx="384" cy="502"/>
            </a:xfrm>
            <a:custGeom>
              <a:avLst/>
              <a:gdLst>
                <a:gd name="T0" fmla="*/ 1 w 768"/>
                <a:gd name="T1" fmla="*/ 1 h 1004"/>
                <a:gd name="T2" fmla="*/ 1 w 768"/>
                <a:gd name="T3" fmla="*/ 1 h 1004"/>
                <a:gd name="T4" fmla="*/ 1 w 768"/>
                <a:gd name="T5" fmla="*/ 1 h 1004"/>
                <a:gd name="T6" fmla="*/ 1 w 768"/>
                <a:gd name="T7" fmla="*/ 1 h 1004"/>
                <a:gd name="T8" fmla="*/ 1 w 768"/>
                <a:gd name="T9" fmla="*/ 1 h 1004"/>
                <a:gd name="T10" fmla="*/ 2 w 768"/>
                <a:gd name="T11" fmla="*/ 1 h 1004"/>
                <a:gd name="T12" fmla="*/ 2 w 768"/>
                <a:gd name="T13" fmla="*/ 1 h 1004"/>
                <a:gd name="T14" fmla="*/ 2 w 768"/>
                <a:gd name="T15" fmla="*/ 1 h 1004"/>
                <a:gd name="T16" fmla="*/ 2 w 768"/>
                <a:gd name="T17" fmla="*/ 1 h 1004"/>
                <a:gd name="T18" fmla="*/ 2 w 768"/>
                <a:gd name="T19" fmla="*/ 1 h 1004"/>
                <a:gd name="T20" fmla="*/ 2 w 768"/>
                <a:gd name="T21" fmla="*/ 1 h 1004"/>
                <a:gd name="T22" fmla="*/ 3 w 768"/>
                <a:gd name="T23" fmla="*/ 1 h 1004"/>
                <a:gd name="T24" fmla="*/ 3 w 768"/>
                <a:gd name="T25" fmla="*/ 1 h 1004"/>
                <a:gd name="T26" fmla="*/ 3 w 768"/>
                <a:gd name="T27" fmla="*/ 1 h 1004"/>
                <a:gd name="T28" fmla="*/ 3 w 768"/>
                <a:gd name="T29" fmla="*/ 1 h 1004"/>
                <a:gd name="T30" fmla="*/ 3 w 768"/>
                <a:gd name="T31" fmla="*/ 1 h 1004"/>
                <a:gd name="T32" fmla="*/ 3 w 768"/>
                <a:gd name="T33" fmla="*/ 0 h 1004"/>
                <a:gd name="T34" fmla="*/ 3 w 768"/>
                <a:gd name="T35" fmla="*/ 1 h 1004"/>
                <a:gd name="T36" fmla="*/ 3 w 768"/>
                <a:gd name="T37" fmla="*/ 2 h 1004"/>
                <a:gd name="T38" fmla="*/ 3 w 768"/>
                <a:gd name="T39" fmla="*/ 3 h 1004"/>
                <a:gd name="T40" fmla="*/ 3 w 768"/>
                <a:gd name="T41" fmla="*/ 4 h 1004"/>
                <a:gd name="T42" fmla="*/ 3 w 768"/>
                <a:gd name="T43" fmla="*/ 4 h 1004"/>
                <a:gd name="T44" fmla="*/ 3 w 768"/>
                <a:gd name="T45" fmla="*/ 4 h 1004"/>
                <a:gd name="T46" fmla="*/ 3 w 768"/>
                <a:gd name="T47" fmla="*/ 4 h 1004"/>
                <a:gd name="T48" fmla="*/ 3 w 768"/>
                <a:gd name="T49" fmla="*/ 4 h 1004"/>
                <a:gd name="T50" fmla="*/ 3 w 768"/>
                <a:gd name="T51" fmla="*/ 4 h 1004"/>
                <a:gd name="T52" fmla="*/ 2 w 768"/>
                <a:gd name="T53" fmla="*/ 4 h 1004"/>
                <a:gd name="T54" fmla="*/ 2 w 768"/>
                <a:gd name="T55" fmla="*/ 4 h 1004"/>
                <a:gd name="T56" fmla="*/ 2 w 768"/>
                <a:gd name="T57" fmla="*/ 4 h 1004"/>
                <a:gd name="T58" fmla="*/ 2 w 768"/>
                <a:gd name="T59" fmla="*/ 4 h 1004"/>
                <a:gd name="T60" fmla="*/ 2 w 768"/>
                <a:gd name="T61" fmla="*/ 4 h 1004"/>
                <a:gd name="T62" fmla="*/ 1 w 768"/>
                <a:gd name="T63" fmla="*/ 4 h 1004"/>
                <a:gd name="T64" fmla="*/ 1 w 768"/>
                <a:gd name="T65" fmla="*/ 4 h 1004"/>
                <a:gd name="T66" fmla="*/ 1 w 768"/>
                <a:gd name="T67" fmla="*/ 4 h 1004"/>
                <a:gd name="T68" fmla="*/ 1 w 768"/>
                <a:gd name="T69" fmla="*/ 4 h 1004"/>
                <a:gd name="T70" fmla="*/ 1 w 768"/>
                <a:gd name="T71" fmla="*/ 4 h 1004"/>
                <a:gd name="T72" fmla="*/ 1 w 768"/>
                <a:gd name="T73" fmla="*/ 4 h 1004"/>
                <a:gd name="T74" fmla="*/ 1 w 768"/>
                <a:gd name="T75" fmla="*/ 4 h 1004"/>
                <a:gd name="T76" fmla="*/ 1 w 768"/>
                <a:gd name="T77" fmla="*/ 3 h 1004"/>
                <a:gd name="T78" fmla="*/ 1 w 768"/>
                <a:gd name="T79" fmla="*/ 3 h 1004"/>
                <a:gd name="T80" fmla="*/ 0 w 768"/>
                <a:gd name="T81" fmla="*/ 3 h 1004"/>
                <a:gd name="T82" fmla="*/ 1 w 768"/>
                <a:gd name="T83" fmla="*/ 2 h 1004"/>
                <a:gd name="T84" fmla="*/ 1 w 768"/>
                <a:gd name="T85" fmla="*/ 2 h 1004"/>
                <a:gd name="T86" fmla="*/ 1 w 768"/>
                <a:gd name="T87" fmla="*/ 1 h 1004"/>
                <a:gd name="T88" fmla="*/ 1 w 768"/>
                <a:gd name="T89" fmla="*/ 1 h 10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68" h="1004">
                  <a:moveTo>
                    <a:pt x="38" y="115"/>
                  </a:moveTo>
                  <a:lnTo>
                    <a:pt x="82" y="103"/>
                  </a:lnTo>
                  <a:lnTo>
                    <a:pt x="127" y="92"/>
                  </a:lnTo>
                  <a:lnTo>
                    <a:pt x="171" y="81"/>
                  </a:lnTo>
                  <a:lnTo>
                    <a:pt x="216" y="71"/>
                  </a:lnTo>
                  <a:lnTo>
                    <a:pt x="261" y="61"/>
                  </a:lnTo>
                  <a:lnTo>
                    <a:pt x="307" y="53"/>
                  </a:lnTo>
                  <a:lnTo>
                    <a:pt x="353" y="43"/>
                  </a:lnTo>
                  <a:lnTo>
                    <a:pt x="400" y="36"/>
                  </a:lnTo>
                  <a:lnTo>
                    <a:pt x="446" y="28"/>
                  </a:lnTo>
                  <a:lnTo>
                    <a:pt x="492" y="23"/>
                  </a:lnTo>
                  <a:lnTo>
                    <a:pt x="538" y="17"/>
                  </a:lnTo>
                  <a:lnTo>
                    <a:pt x="584" y="12"/>
                  </a:lnTo>
                  <a:lnTo>
                    <a:pt x="631" y="8"/>
                  </a:lnTo>
                  <a:lnTo>
                    <a:pt x="677" y="4"/>
                  </a:lnTo>
                  <a:lnTo>
                    <a:pt x="722" y="2"/>
                  </a:lnTo>
                  <a:lnTo>
                    <a:pt x="768" y="0"/>
                  </a:lnTo>
                  <a:lnTo>
                    <a:pt x="755" y="244"/>
                  </a:lnTo>
                  <a:lnTo>
                    <a:pt x="746" y="483"/>
                  </a:lnTo>
                  <a:lnTo>
                    <a:pt x="743" y="723"/>
                  </a:lnTo>
                  <a:lnTo>
                    <a:pt x="747" y="967"/>
                  </a:lnTo>
                  <a:lnTo>
                    <a:pt x="715" y="975"/>
                  </a:lnTo>
                  <a:lnTo>
                    <a:pt x="678" y="982"/>
                  </a:lnTo>
                  <a:lnTo>
                    <a:pt x="637" y="988"/>
                  </a:lnTo>
                  <a:lnTo>
                    <a:pt x="593" y="994"/>
                  </a:lnTo>
                  <a:lnTo>
                    <a:pt x="546" y="998"/>
                  </a:lnTo>
                  <a:lnTo>
                    <a:pt x="496" y="1000"/>
                  </a:lnTo>
                  <a:lnTo>
                    <a:pt x="447" y="1003"/>
                  </a:lnTo>
                  <a:lnTo>
                    <a:pt x="395" y="1004"/>
                  </a:lnTo>
                  <a:lnTo>
                    <a:pt x="343" y="1004"/>
                  </a:lnTo>
                  <a:lnTo>
                    <a:pt x="292" y="1003"/>
                  </a:lnTo>
                  <a:lnTo>
                    <a:pt x="243" y="999"/>
                  </a:lnTo>
                  <a:lnTo>
                    <a:pt x="195" y="996"/>
                  </a:lnTo>
                  <a:lnTo>
                    <a:pt x="148" y="990"/>
                  </a:lnTo>
                  <a:lnTo>
                    <a:pt x="106" y="983"/>
                  </a:lnTo>
                  <a:lnTo>
                    <a:pt x="67" y="974"/>
                  </a:lnTo>
                  <a:lnTo>
                    <a:pt x="32" y="964"/>
                  </a:lnTo>
                  <a:lnTo>
                    <a:pt x="17" y="856"/>
                  </a:lnTo>
                  <a:lnTo>
                    <a:pt x="7" y="752"/>
                  </a:lnTo>
                  <a:lnTo>
                    <a:pt x="1" y="649"/>
                  </a:lnTo>
                  <a:lnTo>
                    <a:pt x="0" y="546"/>
                  </a:lnTo>
                  <a:lnTo>
                    <a:pt x="3" y="441"/>
                  </a:lnTo>
                  <a:lnTo>
                    <a:pt x="10" y="335"/>
                  </a:lnTo>
                  <a:lnTo>
                    <a:pt x="22" y="226"/>
                  </a:lnTo>
                  <a:lnTo>
                    <a:pt x="38" y="115"/>
                  </a:lnTo>
                  <a:close/>
                </a:path>
              </a:pathLst>
            </a:custGeom>
            <a:solidFill>
              <a:srgbClr val="B2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72" name="Freeform 1263"/>
            <p:cNvSpPr>
              <a:spLocks noChangeArrowheads="1"/>
            </p:cNvSpPr>
            <p:nvPr/>
          </p:nvSpPr>
          <p:spPr bwMode="auto">
            <a:xfrm>
              <a:off x="2496" y="178"/>
              <a:ext cx="373" cy="483"/>
            </a:xfrm>
            <a:custGeom>
              <a:avLst/>
              <a:gdLst>
                <a:gd name="T0" fmla="*/ 0 w 747"/>
                <a:gd name="T1" fmla="*/ 1 h 965"/>
                <a:gd name="T2" fmla="*/ 0 w 747"/>
                <a:gd name="T3" fmla="*/ 1 h 965"/>
                <a:gd name="T4" fmla="*/ 0 w 747"/>
                <a:gd name="T5" fmla="*/ 1 h 965"/>
                <a:gd name="T6" fmla="*/ 0 w 747"/>
                <a:gd name="T7" fmla="*/ 1 h 965"/>
                <a:gd name="T8" fmla="*/ 0 w 747"/>
                <a:gd name="T9" fmla="*/ 1 h 965"/>
                <a:gd name="T10" fmla="*/ 0 w 747"/>
                <a:gd name="T11" fmla="*/ 1 h 965"/>
                <a:gd name="T12" fmla="*/ 1 w 747"/>
                <a:gd name="T13" fmla="*/ 1 h 965"/>
                <a:gd name="T14" fmla="*/ 1 w 747"/>
                <a:gd name="T15" fmla="*/ 1 h 965"/>
                <a:gd name="T16" fmla="*/ 1 w 747"/>
                <a:gd name="T17" fmla="*/ 1 h 965"/>
                <a:gd name="T18" fmla="*/ 1 w 747"/>
                <a:gd name="T19" fmla="*/ 1 h 965"/>
                <a:gd name="T20" fmla="*/ 1 w 747"/>
                <a:gd name="T21" fmla="*/ 1 h 965"/>
                <a:gd name="T22" fmla="*/ 2 w 747"/>
                <a:gd name="T23" fmla="*/ 1 h 965"/>
                <a:gd name="T24" fmla="*/ 2 w 747"/>
                <a:gd name="T25" fmla="*/ 1 h 965"/>
                <a:gd name="T26" fmla="*/ 2 w 747"/>
                <a:gd name="T27" fmla="*/ 1 h 965"/>
                <a:gd name="T28" fmla="*/ 2 w 747"/>
                <a:gd name="T29" fmla="*/ 1 h 965"/>
                <a:gd name="T30" fmla="*/ 2 w 747"/>
                <a:gd name="T31" fmla="*/ 1 h 965"/>
                <a:gd name="T32" fmla="*/ 2 w 747"/>
                <a:gd name="T33" fmla="*/ 0 h 965"/>
                <a:gd name="T34" fmla="*/ 2 w 747"/>
                <a:gd name="T35" fmla="*/ 1 h 965"/>
                <a:gd name="T36" fmla="*/ 2 w 747"/>
                <a:gd name="T37" fmla="*/ 2 h 965"/>
                <a:gd name="T38" fmla="*/ 2 w 747"/>
                <a:gd name="T39" fmla="*/ 3 h 965"/>
                <a:gd name="T40" fmla="*/ 2 w 747"/>
                <a:gd name="T41" fmla="*/ 4 h 965"/>
                <a:gd name="T42" fmla="*/ 2 w 747"/>
                <a:gd name="T43" fmla="*/ 4 h 965"/>
                <a:gd name="T44" fmla="*/ 2 w 747"/>
                <a:gd name="T45" fmla="*/ 4 h 965"/>
                <a:gd name="T46" fmla="*/ 2 w 747"/>
                <a:gd name="T47" fmla="*/ 4 h 965"/>
                <a:gd name="T48" fmla="*/ 2 w 747"/>
                <a:gd name="T49" fmla="*/ 4 h 965"/>
                <a:gd name="T50" fmla="*/ 2 w 747"/>
                <a:gd name="T51" fmla="*/ 4 h 965"/>
                <a:gd name="T52" fmla="*/ 1 w 747"/>
                <a:gd name="T53" fmla="*/ 4 h 965"/>
                <a:gd name="T54" fmla="*/ 1 w 747"/>
                <a:gd name="T55" fmla="*/ 4 h 965"/>
                <a:gd name="T56" fmla="*/ 1 w 747"/>
                <a:gd name="T57" fmla="*/ 4 h 965"/>
                <a:gd name="T58" fmla="*/ 1 w 747"/>
                <a:gd name="T59" fmla="*/ 4 h 965"/>
                <a:gd name="T60" fmla="*/ 1 w 747"/>
                <a:gd name="T61" fmla="*/ 4 h 965"/>
                <a:gd name="T62" fmla="*/ 0 w 747"/>
                <a:gd name="T63" fmla="*/ 4 h 965"/>
                <a:gd name="T64" fmla="*/ 0 w 747"/>
                <a:gd name="T65" fmla="*/ 4 h 965"/>
                <a:gd name="T66" fmla="*/ 0 w 747"/>
                <a:gd name="T67" fmla="*/ 4 h 965"/>
                <a:gd name="T68" fmla="*/ 0 w 747"/>
                <a:gd name="T69" fmla="*/ 4 h 965"/>
                <a:gd name="T70" fmla="*/ 0 w 747"/>
                <a:gd name="T71" fmla="*/ 4 h 965"/>
                <a:gd name="T72" fmla="*/ 0 w 747"/>
                <a:gd name="T73" fmla="*/ 4 h 965"/>
                <a:gd name="T74" fmla="*/ 0 w 747"/>
                <a:gd name="T75" fmla="*/ 4 h 965"/>
                <a:gd name="T76" fmla="*/ 0 w 747"/>
                <a:gd name="T77" fmla="*/ 3 h 965"/>
                <a:gd name="T78" fmla="*/ 0 w 747"/>
                <a:gd name="T79" fmla="*/ 3 h 965"/>
                <a:gd name="T80" fmla="*/ 0 w 747"/>
                <a:gd name="T81" fmla="*/ 3 h 965"/>
                <a:gd name="T82" fmla="*/ 0 w 747"/>
                <a:gd name="T83" fmla="*/ 2 h 965"/>
                <a:gd name="T84" fmla="*/ 0 w 747"/>
                <a:gd name="T85" fmla="*/ 2 h 965"/>
                <a:gd name="T86" fmla="*/ 0 w 747"/>
                <a:gd name="T87" fmla="*/ 1 h 965"/>
                <a:gd name="T88" fmla="*/ 0 w 747"/>
                <a:gd name="T89" fmla="*/ 1 h 96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47" h="965">
                  <a:moveTo>
                    <a:pt x="37" y="114"/>
                  </a:moveTo>
                  <a:lnTo>
                    <a:pt x="80" y="102"/>
                  </a:lnTo>
                  <a:lnTo>
                    <a:pt x="122" y="91"/>
                  </a:lnTo>
                  <a:lnTo>
                    <a:pt x="166" y="81"/>
                  </a:lnTo>
                  <a:lnTo>
                    <a:pt x="210" y="70"/>
                  </a:lnTo>
                  <a:lnTo>
                    <a:pt x="255" y="61"/>
                  </a:lnTo>
                  <a:lnTo>
                    <a:pt x="300" y="52"/>
                  </a:lnTo>
                  <a:lnTo>
                    <a:pt x="345" y="44"/>
                  </a:lnTo>
                  <a:lnTo>
                    <a:pt x="389" y="36"/>
                  </a:lnTo>
                  <a:lnTo>
                    <a:pt x="434" y="29"/>
                  </a:lnTo>
                  <a:lnTo>
                    <a:pt x="479" y="23"/>
                  </a:lnTo>
                  <a:lnTo>
                    <a:pt x="524" y="17"/>
                  </a:lnTo>
                  <a:lnTo>
                    <a:pt x="569" y="13"/>
                  </a:lnTo>
                  <a:lnTo>
                    <a:pt x="614" y="8"/>
                  </a:lnTo>
                  <a:lnTo>
                    <a:pt x="659" y="5"/>
                  </a:lnTo>
                  <a:lnTo>
                    <a:pt x="703" y="2"/>
                  </a:lnTo>
                  <a:lnTo>
                    <a:pt x="747" y="0"/>
                  </a:lnTo>
                  <a:lnTo>
                    <a:pt x="735" y="234"/>
                  </a:lnTo>
                  <a:lnTo>
                    <a:pt x="726" y="462"/>
                  </a:lnTo>
                  <a:lnTo>
                    <a:pt x="722" y="691"/>
                  </a:lnTo>
                  <a:lnTo>
                    <a:pt x="727" y="925"/>
                  </a:lnTo>
                  <a:lnTo>
                    <a:pt x="696" y="933"/>
                  </a:lnTo>
                  <a:lnTo>
                    <a:pt x="659" y="940"/>
                  </a:lnTo>
                  <a:lnTo>
                    <a:pt x="620" y="945"/>
                  </a:lnTo>
                  <a:lnTo>
                    <a:pt x="576" y="951"/>
                  </a:lnTo>
                  <a:lnTo>
                    <a:pt x="530" y="956"/>
                  </a:lnTo>
                  <a:lnTo>
                    <a:pt x="483" y="960"/>
                  </a:lnTo>
                  <a:lnTo>
                    <a:pt x="433" y="963"/>
                  </a:lnTo>
                  <a:lnTo>
                    <a:pt x="384" y="965"/>
                  </a:lnTo>
                  <a:lnTo>
                    <a:pt x="334" y="965"/>
                  </a:lnTo>
                  <a:lnTo>
                    <a:pt x="285" y="964"/>
                  </a:lnTo>
                  <a:lnTo>
                    <a:pt x="236" y="963"/>
                  </a:lnTo>
                  <a:lnTo>
                    <a:pt x="189" y="959"/>
                  </a:lnTo>
                  <a:lnTo>
                    <a:pt x="144" y="954"/>
                  </a:lnTo>
                  <a:lnTo>
                    <a:pt x="103" y="948"/>
                  </a:lnTo>
                  <a:lnTo>
                    <a:pt x="65" y="940"/>
                  </a:lnTo>
                  <a:lnTo>
                    <a:pt x="31" y="929"/>
                  </a:lnTo>
                  <a:lnTo>
                    <a:pt x="16" y="827"/>
                  </a:lnTo>
                  <a:lnTo>
                    <a:pt x="7" y="727"/>
                  </a:lnTo>
                  <a:lnTo>
                    <a:pt x="1" y="626"/>
                  </a:lnTo>
                  <a:lnTo>
                    <a:pt x="0" y="527"/>
                  </a:lnTo>
                  <a:lnTo>
                    <a:pt x="4" y="427"/>
                  </a:lnTo>
                  <a:lnTo>
                    <a:pt x="11" y="326"/>
                  </a:lnTo>
                  <a:lnTo>
                    <a:pt x="22" y="222"/>
                  </a:lnTo>
                  <a:lnTo>
                    <a:pt x="37" y="114"/>
                  </a:lnTo>
                  <a:close/>
                </a:path>
              </a:pathLst>
            </a:custGeom>
            <a:solidFill>
              <a:srgbClr val="B79B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73" name="Freeform 1264"/>
            <p:cNvSpPr>
              <a:spLocks noChangeArrowheads="1"/>
            </p:cNvSpPr>
            <p:nvPr/>
          </p:nvSpPr>
          <p:spPr bwMode="auto">
            <a:xfrm>
              <a:off x="2497" y="180"/>
              <a:ext cx="363" cy="463"/>
            </a:xfrm>
            <a:custGeom>
              <a:avLst/>
              <a:gdLst>
                <a:gd name="T0" fmla="*/ 1 w 726"/>
                <a:gd name="T1" fmla="*/ 1 h 926"/>
                <a:gd name="T2" fmla="*/ 1 w 726"/>
                <a:gd name="T3" fmla="*/ 1 h 926"/>
                <a:gd name="T4" fmla="*/ 1 w 726"/>
                <a:gd name="T5" fmla="*/ 1 h 926"/>
                <a:gd name="T6" fmla="*/ 1 w 726"/>
                <a:gd name="T7" fmla="*/ 1 h 926"/>
                <a:gd name="T8" fmla="*/ 1 w 726"/>
                <a:gd name="T9" fmla="*/ 1 h 926"/>
                <a:gd name="T10" fmla="*/ 1 w 726"/>
                <a:gd name="T11" fmla="*/ 1 h 926"/>
                <a:gd name="T12" fmla="*/ 2 w 726"/>
                <a:gd name="T13" fmla="*/ 1 h 926"/>
                <a:gd name="T14" fmla="*/ 2 w 726"/>
                <a:gd name="T15" fmla="*/ 1 h 926"/>
                <a:gd name="T16" fmla="*/ 2 w 726"/>
                <a:gd name="T17" fmla="*/ 1 h 926"/>
                <a:gd name="T18" fmla="*/ 2 w 726"/>
                <a:gd name="T19" fmla="*/ 1 h 926"/>
                <a:gd name="T20" fmla="*/ 2 w 726"/>
                <a:gd name="T21" fmla="*/ 1 h 926"/>
                <a:gd name="T22" fmla="*/ 2 w 726"/>
                <a:gd name="T23" fmla="*/ 1 h 926"/>
                <a:gd name="T24" fmla="*/ 3 w 726"/>
                <a:gd name="T25" fmla="*/ 1 h 926"/>
                <a:gd name="T26" fmla="*/ 3 w 726"/>
                <a:gd name="T27" fmla="*/ 1 h 926"/>
                <a:gd name="T28" fmla="*/ 3 w 726"/>
                <a:gd name="T29" fmla="*/ 1 h 926"/>
                <a:gd name="T30" fmla="*/ 3 w 726"/>
                <a:gd name="T31" fmla="*/ 1 h 926"/>
                <a:gd name="T32" fmla="*/ 3 w 726"/>
                <a:gd name="T33" fmla="*/ 0 h 926"/>
                <a:gd name="T34" fmla="*/ 3 w 726"/>
                <a:gd name="T35" fmla="*/ 1 h 926"/>
                <a:gd name="T36" fmla="*/ 3 w 726"/>
                <a:gd name="T37" fmla="*/ 2 h 926"/>
                <a:gd name="T38" fmla="*/ 3 w 726"/>
                <a:gd name="T39" fmla="*/ 3 h 926"/>
                <a:gd name="T40" fmla="*/ 3 w 726"/>
                <a:gd name="T41" fmla="*/ 4 h 926"/>
                <a:gd name="T42" fmla="*/ 3 w 726"/>
                <a:gd name="T43" fmla="*/ 4 h 926"/>
                <a:gd name="T44" fmla="*/ 3 w 726"/>
                <a:gd name="T45" fmla="*/ 4 h 926"/>
                <a:gd name="T46" fmla="*/ 3 w 726"/>
                <a:gd name="T47" fmla="*/ 4 h 926"/>
                <a:gd name="T48" fmla="*/ 3 w 726"/>
                <a:gd name="T49" fmla="*/ 4 h 926"/>
                <a:gd name="T50" fmla="*/ 3 w 726"/>
                <a:gd name="T51" fmla="*/ 4 h 926"/>
                <a:gd name="T52" fmla="*/ 2 w 726"/>
                <a:gd name="T53" fmla="*/ 4 h 926"/>
                <a:gd name="T54" fmla="*/ 2 w 726"/>
                <a:gd name="T55" fmla="*/ 4 h 926"/>
                <a:gd name="T56" fmla="*/ 2 w 726"/>
                <a:gd name="T57" fmla="*/ 4 h 926"/>
                <a:gd name="T58" fmla="*/ 2 w 726"/>
                <a:gd name="T59" fmla="*/ 4 h 926"/>
                <a:gd name="T60" fmla="*/ 2 w 726"/>
                <a:gd name="T61" fmla="*/ 4 h 926"/>
                <a:gd name="T62" fmla="*/ 1 w 726"/>
                <a:gd name="T63" fmla="*/ 4 h 926"/>
                <a:gd name="T64" fmla="*/ 1 w 726"/>
                <a:gd name="T65" fmla="*/ 4 h 926"/>
                <a:gd name="T66" fmla="*/ 1 w 726"/>
                <a:gd name="T67" fmla="*/ 4 h 926"/>
                <a:gd name="T68" fmla="*/ 1 w 726"/>
                <a:gd name="T69" fmla="*/ 4 h 926"/>
                <a:gd name="T70" fmla="*/ 1 w 726"/>
                <a:gd name="T71" fmla="*/ 4 h 926"/>
                <a:gd name="T72" fmla="*/ 1 w 726"/>
                <a:gd name="T73" fmla="*/ 4 h 926"/>
                <a:gd name="T74" fmla="*/ 1 w 726"/>
                <a:gd name="T75" fmla="*/ 4 h 926"/>
                <a:gd name="T76" fmla="*/ 1 w 726"/>
                <a:gd name="T77" fmla="*/ 3 h 926"/>
                <a:gd name="T78" fmla="*/ 1 w 726"/>
                <a:gd name="T79" fmla="*/ 3 h 926"/>
                <a:gd name="T80" fmla="*/ 0 w 726"/>
                <a:gd name="T81" fmla="*/ 2 h 926"/>
                <a:gd name="T82" fmla="*/ 1 w 726"/>
                <a:gd name="T83" fmla="*/ 2 h 926"/>
                <a:gd name="T84" fmla="*/ 1 w 726"/>
                <a:gd name="T85" fmla="*/ 2 h 926"/>
                <a:gd name="T86" fmla="*/ 1 w 726"/>
                <a:gd name="T87" fmla="*/ 1 h 926"/>
                <a:gd name="T88" fmla="*/ 1 w 726"/>
                <a:gd name="T89" fmla="*/ 1 h 9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26" h="926">
                  <a:moveTo>
                    <a:pt x="36" y="113"/>
                  </a:moveTo>
                  <a:lnTo>
                    <a:pt x="76" y="102"/>
                  </a:lnTo>
                  <a:lnTo>
                    <a:pt x="118" y="91"/>
                  </a:lnTo>
                  <a:lnTo>
                    <a:pt x="161" y="81"/>
                  </a:lnTo>
                  <a:lnTo>
                    <a:pt x="203" y="70"/>
                  </a:lnTo>
                  <a:lnTo>
                    <a:pt x="246" y="61"/>
                  </a:lnTo>
                  <a:lnTo>
                    <a:pt x="290" y="53"/>
                  </a:lnTo>
                  <a:lnTo>
                    <a:pt x="335" y="44"/>
                  </a:lnTo>
                  <a:lnTo>
                    <a:pt x="378" y="37"/>
                  </a:lnTo>
                  <a:lnTo>
                    <a:pt x="422" y="30"/>
                  </a:lnTo>
                  <a:lnTo>
                    <a:pt x="467" y="23"/>
                  </a:lnTo>
                  <a:lnTo>
                    <a:pt x="511" y="17"/>
                  </a:lnTo>
                  <a:lnTo>
                    <a:pt x="555" y="13"/>
                  </a:lnTo>
                  <a:lnTo>
                    <a:pt x="598" y="8"/>
                  </a:lnTo>
                  <a:lnTo>
                    <a:pt x="641" y="5"/>
                  </a:lnTo>
                  <a:lnTo>
                    <a:pt x="685" y="3"/>
                  </a:lnTo>
                  <a:lnTo>
                    <a:pt x="726" y="0"/>
                  </a:lnTo>
                  <a:lnTo>
                    <a:pt x="715" y="224"/>
                  </a:lnTo>
                  <a:lnTo>
                    <a:pt x="705" y="441"/>
                  </a:lnTo>
                  <a:lnTo>
                    <a:pt x="701" y="660"/>
                  </a:lnTo>
                  <a:lnTo>
                    <a:pt x="705" y="882"/>
                  </a:lnTo>
                  <a:lnTo>
                    <a:pt x="674" y="890"/>
                  </a:lnTo>
                  <a:lnTo>
                    <a:pt x="640" y="897"/>
                  </a:lnTo>
                  <a:lnTo>
                    <a:pt x="601" y="903"/>
                  </a:lnTo>
                  <a:lnTo>
                    <a:pt x="559" y="910"/>
                  </a:lnTo>
                  <a:lnTo>
                    <a:pt x="514" y="915"/>
                  </a:lnTo>
                  <a:lnTo>
                    <a:pt x="468" y="919"/>
                  </a:lnTo>
                  <a:lnTo>
                    <a:pt x="421" y="923"/>
                  </a:lnTo>
                  <a:lnTo>
                    <a:pt x="373" y="925"/>
                  </a:lnTo>
                  <a:lnTo>
                    <a:pt x="324" y="926"/>
                  </a:lnTo>
                  <a:lnTo>
                    <a:pt x="276" y="926"/>
                  </a:lnTo>
                  <a:lnTo>
                    <a:pt x="229" y="925"/>
                  </a:lnTo>
                  <a:lnTo>
                    <a:pt x="184" y="922"/>
                  </a:lnTo>
                  <a:lnTo>
                    <a:pt x="140" y="917"/>
                  </a:lnTo>
                  <a:lnTo>
                    <a:pt x="100" y="911"/>
                  </a:lnTo>
                  <a:lnTo>
                    <a:pt x="63" y="903"/>
                  </a:lnTo>
                  <a:lnTo>
                    <a:pt x="30" y="894"/>
                  </a:lnTo>
                  <a:lnTo>
                    <a:pt x="17" y="796"/>
                  </a:lnTo>
                  <a:lnTo>
                    <a:pt x="6" y="700"/>
                  </a:lnTo>
                  <a:lnTo>
                    <a:pt x="2" y="605"/>
                  </a:lnTo>
                  <a:lnTo>
                    <a:pt x="0" y="509"/>
                  </a:lnTo>
                  <a:lnTo>
                    <a:pt x="4" y="414"/>
                  </a:lnTo>
                  <a:lnTo>
                    <a:pt x="11" y="316"/>
                  </a:lnTo>
                  <a:lnTo>
                    <a:pt x="21" y="217"/>
                  </a:lnTo>
                  <a:lnTo>
                    <a:pt x="36" y="113"/>
                  </a:lnTo>
                  <a:close/>
                </a:path>
              </a:pathLst>
            </a:custGeom>
            <a:solidFill>
              <a:srgbClr val="BCA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74" name="Freeform 1265"/>
            <p:cNvSpPr>
              <a:spLocks noChangeArrowheads="1"/>
            </p:cNvSpPr>
            <p:nvPr/>
          </p:nvSpPr>
          <p:spPr bwMode="auto">
            <a:xfrm>
              <a:off x="2498" y="181"/>
              <a:ext cx="353" cy="444"/>
            </a:xfrm>
            <a:custGeom>
              <a:avLst/>
              <a:gdLst>
                <a:gd name="T0" fmla="*/ 1 w 705"/>
                <a:gd name="T1" fmla="*/ 1 h 887"/>
                <a:gd name="T2" fmla="*/ 1 w 705"/>
                <a:gd name="T3" fmla="*/ 1 h 887"/>
                <a:gd name="T4" fmla="*/ 1 w 705"/>
                <a:gd name="T5" fmla="*/ 1 h 887"/>
                <a:gd name="T6" fmla="*/ 1 w 705"/>
                <a:gd name="T7" fmla="*/ 1 h 887"/>
                <a:gd name="T8" fmla="*/ 1 w 705"/>
                <a:gd name="T9" fmla="*/ 1 h 887"/>
                <a:gd name="T10" fmla="*/ 1 w 705"/>
                <a:gd name="T11" fmla="*/ 1 h 887"/>
                <a:gd name="T12" fmla="*/ 2 w 705"/>
                <a:gd name="T13" fmla="*/ 1 h 887"/>
                <a:gd name="T14" fmla="*/ 2 w 705"/>
                <a:gd name="T15" fmla="*/ 1 h 887"/>
                <a:gd name="T16" fmla="*/ 2 w 705"/>
                <a:gd name="T17" fmla="*/ 1 h 887"/>
                <a:gd name="T18" fmla="*/ 2 w 705"/>
                <a:gd name="T19" fmla="*/ 1 h 887"/>
                <a:gd name="T20" fmla="*/ 2 w 705"/>
                <a:gd name="T21" fmla="*/ 1 h 887"/>
                <a:gd name="T22" fmla="*/ 2 w 705"/>
                <a:gd name="T23" fmla="*/ 1 h 887"/>
                <a:gd name="T24" fmla="*/ 3 w 705"/>
                <a:gd name="T25" fmla="*/ 1 h 887"/>
                <a:gd name="T26" fmla="*/ 3 w 705"/>
                <a:gd name="T27" fmla="*/ 1 h 887"/>
                <a:gd name="T28" fmla="*/ 3 w 705"/>
                <a:gd name="T29" fmla="*/ 1 h 887"/>
                <a:gd name="T30" fmla="*/ 3 w 705"/>
                <a:gd name="T31" fmla="*/ 1 h 887"/>
                <a:gd name="T32" fmla="*/ 3 w 705"/>
                <a:gd name="T33" fmla="*/ 0 h 887"/>
                <a:gd name="T34" fmla="*/ 3 w 705"/>
                <a:gd name="T35" fmla="*/ 1 h 887"/>
                <a:gd name="T36" fmla="*/ 3 w 705"/>
                <a:gd name="T37" fmla="*/ 2 h 887"/>
                <a:gd name="T38" fmla="*/ 3 w 705"/>
                <a:gd name="T39" fmla="*/ 3 h 887"/>
                <a:gd name="T40" fmla="*/ 3 w 705"/>
                <a:gd name="T41" fmla="*/ 4 h 887"/>
                <a:gd name="T42" fmla="*/ 3 w 705"/>
                <a:gd name="T43" fmla="*/ 4 h 887"/>
                <a:gd name="T44" fmla="*/ 3 w 705"/>
                <a:gd name="T45" fmla="*/ 4 h 887"/>
                <a:gd name="T46" fmla="*/ 3 w 705"/>
                <a:gd name="T47" fmla="*/ 4 h 887"/>
                <a:gd name="T48" fmla="*/ 3 w 705"/>
                <a:gd name="T49" fmla="*/ 4 h 887"/>
                <a:gd name="T50" fmla="*/ 2 w 705"/>
                <a:gd name="T51" fmla="*/ 4 h 887"/>
                <a:gd name="T52" fmla="*/ 2 w 705"/>
                <a:gd name="T53" fmla="*/ 4 h 887"/>
                <a:gd name="T54" fmla="*/ 2 w 705"/>
                <a:gd name="T55" fmla="*/ 4 h 887"/>
                <a:gd name="T56" fmla="*/ 2 w 705"/>
                <a:gd name="T57" fmla="*/ 4 h 887"/>
                <a:gd name="T58" fmla="*/ 2 w 705"/>
                <a:gd name="T59" fmla="*/ 4 h 887"/>
                <a:gd name="T60" fmla="*/ 2 w 705"/>
                <a:gd name="T61" fmla="*/ 4 h 887"/>
                <a:gd name="T62" fmla="*/ 1 w 705"/>
                <a:gd name="T63" fmla="*/ 4 h 887"/>
                <a:gd name="T64" fmla="*/ 1 w 705"/>
                <a:gd name="T65" fmla="*/ 4 h 887"/>
                <a:gd name="T66" fmla="*/ 1 w 705"/>
                <a:gd name="T67" fmla="*/ 4 h 887"/>
                <a:gd name="T68" fmla="*/ 1 w 705"/>
                <a:gd name="T69" fmla="*/ 4 h 887"/>
                <a:gd name="T70" fmla="*/ 1 w 705"/>
                <a:gd name="T71" fmla="*/ 4 h 887"/>
                <a:gd name="T72" fmla="*/ 1 w 705"/>
                <a:gd name="T73" fmla="*/ 4 h 887"/>
                <a:gd name="T74" fmla="*/ 1 w 705"/>
                <a:gd name="T75" fmla="*/ 3 h 887"/>
                <a:gd name="T76" fmla="*/ 1 w 705"/>
                <a:gd name="T77" fmla="*/ 3 h 887"/>
                <a:gd name="T78" fmla="*/ 1 w 705"/>
                <a:gd name="T79" fmla="*/ 3 h 887"/>
                <a:gd name="T80" fmla="*/ 0 w 705"/>
                <a:gd name="T81" fmla="*/ 2 h 887"/>
                <a:gd name="T82" fmla="*/ 1 w 705"/>
                <a:gd name="T83" fmla="*/ 2 h 887"/>
                <a:gd name="T84" fmla="*/ 1 w 705"/>
                <a:gd name="T85" fmla="*/ 2 h 887"/>
                <a:gd name="T86" fmla="*/ 1 w 705"/>
                <a:gd name="T87" fmla="*/ 1 h 887"/>
                <a:gd name="T88" fmla="*/ 1 w 705"/>
                <a:gd name="T89" fmla="*/ 1 h 8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05" h="887">
                  <a:moveTo>
                    <a:pt x="33" y="111"/>
                  </a:moveTo>
                  <a:lnTo>
                    <a:pt x="72" y="100"/>
                  </a:lnTo>
                  <a:lnTo>
                    <a:pt x="113" y="89"/>
                  </a:lnTo>
                  <a:lnTo>
                    <a:pt x="153" y="79"/>
                  </a:lnTo>
                  <a:lnTo>
                    <a:pt x="196" y="70"/>
                  </a:lnTo>
                  <a:lnTo>
                    <a:pt x="237" y="61"/>
                  </a:lnTo>
                  <a:lnTo>
                    <a:pt x="280" y="51"/>
                  </a:lnTo>
                  <a:lnTo>
                    <a:pt x="323" y="43"/>
                  </a:lnTo>
                  <a:lnTo>
                    <a:pt x="366" y="36"/>
                  </a:lnTo>
                  <a:lnTo>
                    <a:pt x="410" y="29"/>
                  </a:lnTo>
                  <a:lnTo>
                    <a:pt x="452" y="23"/>
                  </a:lnTo>
                  <a:lnTo>
                    <a:pt x="496" y="17"/>
                  </a:lnTo>
                  <a:lnTo>
                    <a:pt x="539" y="12"/>
                  </a:lnTo>
                  <a:lnTo>
                    <a:pt x="581" y="8"/>
                  </a:lnTo>
                  <a:lnTo>
                    <a:pt x="623" y="4"/>
                  </a:lnTo>
                  <a:lnTo>
                    <a:pt x="664" y="2"/>
                  </a:lnTo>
                  <a:lnTo>
                    <a:pt x="705" y="0"/>
                  </a:lnTo>
                  <a:lnTo>
                    <a:pt x="693" y="213"/>
                  </a:lnTo>
                  <a:lnTo>
                    <a:pt x="684" y="420"/>
                  </a:lnTo>
                  <a:lnTo>
                    <a:pt x="679" y="627"/>
                  </a:lnTo>
                  <a:lnTo>
                    <a:pt x="683" y="840"/>
                  </a:lnTo>
                  <a:lnTo>
                    <a:pt x="653" y="847"/>
                  </a:lnTo>
                  <a:lnTo>
                    <a:pt x="619" y="855"/>
                  </a:lnTo>
                  <a:lnTo>
                    <a:pt x="581" y="862"/>
                  </a:lnTo>
                  <a:lnTo>
                    <a:pt x="541" y="868"/>
                  </a:lnTo>
                  <a:lnTo>
                    <a:pt x="497" y="874"/>
                  </a:lnTo>
                  <a:lnTo>
                    <a:pt x="452" y="878"/>
                  </a:lnTo>
                  <a:lnTo>
                    <a:pt x="406" y="882"/>
                  </a:lnTo>
                  <a:lnTo>
                    <a:pt x="359" y="885"/>
                  </a:lnTo>
                  <a:lnTo>
                    <a:pt x="312" y="886"/>
                  </a:lnTo>
                  <a:lnTo>
                    <a:pt x="266" y="887"/>
                  </a:lnTo>
                  <a:lnTo>
                    <a:pt x="220" y="886"/>
                  </a:lnTo>
                  <a:lnTo>
                    <a:pt x="176" y="884"/>
                  </a:lnTo>
                  <a:lnTo>
                    <a:pt x="135" y="881"/>
                  </a:lnTo>
                  <a:lnTo>
                    <a:pt x="95" y="875"/>
                  </a:lnTo>
                  <a:lnTo>
                    <a:pt x="60" y="868"/>
                  </a:lnTo>
                  <a:lnTo>
                    <a:pt x="29" y="859"/>
                  </a:lnTo>
                  <a:lnTo>
                    <a:pt x="15" y="765"/>
                  </a:lnTo>
                  <a:lnTo>
                    <a:pt x="6" y="673"/>
                  </a:lnTo>
                  <a:lnTo>
                    <a:pt x="1" y="581"/>
                  </a:lnTo>
                  <a:lnTo>
                    <a:pt x="0" y="490"/>
                  </a:lnTo>
                  <a:lnTo>
                    <a:pt x="2" y="399"/>
                  </a:lnTo>
                  <a:lnTo>
                    <a:pt x="9" y="306"/>
                  </a:lnTo>
                  <a:lnTo>
                    <a:pt x="19" y="210"/>
                  </a:lnTo>
                  <a:lnTo>
                    <a:pt x="33" y="111"/>
                  </a:lnTo>
                  <a:close/>
                </a:path>
              </a:pathLst>
            </a:custGeom>
            <a:solidFill>
              <a:srgbClr val="C1A5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75" name="Freeform 1266"/>
            <p:cNvSpPr>
              <a:spLocks noChangeArrowheads="1"/>
            </p:cNvSpPr>
            <p:nvPr/>
          </p:nvSpPr>
          <p:spPr bwMode="auto">
            <a:xfrm>
              <a:off x="2500" y="182"/>
              <a:ext cx="342" cy="424"/>
            </a:xfrm>
            <a:custGeom>
              <a:avLst/>
              <a:gdLst>
                <a:gd name="T0" fmla="*/ 1 w 683"/>
                <a:gd name="T1" fmla="*/ 0 h 849"/>
                <a:gd name="T2" fmla="*/ 1 w 683"/>
                <a:gd name="T3" fmla="*/ 0 h 849"/>
                <a:gd name="T4" fmla="*/ 1 w 683"/>
                <a:gd name="T5" fmla="*/ 0 h 849"/>
                <a:gd name="T6" fmla="*/ 1 w 683"/>
                <a:gd name="T7" fmla="*/ 0 h 849"/>
                <a:gd name="T8" fmla="*/ 1 w 683"/>
                <a:gd name="T9" fmla="*/ 0 h 849"/>
                <a:gd name="T10" fmla="*/ 1 w 683"/>
                <a:gd name="T11" fmla="*/ 0 h 849"/>
                <a:gd name="T12" fmla="*/ 2 w 683"/>
                <a:gd name="T13" fmla="*/ 0 h 849"/>
                <a:gd name="T14" fmla="*/ 2 w 683"/>
                <a:gd name="T15" fmla="*/ 0 h 849"/>
                <a:gd name="T16" fmla="*/ 2 w 683"/>
                <a:gd name="T17" fmla="*/ 0 h 849"/>
                <a:gd name="T18" fmla="*/ 2 w 683"/>
                <a:gd name="T19" fmla="*/ 0 h 849"/>
                <a:gd name="T20" fmla="*/ 2 w 683"/>
                <a:gd name="T21" fmla="*/ 0 h 849"/>
                <a:gd name="T22" fmla="*/ 2 w 683"/>
                <a:gd name="T23" fmla="*/ 0 h 849"/>
                <a:gd name="T24" fmla="*/ 3 w 683"/>
                <a:gd name="T25" fmla="*/ 0 h 849"/>
                <a:gd name="T26" fmla="*/ 3 w 683"/>
                <a:gd name="T27" fmla="*/ 0 h 849"/>
                <a:gd name="T28" fmla="*/ 3 w 683"/>
                <a:gd name="T29" fmla="*/ 0 h 849"/>
                <a:gd name="T30" fmla="*/ 3 w 683"/>
                <a:gd name="T31" fmla="*/ 0 h 849"/>
                <a:gd name="T32" fmla="*/ 3 w 683"/>
                <a:gd name="T33" fmla="*/ 0 h 849"/>
                <a:gd name="T34" fmla="*/ 3 w 683"/>
                <a:gd name="T35" fmla="*/ 0 h 849"/>
                <a:gd name="T36" fmla="*/ 3 w 683"/>
                <a:gd name="T37" fmla="*/ 1 h 849"/>
                <a:gd name="T38" fmla="*/ 3 w 683"/>
                <a:gd name="T39" fmla="*/ 2 h 849"/>
                <a:gd name="T40" fmla="*/ 3 w 683"/>
                <a:gd name="T41" fmla="*/ 3 h 849"/>
                <a:gd name="T42" fmla="*/ 3 w 683"/>
                <a:gd name="T43" fmla="*/ 3 h 849"/>
                <a:gd name="T44" fmla="*/ 3 w 683"/>
                <a:gd name="T45" fmla="*/ 3 h 849"/>
                <a:gd name="T46" fmla="*/ 3 w 683"/>
                <a:gd name="T47" fmla="*/ 3 h 849"/>
                <a:gd name="T48" fmla="*/ 3 w 683"/>
                <a:gd name="T49" fmla="*/ 3 h 849"/>
                <a:gd name="T50" fmla="*/ 2 w 683"/>
                <a:gd name="T51" fmla="*/ 3 h 849"/>
                <a:gd name="T52" fmla="*/ 2 w 683"/>
                <a:gd name="T53" fmla="*/ 3 h 849"/>
                <a:gd name="T54" fmla="*/ 2 w 683"/>
                <a:gd name="T55" fmla="*/ 3 h 849"/>
                <a:gd name="T56" fmla="*/ 2 w 683"/>
                <a:gd name="T57" fmla="*/ 3 h 849"/>
                <a:gd name="T58" fmla="*/ 2 w 683"/>
                <a:gd name="T59" fmla="*/ 3 h 849"/>
                <a:gd name="T60" fmla="*/ 2 w 683"/>
                <a:gd name="T61" fmla="*/ 3 h 849"/>
                <a:gd name="T62" fmla="*/ 1 w 683"/>
                <a:gd name="T63" fmla="*/ 3 h 849"/>
                <a:gd name="T64" fmla="*/ 1 w 683"/>
                <a:gd name="T65" fmla="*/ 3 h 849"/>
                <a:gd name="T66" fmla="*/ 1 w 683"/>
                <a:gd name="T67" fmla="*/ 3 h 849"/>
                <a:gd name="T68" fmla="*/ 1 w 683"/>
                <a:gd name="T69" fmla="*/ 3 h 849"/>
                <a:gd name="T70" fmla="*/ 1 w 683"/>
                <a:gd name="T71" fmla="*/ 3 h 849"/>
                <a:gd name="T72" fmla="*/ 1 w 683"/>
                <a:gd name="T73" fmla="*/ 3 h 849"/>
                <a:gd name="T74" fmla="*/ 1 w 683"/>
                <a:gd name="T75" fmla="*/ 2 h 849"/>
                <a:gd name="T76" fmla="*/ 1 w 683"/>
                <a:gd name="T77" fmla="*/ 2 h 849"/>
                <a:gd name="T78" fmla="*/ 0 w 683"/>
                <a:gd name="T79" fmla="*/ 2 h 849"/>
                <a:gd name="T80" fmla="*/ 0 w 683"/>
                <a:gd name="T81" fmla="*/ 1 h 849"/>
                <a:gd name="T82" fmla="*/ 1 w 683"/>
                <a:gd name="T83" fmla="*/ 1 h 849"/>
                <a:gd name="T84" fmla="*/ 1 w 683"/>
                <a:gd name="T85" fmla="*/ 1 h 849"/>
                <a:gd name="T86" fmla="*/ 1 w 683"/>
                <a:gd name="T87" fmla="*/ 0 h 849"/>
                <a:gd name="T88" fmla="*/ 1 w 683"/>
                <a:gd name="T89" fmla="*/ 0 h 8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83" h="849">
                  <a:moveTo>
                    <a:pt x="31" y="110"/>
                  </a:moveTo>
                  <a:lnTo>
                    <a:pt x="69" y="100"/>
                  </a:lnTo>
                  <a:lnTo>
                    <a:pt x="107" y="90"/>
                  </a:lnTo>
                  <a:lnTo>
                    <a:pt x="148" y="79"/>
                  </a:lnTo>
                  <a:lnTo>
                    <a:pt x="188" y="70"/>
                  </a:lnTo>
                  <a:lnTo>
                    <a:pt x="229" y="61"/>
                  </a:lnTo>
                  <a:lnTo>
                    <a:pt x="271" y="52"/>
                  </a:lnTo>
                  <a:lnTo>
                    <a:pt x="312" y="44"/>
                  </a:lnTo>
                  <a:lnTo>
                    <a:pt x="355" y="36"/>
                  </a:lnTo>
                  <a:lnTo>
                    <a:pt x="398" y="29"/>
                  </a:lnTo>
                  <a:lnTo>
                    <a:pt x="440" y="23"/>
                  </a:lnTo>
                  <a:lnTo>
                    <a:pt x="482" y="17"/>
                  </a:lnTo>
                  <a:lnTo>
                    <a:pt x="523" y="11"/>
                  </a:lnTo>
                  <a:lnTo>
                    <a:pt x="565" y="8"/>
                  </a:lnTo>
                  <a:lnTo>
                    <a:pt x="605" y="4"/>
                  </a:lnTo>
                  <a:lnTo>
                    <a:pt x="645" y="2"/>
                  </a:lnTo>
                  <a:lnTo>
                    <a:pt x="683" y="0"/>
                  </a:lnTo>
                  <a:lnTo>
                    <a:pt x="673" y="203"/>
                  </a:lnTo>
                  <a:lnTo>
                    <a:pt x="663" y="398"/>
                  </a:lnTo>
                  <a:lnTo>
                    <a:pt x="658" y="595"/>
                  </a:lnTo>
                  <a:lnTo>
                    <a:pt x="663" y="798"/>
                  </a:lnTo>
                  <a:lnTo>
                    <a:pt x="634" y="805"/>
                  </a:lnTo>
                  <a:lnTo>
                    <a:pt x="600" y="813"/>
                  </a:lnTo>
                  <a:lnTo>
                    <a:pt x="563" y="820"/>
                  </a:lnTo>
                  <a:lnTo>
                    <a:pt x="524" y="826"/>
                  </a:lnTo>
                  <a:lnTo>
                    <a:pt x="482" y="831"/>
                  </a:lnTo>
                  <a:lnTo>
                    <a:pt x="438" y="837"/>
                  </a:lnTo>
                  <a:lnTo>
                    <a:pt x="393" y="842"/>
                  </a:lnTo>
                  <a:lnTo>
                    <a:pt x="348" y="845"/>
                  </a:lnTo>
                  <a:lnTo>
                    <a:pt x="302" y="847"/>
                  </a:lnTo>
                  <a:lnTo>
                    <a:pt x="257" y="849"/>
                  </a:lnTo>
                  <a:lnTo>
                    <a:pt x="212" y="849"/>
                  </a:lnTo>
                  <a:lnTo>
                    <a:pt x="170" y="847"/>
                  </a:lnTo>
                  <a:lnTo>
                    <a:pt x="129" y="845"/>
                  </a:lnTo>
                  <a:lnTo>
                    <a:pt x="91" y="839"/>
                  </a:lnTo>
                  <a:lnTo>
                    <a:pt x="58" y="834"/>
                  </a:lnTo>
                  <a:lnTo>
                    <a:pt x="27" y="824"/>
                  </a:lnTo>
                  <a:lnTo>
                    <a:pt x="14" y="735"/>
                  </a:lnTo>
                  <a:lnTo>
                    <a:pt x="6" y="647"/>
                  </a:lnTo>
                  <a:lnTo>
                    <a:pt x="0" y="560"/>
                  </a:lnTo>
                  <a:lnTo>
                    <a:pt x="0" y="472"/>
                  </a:lnTo>
                  <a:lnTo>
                    <a:pt x="3" y="384"/>
                  </a:lnTo>
                  <a:lnTo>
                    <a:pt x="8" y="296"/>
                  </a:lnTo>
                  <a:lnTo>
                    <a:pt x="19" y="205"/>
                  </a:lnTo>
                  <a:lnTo>
                    <a:pt x="31" y="110"/>
                  </a:lnTo>
                  <a:close/>
                </a:path>
              </a:pathLst>
            </a:custGeom>
            <a:solidFill>
              <a:srgbClr val="C4A8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76" name="Freeform 1267"/>
            <p:cNvSpPr>
              <a:spLocks noChangeArrowheads="1"/>
            </p:cNvSpPr>
            <p:nvPr/>
          </p:nvSpPr>
          <p:spPr bwMode="auto">
            <a:xfrm>
              <a:off x="2501" y="183"/>
              <a:ext cx="332" cy="406"/>
            </a:xfrm>
            <a:custGeom>
              <a:avLst/>
              <a:gdLst>
                <a:gd name="T0" fmla="*/ 0 w 665"/>
                <a:gd name="T1" fmla="*/ 1 h 812"/>
                <a:gd name="T2" fmla="*/ 0 w 665"/>
                <a:gd name="T3" fmla="*/ 1 h 812"/>
                <a:gd name="T4" fmla="*/ 0 w 665"/>
                <a:gd name="T5" fmla="*/ 1 h 812"/>
                <a:gd name="T6" fmla="*/ 0 w 665"/>
                <a:gd name="T7" fmla="*/ 1 h 812"/>
                <a:gd name="T8" fmla="*/ 0 w 665"/>
                <a:gd name="T9" fmla="*/ 1 h 812"/>
                <a:gd name="T10" fmla="*/ 0 w 665"/>
                <a:gd name="T11" fmla="*/ 1 h 812"/>
                <a:gd name="T12" fmla="*/ 1 w 665"/>
                <a:gd name="T13" fmla="*/ 1 h 812"/>
                <a:gd name="T14" fmla="*/ 1 w 665"/>
                <a:gd name="T15" fmla="*/ 1 h 812"/>
                <a:gd name="T16" fmla="*/ 1 w 665"/>
                <a:gd name="T17" fmla="*/ 1 h 812"/>
                <a:gd name="T18" fmla="*/ 1 w 665"/>
                <a:gd name="T19" fmla="*/ 1 h 812"/>
                <a:gd name="T20" fmla="*/ 1 w 665"/>
                <a:gd name="T21" fmla="*/ 1 h 812"/>
                <a:gd name="T22" fmla="*/ 1 w 665"/>
                <a:gd name="T23" fmla="*/ 1 h 812"/>
                <a:gd name="T24" fmla="*/ 1 w 665"/>
                <a:gd name="T25" fmla="*/ 1 h 812"/>
                <a:gd name="T26" fmla="*/ 2 w 665"/>
                <a:gd name="T27" fmla="*/ 1 h 812"/>
                <a:gd name="T28" fmla="*/ 2 w 665"/>
                <a:gd name="T29" fmla="*/ 1 h 812"/>
                <a:gd name="T30" fmla="*/ 2 w 665"/>
                <a:gd name="T31" fmla="*/ 1 h 812"/>
                <a:gd name="T32" fmla="*/ 2 w 665"/>
                <a:gd name="T33" fmla="*/ 0 h 812"/>
                <a:gd name="T34" fmla="*/ 2 w 665"/>
                <a:gd name="T35" fmla="*/ 1 h 812"/>
                <a:gd name="T36" fmla="*/ 2 w 665"/>
                <a:gd name="T37" fmla="*/ 1 h 812"/>
                <a:gd name="T38" fmla="*/ 2 w 665"/>
                <a:gd name="T39" fmla="*/ 2 h 812"/>
                <a:gd name="T40" fmla="*/ 2 w 665"/>
                <a:gd name="T41" fmla="*/ 2 h 812"/>
                <a:gd name="T42" fmla="*/ 2 w 665"/>
                <a:gd name="T43" fmla="*/ 2 h 812"/>
                <a:gd name="T44" fmla="*/ 2 w 665"/>
                <a:gd name="T45" fmla="*/ 3 h 812"/>
                <a:gd name="T46" fmla="*/ 2 w 665"/>
                <a:gd name="T47" fmla="*/ 3 h 812"/>
                <a:gd name="T48" fmla="*/ 2 w 665"/>
                <a:gd name="T49" fmla="*/ 3 h 812"/>
                <a:gd name="T50" fmla="*/ 2 w 665"/>
                <a:gd name="T51" fmla="*/ 3 h 812"/>
                <a:gd name="T52" fmla="*/ 2 w 665"/>
                <a:gd name="T53" fmla="*/ 4 h 812"/>
                <a:gd name="T54" fmla="*/ 2 w 665"/>
                <a:gd name="T55" fmla="*/ 4 h 812"/>
                <a:gd name="T56" fmla="*/ 1 w 665"/>
                <a:gd name="T57" fmla="*/ 4 h 812"/>
                <a:gd name="T58" fmla="*/ 1 w 665"/>
                <a:gd name="T59" fmla="*/ 4 h 812"/>
                <a:gd name="T60" fmla="*/ 1 w 665"/>
                <a:gd name="T61" fmla="*/ 4 h 812"/>
                <a:gd name="T62" fmla="*/ 1 w 665"/>
                <a:gd name="T63" fmla="*/ 4 h 812"/>
                <a:gd name="T64" fmla="*/ 1 w 665"/>
                <a:gd name="T65" fmla="*/ 4 h 812"/>
                <a:gd name="T66" fmla="*/ 1 w 665"/>
                <a:gd name="T67" fmla="*/ 4 h 812"/>
                <a:gd name="T68" fmla="*/ 0 w 665"/>
                <a:gd name="T69" fmla="*/ 4 h 812"/>
                <a:gd name="T70" fmla="*/ 0 w 665"/>
                <a:gd name="T71" fmla="*/ 4 h 812"/>
                <a:gd name="T72" fmla="*/ 0 w 665"/>
                <a:gd name="T73" fmla="*/ 4 h 812"/>
                <a:gd name="T74" fmla="*/ 0 w 665"/>
                <a:gd name="T75" fmla="*/ 4 h 812"/>
                <a:gd name="T76" fmla="*/ 0 w 665"/>
                <a:gd name="T77" fmla="*/ 4 h 812"/>
                <a:gd name="T78" fmla="*/ 0 w 665"/>
                <a:gd name="T79" fmla="*/ 4 h 812"/>
                <a:gd name="T80" fmla="*/ 0 w 665"/>
                <a:gd name="T81" fmla="*/ 4 h 812"/>
                <a:gd name="T82" fmla="*/ 0 w 665"/>
                <a:gd name="T83" fmla="*/ 3 h 812"/>
                <a:gd name="T84" fmla="*/ 0 w 665"/>
                <a:gd name="T85" fmla="*/ 3 h 812"/>
                <a:gd name="T86" fmla="*/ 0 w 665"/>
                <a:gd name="T87" fmla="*/ 3 h 812"/>
                <a:gd name="T88" fmla="*/ 0 w 665"/>
                <a:gd name="T89" fmla="*/ 2 h 812"/>
                <a:gd name="T90" fmla="*/ 0 w 665"/>
                <a:gd name="T91" fmla="*/ 2 h 812"/>
                <a:gd name="T92" fmla="*/ 0 w 665"/>
                <a:gd name="T93" fmla="*/ 2 h 812"/>
                <a:gd name="T94" fmla="*/ 0 w 665"/>
                <a:gd name="T95" fmla="*/ 1 h 812"/>
                <a:gd name="T96" fmla="*/ 0 w 665"/>
                <a:gd name="T97" fmla="*/ 1 h 8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65" h="812">
                  <a:moveTo>
                    <a:pt x="31" y="110"/>
                  </a:moveTo>
                  <a:lnTo>
                    <a:pt x="67" y="99"/>
                  </a:lnTo>
                  <a:lnTo>
                    <a:pt x="105" y="89"/>
                  </a:lnTo>
                  <a:lnTo>
                    <a:pt x="143" y="80"/>
                  </a:lnTo>
                  <a:lnTo>
                    <a:pt x="182" y="69"/>
                  </a:lnTo>
                  <a:lnTo>
                    <a:pt x="223" y="60"/>
                  </a:lnTo>
                  <a:lnTo>
                    <a:pt x="263" y="52"/>
                  </a:lnTo>
                  <a:lnTo>
                    <a:pt x="304" y="44"/>
                  </a:lnTo>
                  <a:lnTo>
                    <a:pt x="346" y="36"/>
                  </a:lnTo>
                  <a:lnTo>
                    <a:pt x="387" y="29"/>
                  </a:lnTo>
                  <a:lnTo>
                    <a:pt x="429" y="23"/>
                  </a:lnTo>
                  <a:lnTo>
                    <a:pt x="469" y="17"/>
                  </a:lnTo>
                  <a:lnTo>
                    <a:pt x="511" y="12"/>
                  </a:lnTo>
                  <a:lnTo>
                    <a:pt x="550" y="8"/>
                  </a:lnTo>
                  <a:lnTo>
                    <a:pt x="590" y="5"/>
                  </a:lnTo>
                  <a:lnTo>
                    <a:pt x="628" y="2"/>
                  </a:lnTo>
                  <a:lnTo>
                    <a:pt x="665" y="0"/>
                  </a:lnTo>
                  <a:lnTo>
                    <a:pt x="659" y="98"/>
                  </a:lnTo>
                  <a:lnTo>
                    <a:pt x="653" y="192"/>
                  </a:lnTo>
                  <a:lnTo>
                    <a:pt x="648" y="286"/>
                  </a:lnTo>
                  <a:lnTo>
                    <a:pt x="643" y="378"/>
                  </a:lnTo>
                  <a:lnTo>
                    <a:pt x="640" y="471"/>
                  </a:lnTo>
                  <a:lnTo>
                    <a:pt x="637" y="564"/>
                  </a:lnTo>
                  <a:lnTo>
                    <a:pt x="637" y="659"/>
                  </a:lnTo>
                  <a:lnTo>
                    <a:pt x="641" y="757"/>
                  </a:lnTo>
                  <a:lnTo>
                    <a:pt x="613" y="764"/>
                  </a:lnTo>
                  <a:lnTo>
                    <a:pt x="581" y="771"/>
                  </a:lnTo>
                  <a:lnTo>
                    <a:pt x="545" y="778"/>
                  </a:lnTo>
                  <a:lnTo>
                    <a:pt x="507" y="784"/>
                  </a:lnTo>
                  <a:lnTo>
                    <a:pt x="467" y="791"/>
                  </a:lnTo>
                  <a:lnTo>
                    <a:pt x="424" y="797"/>
                  </a:lnTo>
                  <a:lnTo>
                    <a:pt x="380" y="802"/>
                  </a:lnTo>
                  <a:lnTo>
                    <a:pt x="337" y="806"/>
                  </a:lnTo>
                  <a:lnTo>
                    <a:pt x="293" y="810"/>
                  </a:lnTo>
                  <a:lnTo>
                    <a:pt x="249" y="812"/>
                  </a:lnTo>
                  <a:lnTo>
                    <a:pt x="207" y="812"/>
                  </a:lnTo>
                  <a:lnTo>
                    <a:pt x="165" y="812"/>
                  </a:lnTo>
                  <a:lnTo>
                    <a:pt x="126" y="809"/>
                  </a:lnTo>
                  <a:lnTo>
                    <a:pt x="89" y="805"/>
                  </a:lnTo>
                  <a:lnTo>
                    <a:pt x="57" y="798"/>
                  </a:lnTo>
                  <a:lnTo>
                    <a:pt x="27" y="790"/>
                  </a:lnTo>
                  <a:lnTo>
                    <a:pt x="14" y="705"/>
                  </a:lnTo>
                  <a:lnTo>
                    <a:pt x="6" y="621"/>
                  </a:lnTo>
                  <a:lnTo>
                    <a:pt x="2" y="538"/>
                  </a:lnTo>
                  <a:lnTo>
                    <a:pt x="0" y="455"/>
                  </a:lnTo>
                  <a:lnTo>
                    <a:pt x="4" y="371"/>
                  </a:lnTo>
                  <a:lnTo>
                    <a:pt x="10" y="287"/>
                  </a:lnTo>
                  <a:lnTo>
                    <a:pt x="19" y="199"/>
                  </a:lnTo>
                  <a:lnTo>
                    <a:pt x="31" y="110"/>
                  </a:lnTo>
                  <a:close/>
                </a:path>
              </a:pathLst>
            </a:custGeom>
            <a:solidFill>
              <a:srgbClr val="C9AD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77" name="Freeform 1268"/>
            <p:cNvSpPr>
              <a:spLocks noChangeArrowheads="1"/>
            </p:cNvSpPr>
            <p:nvPr/>
          </p:nvSpPr>
          <p:spPr bwMode="auto">
            <a:xfrm>
              <a:off x="2502" y="184"/>
              <a:ext cx="322" cy="387"/>
            </a:xfrm>
            <a:custGeom>
              <a:avLst/>
              <a:gdLst>
                <a:gd name="T0" fmla="*/ 1 w 643"/>
                <a:gd name="T1" fmla="*/ 1 h 774"/>
                <a:gd name="T2" fmla="*/ 1 w 643"/>
                <a:gd name="T3" fmla="*/ 1 h 774"/>
                <a:gd name="T4" fmla="*/ 1 w 643"/>
                <a:gd name="T5" fmla="*/ 1 h 774"/>
                <a:gd name="T6" fmla="*/ 1 w 643"/>
                <a:gd name="T7" fmla="*/ 1 h 774"/>
                <a:gd name="T8" fmla="*/ 1 w 643"/>
                <a:gd name="T9" fmla="*/ 1 h 774"/>
                <a:gd name="T10" fmla="*/ 1 w 643"/>
                <a:gd name="T11" fmla="*/ 1 h 774"/>
                <a:gd name="T12" fmla="*/ 1 w 643"/>
                <a:gd name="T13" fmla="*/ 1 h 774"/>
                <a:gd name="T14" fmla="*/ 2 w 643"/>
                <a:gd name="T15" fmla="*/ 1 h 774"/>
                <a:gd name="T16" fmla="*/ 2 w 643"/>
                <a:gd name="T17" fmla="*/ 1 h 774"/>
                <a:gd name="T18" fmla="*/ 2 w 643"/>
                <a:gd name="T19" fmla="*/ 1 h 774"/>
                <a:gd name="T20" fmla="*/ 2 w 643"/>
                <a:gd name="T21" fmla="*/ 1 h 774"/>
                <a:gd name="T22" fmla="*/ 2 w 643"/>
                <a:gd name="T23" fmla="*/ 1 h 774"/>
                <a:gd name="T24" fmla="*/ 2 w 643"/>
                <a:gd name="T25" fmla="*/ 1 h 774"/>
                <a:gd name="T26" fmla="*/ 3 w 643"/>
                <a:gd name="T27" fmla="*/ 1 h 774"/>
                <a:gd name="T28" fmla="*/ 3 w 643"/>
                <a:gd name="T29" fmla="*/ 1 h 774"/>
                <a:gd name="T30" fmla="*/ 3 w 643"/>
                <a:gd name="T31" fmla="*/ 1 h 774"/>
                <a:gd name="T32" fmla="*/ 3 w 643"/>
                <a:gd name="T33" fmla="*/ 0 h 774"/>
                <a:gd name="T34" fmla="*/ 3 w 643"/>
                <a:gd name="T35" fmla="*/ 1 h 774"/>
                <a:gd name="T36" fmla="*/ 3 w 643"/>
                <a:gd name="T37" fmla="*/ 1 h 774"/>
                <a:gd name="T38" fmla="*/ 3 w 643"/>
                <a:gd name="T39" fmla="*/ 2 h 774"/>
                <a:gd name="T40" fmla="*/ 3 w 643"/>
                <a:gd name="T41" fmla="*/ 2 h 774"/>
                <a:gd name="T42" fmla="*/ 3 w 643"/>
                <a:gd name="T43" fmla="*/ 2 h 774"/>
                <a:gd name="T44" fmla="*/ 3 w 643"/>
                <a:gd name="T45" fmla="*/ 3 h 774"/>
                <a:gd name="T46" fmla="*/ 3 w 643"/>
                <a:gd name="T47" fmla="*/ 3 h 774"/>
                <a:gd name="T48" fmla="*/ 3 w 643"/>
                <a:gd name="T49" fmla="*/ 3 h 774"/>
                <a:gd name="T50" fmla="*/ 3 w 643"/>
                <a:gd name="T51" fmla="*/ 3 h 774"/>
                <a:gd name="T52" fmla="*/ 3 w 643"/>
                <a:gd name="T53" fmla="*/ 3 h 774"/>
                <a:gd name="T54" fmla="*/ 3 w 643"/>
                <a:gd name="T55" fmla="*/ 3 h 774"/>
                <a:gd name="T56" fmla="*/ 2 w 643"/>
                <a:gd name="T57" fmla="*/ 3 h 774"/>
                <a:gd name="T58" fmla="*/ 2 w 643"/>
                <a:gd name="T59" fmla="*/ 3 h 774"/>
                <a:gd name="T60" fmla="*/ 2 w 643"/>
                <a:gd name="T61" fmla="*/ 3 h 774"/>
                <a:gd name="T62" fmla="*/ 2 w 643"/>
                <a:gd name="T63" fmla="*/ 3 h 774"/>
                <a:gd name="T64" fmla="*/ 2 w 643"/>
                <a:gd name="T65" fmla="*/ 3 h 774"/>
                <a:gd name="T66" fmla="*/ 2 w 643"/>
                <a:gd name="T67" fmla="*/ 4 h 774"/>
                <a:gd name="T68" fmla="*/ 1 w 643"/>
                <a:gd name="T69" fmla="*/ 4 h 774"/>
                <a:gd name="T70" fmla="*/ 1 w 643"/>
                <a:gd name="T71" fmla="*/ 4 h 774"/>
                <a:gd name="T72" fmla="*/ 1 w 643"/>
                <a:gd name="T73" fmla="*/ 4 h 774"/>
                <a:gd name="T74" fmla="*/ 1 w 643"/>
                <a:gd name="T75" fmla="*/ 4 h 774"/>
                <a:gd name="T76" fmla="*/ 1 w 643"/>
                <a:gd name="T77" fmla="*/ 4 h 774"/>
                <a:gd name="T78" fmla="*/ 1 w 643"/>
                <a:gd name="T79" fmla="*/ 3 h 774"/>
                <a:gd name="T80" fmla="*/ 1 w 643"/>
                <a:gd name="T81" fmla="*/ 3 h 774"/>
                <a:gd name="T82" fmla="*/ 1 w 643"/>
                <a:gd name="T83" fmla="*/ 3 h 774"/>
                <a:gd name="T84" fmla="*/ 1 w 643"/>
                <a:gd name="T85" fmla="*/ 3 h 774"/>
                <a:gd name="T86" fmla="*/ 0 w 643"/>
                <a:gd name="T87" fmla="*/ 3 h 774"/>
                <a:gd name="T88" fmla="*/ 0 w 643"/>
                <a:gd name="T89" fmla="*/ 2 h 774"/>
                <a:gd name="T90" fmla="*/ 1 w 643"/>
                <a:gd name="T91" fmla="*/ 2 h 774"/>
                <a:gd name="T92" fmla="*/ 1 w 643"/>
                <a:gd name="T93" fmla="*/ 2 h 774"/>
                <a:gd name="T94" fmla="*/ 1 w 643"/>
                <a:gd name="T95" fmla="*/ 1 h 774"/>
                <a:gd name="T96" fmla="*/ 1 w 643"/>
                <a:gd name="T97" fmla="*/ 1 h 7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43" h="774">
                  <a:moveTo>
                    <a:pt x="29" y="109"/>
                  </a:moveTo>
                  <a:lnTo>
                    <a:pt x="63" y="98"/>
                  </a:lnTo>
                  <a:lnTo>
                    <a:pt x="99" y="89"/>
                  </a:lnTo>
                  <a:lnTo>
                    <a:pt x="136" y="79"/>
                  </a:lnTo>
                  <a:lnTo>
                    <a:pt x="174" y="70"/>
                  </a:lnTo>
                  <a:lnTo>
                    <a:pt x="213" y="61"/>
                  </a:lnTo>
                  <a:lnTo>
                    <a:pt x="253" y="52"/>
                  </a:lnTo>
                  <a:lnTo>
                    <a:pt x="292" y="44"/>
                  </a:lnTo>
                  <a:lnTo>
                    <a:pt x="334" y="37"/>
                  </a:lnTo>
                  <a:lnTo>
                    <a:pt x="374" y="30"/>
                  </a:lnTo>
                  <a:lnTo>
                    <a:pt x="415" y="23"/>
                  </a:lnTo>
                  <a:lnTo>
                    <a:pt x="455" y="18"/>
                  </a:lnTo>
                  <a:lnTo>
                    <a:pt x="494" y="13"/>
                  </a:lnTo>
                  <a:lnTo>
                    <a:pt x="533" y="8"/>
                  </a:lnTo>
                  <a:lnTo>
                    <a:pt x="571" y="5"/>
                  </a:lnTo>
                  <a:lnTo>
                    <a:pt x="607" y="3"/>
                  </a:lnTo>
                  <a:lnTo>
                    <a:pt x="643" y="0"/>
                  </a:lnTo>
                  <a:lnTo>
                    <a:pt x="637" y="93"/>
                  </a:lnTo>
                  <a:lnTo>
                    <a:pt x="631" y="182"/>
                  </a:lnTo>
                  <a:lnTo>
                    <a:pt x="625" y="270"/>
                  </a:lnTo>
                  <a:lnTo>
                    <a:pt x="621" y="357"/>
                  </a:lnTo>
                  <a:lnTo>
                    <a:pt x="617" y="445"/>
                  </a:lnTo>
                  <a:lnTo>
                    <a:pt x="615" y="533"/>
                  </a:lnTo>
                  <a:lnTo>
                    <a:pt x="615" y="622"/>
                  </a:lnTo>
                  <a:lnTo>
                    <a:pt x="617" y="714"/>
                  </a:lnTo>
                  <a:lnTo>
                    <a:pt x="590" y="721"/>
                  </a:lnTo>
                  <a:lnTo>
                    <a:pt x="560" y="728"/>
                  </a:lnTo>
                  <a:lnTo>
                    <a:pt x="525" y="735"/>
                  </a:lnTo>
                  <a:lnTo>
                    <a:pt x="488" y="743"/>
                  </a:lnTo>
                  <a:lnTo>
                    <a:pt x="449" y="750"/>
                  </a:lnTo>
                  <a:lnTo>
                    <a:pt x="408" y="756"/>
                  </a:lnTo>
                  <a:lnTo>
                    <a:pt x="366" y="762"/>
                  </a:lnTo>
                  <a:lnTo>
                    <a:pt x="324" y="766"/>
                  </a:lnTo>
                  <a:lnTo>
                    <a:pt x="281" y="771"/>
                  </a:lnTo>
                  <a:lnTo>
                    <a:pt x="238" y="773"/>
                  </a:lnTo>
                  <a:lnTo>
                    <a:pt x="197" y="774"/>
                  </a:lnTo>
                  <a:lnTo>
                    <a:pt x="158" y="774"/>
                  </a:lnTo>
                  <a:lnTo>
                    <a:pt x="120" y="772"/>
                  </a:lnTo>
                  <a:lnTo>
                    <a:pt x="84" y="769"/>
                  </a:lnTo>
                  <a:lnTo>
                    <a:pt x="53" y="763"/>
                  </a:lnTo>
                  <a:lnTo>
                    <a:pt x="24" y="755"/>
                  </a:lnTo>
                  <a:lnTo>
                    <a:pt x="12" y="674"/>
                  </a:lnTo>
                  <a:lnTo>
                    <a:pt x="4" y="594"/>
                  </a:lnTo>
                  <a:lnTo>
                    <a:pt x="0" y="515"/>
                  </a:lnTo>
                  <a:lnTo>
                    <a:pt x="0" y="437"/>
                  </a:lnTo>
                  <a:lnTo>
                    <a:pt x="2" y="357"/>
                  </a:lnTo>
                  <a:lnTo>
                    <a:pt x="8" y="277"/>
                  </a:lnTo>
                  <a:lnTo>
                    <a:pt x="17" y="194"/>
                  </a:lnTo>
                  <a:lnTo>
                    <a:pt x="29" y="109"/>
                  </a:lnTo>
                  <a:close/>
                </a:path>
              </a:pathLst>
            </a:custGeom>
            <a:solidFill>
              <a:srgbClr val="CCB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78" name="Freeform 1269"/>
            <p:cNvSpPr>
              <a:spLocks noChangeArrowheads="1"/>
            </p:cNvSpPr>
            <p:nvPr/>
          </p:nvSpPr>
          <p:spPr bwMode="auto">
            <a:xfrm>
              <a:off x="2504" y="185"/>
              <a:ext cx="311" cy="369"/>
            </a:xfrm>
            <a:custGeom>
              <a:avLst/>
              <a:gdLst>
                <a:gd name="T0" fmla="*/ 1 w 622"/>
                <a:gd name="T1" fmla="*/ 1 h 737"/>
                <a:gd name="T2" fmla="*/ 1 w 622"/>
                <a:gd name="T3" fmla="*/ 1 h 737"/>
                <a:gd name="T4" fmla="*/ 1 w 622"/>
                <a:gd name="T5" fmla="*/ 1 h 737"/>
                <a:gd name="T6" fmla="*/ 1 w 622"/>
                <a:gd name="T7" fmla="*/ 1 h 737"/>
                <a:gd name="T8" fmla="*/ 1 w 622"/>
                <a:gd name="T9" fmla="*/ 1 h 737"/>
                <a:gd name="T10" fmla="*/ 1 w 622"/>
                <a:gd name="T11" fmla="*/ 1 h 737"/>
                <a:gd name="T12" fmla="*/ 1 w 622"/>
                <a:gd name="T13" fmla="*/ 1 h 737"/>
                <a:gd name="T14" fmla="*/ 2 w 622"/>
                <a:gd name="T15" fmla="*/ 1 h 737"/>
                <a:gd name="T16" fmla="*/ 2 w 622"/>
                <a:gd name="T17" fmla="*/ 1 h 737"/>
                <a:gd name="T18" fmla="*/ 2 w 622"/>
                <a:gd name="T19" fmla="*/ 1 h 737"/>
                <a:gd name="T20" fmla="*/ 2 w 622"/>
                <a:gd name="T21" fmla="*/ 1 h 737"/>
                <a:gd name="T22" fmla="*/ 2 w 622"/>
                <a:gd name="T23" fmla="*/ 1 h 737"/>
                <a:gd name="T24" fmla="*/ 2 w 622"/>
                <a:gd name="T25" fmla="*/ 1 h 737"/>
                <a:gd name="T26" fmla="*/ 3 w 622"/>
                <a:gd name="T27" fmla="*/ 1 h 737"/>
                <a:gd name="T28" fmla="*/ 3 w 622"/>
                <a:gd name="T29" fmla="*/ 1 h 737"/>
                <a:gd name="T30" fmla="*/ 3 w 622"/>
                <a:gd name="T31" fmla="*/ 1 h 737"/>
                <a:gd name="T32" fmla="*/ 3 w 622"/>
                <a:gd name="T33" fmla="*/ 0 h 737"/>
                <a:gd name="T34" fmla="*/ 3 w 622"/>
                <a:gd name="T35" fmla="*/ 1 h 737"/>
                <a:gd name="T36" fmla="*/ 3 w 622"/>
                <a:gd name="T37" fmla="*/ 1 h 737"/>
                <a:gd name="T38" fmla="*/ 3 w 622"/>
                <a:gd name="T39" fmla="*/ 1 h 737"/>
                <a:gd name="T40" fmla="*/ 3 w 622"/>
                <a:gd name="T41" fmla="*/ 2 h 737"/>
                <a:gd name="T42" fmla="*/ 3 w 622"/>
                <a:gd name="T43" fmla="*/ 2 h 737"/>
                <a:gd name="T44" fmla="*/ 3 w 622"/>
                <a:gd name="T45" fmla="*/ 2 h 737"/>
                <a:gd name="T46" fmla="*/ 3 w 622"/>
                <a:gd name="T47" fmla="*/ 3 h 737"/>
                <a:gd name="T48" fmla="*/ 3 w 622"/>
                <a:gd name="T49" fmla="*/ 3 h 737"/>
                <a:gd name="T50" fmla="*/ 3 w 622"/>
                <a:gd name="T51" fmla="*/ 3 h 737"/>
                <a:gd name="T52" fmla="*/ 3 w 622"/>
                <a:gd name="T53" fmla="*/ 3 h 737"/>
                <a:gd name="T54" fmla="*/ 2 w 622"/>
                <a:gd name="T55" fmla="*/ 3 h 737"/>
                <a:gd name="T56" fmla="*/ 2 w 622"/>
                <a:gd name="T57" fmla="*/ 3 h 737"/>
                <a:gd name="T58" fmla="*/ 2 w 622"/>
                <a:gd name="T59" fmla="*/ 3 h 737"/>
                <a:gd name="T60" fmla="*/ 2 w 622"/>
                <a:gd name="T61" fmla="*/ 3 h 737"/>
                <a:gd name="T62" fmla="*/ 2 w 622"/>
                <a:gd name="T63" fmla="*/ 3 h 737"/>
                <a:gd name="T64" fmla="*/ 2 w 622"/>
                <a:gd name="T65" fmla="*/ 3 h 737"/>
                <a:gd name="T66" fmla="*/ 2 w 622"/>
                <a:gd name="T67" fmla="*/ 3 h 737"/>
                <a:gd name="T68" fmla="*/ 1 w 622"/>
                <a:gd name="T69" fmla="*/ 3 h 737"/>
                <a:gd name="T70" fmla="*/ 1 w 622"/>
                <a:gd name="T71" fmla="*/ 3 h 737"/>
                <a:gd name="T72" fmla="*/ 1 w 622"/>
                <a:gd name="T73" fmla="*/ 3 h 737"/>
                <a:gd name="T74" fmla="*/ 1 w 622"/>
                <a:gd name="T75" fmla="*/ 3 h 737"/>
                <a:gd name="T76" fmla="*/ 1 w 622"/>
                <a:gd name="T77" fmla="*/ 3 h 737"/>
                <a:gd name="T78" fmla="*/ 1 w 622"/>
                <a:gd name="T79" fmla="*/ 3 h 737"/>
                <a:gd name="T80" fmla="*/ 1 w 622"/>
                <a:gd name="T81" fmla="*/ 3 h 737"/>
                <a:gd name="T82" fmla="*/ 1 w 622"/>
                <a:gd name="T83" fmla="*/ 3 h 737"/>
                <a:gd name="T84" fmla="*/ 1 w 622"/>
                <a:gd name="T85" fmla="*/ 3 h 737"/>
                <a:gd name="T86" fmla="*/ 1 w 622"/>
                <a:gd name="T87" fmla="*/ 2 h 737"/>
                <a:gd name="T88" fmla="*/ 0 w 622"/>
                <a:gd name="T89" fmla="*/ 2 h 737"/>
                <a:gd name="T90" fmla="*/ 1 w 622"/>
                <a:gd name="T91" fmla="*/ 2 h 737"/>
                <a:gd name="T92" fmla="*/ 1 w 622"/>
                <a:gd name="T93" fmla="*/ 2 h 737"/>
                <a:gd name="T94" fmla="*/ 1 w 622"/>
                <a:gd name="T95" fmla="*/ 1 h 737"/>
                <a:gd name="T96" fmla="*/ 1 w 622"/>
                <a:gd name="T97" fmla="*/ 1 h 73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22" h="737">
                  <a:moveTo>
                    <a:pt x="28" y="107"/>
                  </a:moveTo>
                  <a:lnTo>
                    <a:pt x="60" y="96"/>
                  </a:lnTo>
                  <a:lnTo>
                    <a:pt x="95" y="87"/>
                  </a:lnTo>
                  <a:lnTo>
                    <a:pt x="130" y="78"/>
                  </a:lnTo>
                  <a:lnTo>
                    <a:pt x="167" y="69"/>
                  </a:lnTo>
                  <a:lnTo>
                    <a:pt x="205" y="60"/>
                  </a:lnTo>
                  <a:lnTo>
                    <a:pt x="243" y="52"/>
                  </a:lnTo>
                  <a:lnTo>
                    <a:pt x="282" y="43"/>
                  </a:lnTo>
                  <a:lnTo>
                    <a:pt x="323" y="35"/>
                  </a:lnTo>
                  <a:lnTo>
                    <a:pt x="362" y="29"/>
                  </a:lnTo>
                  <a:lnTo>
                    <a:pt x="401" y="23"/>
                  </a:lnTo>
                  <a:lnTo>
                    <a:pt x="440" y="17"/>
                  </a:lnTo>
                  <a:lnTo>
                    <a:pt x="479" y="12"/>
                  </a:lnTo>
                  <a:lnTo>
                    <a:pt x="516" y="8"/>
                  </a:lnTo>
                  <a:lnTo>
                    <a:pt x="553" y="4"/>
                  </a:lnTo>
                  <a:lnTo>
                    <a:pt x="589" y="2"/>
                  </a:lnTo>
                  <a:lnTo>
                    <a:pt x="622" y="0"/>
                  </a:lnTo>
                  <a:lnTo>
                    <a:pt x="618" y="87"/>
                  </a:lnTo>
                  <a:lnTo>
                    <a:pt x="612" y="171"/>
                  </a:lnTo>
                  <a:lnTo>
                    <a:pt x="606" y="254"/>
                  </a:lnTo>
                  <a:lnTo>
                    <a:pt x="600" y="336"/>
                  </a:lnTo>
                  <a:lnTo>
                    <a:pt x="597" y="418"/>
                  </a:lnTo>
                  <a:lnTo>
                    <a:pt x="595" y="500"/>
                  </a:lnTo>
                  <a:lnTo>
                    <a:pt x="593" y="584"/>
                  </a:lnTo>
                  <a:lnTo>
                    <a:pt x="596" y="671"/>
                  </a:lnTo>
                  <a:lnTo>
                    <a:pt x="569" y="678"/>
                  </a:lnTo>
                  <a:lnTo>
                    <a:pt x="539" y="685"/>
                  </a:lnTo>
                  <a:lnTo>
                    <a:pt x="507" y="693"/>
                  </a:lnTo>
                  <a:lnTo>
                    <a:pt x="471" y="700"/>
                  </a:lnTo>
                  <a:lnTo>
                    <a:pt x="433" y="708"/>
                  </a:lnTo>
                  <a:lnTo>
                    <a:pt x="394" y="715"/>
                  </a:lnTo>
                  <a:lnTo>
                    <a:pt x="353" y="721"/>
                  </a:lnTo>
                  <a:lnTo>
                    <a:pt x="312" y="726"/>
                  </a:lnTo>
                  <a:lnTo>
                    <a:pt x="271" y="731"/>
                  </a:lnTo>
                  <a:lnTo>
                    <a:pt x="231" y="735"/>
                  </a:lnTo>
                  <a:lnTo>
                    <a:pt x="190" y="737"/>
                  </a:lnTo>
                  <a:lnTo>
                    <a:pt x="152" y="737"/>
                  </a:lnTo>
                  <a:lnTo>
                    <a:pt x="115" y="736"/>
                  </a:lnTo>
                  <a:lnTo>
                    <a:pt x="82" y="732"/>
                  </a:lnTo>
                  <a:lnTo>
                    <a:pt x="51" y="728"/>
                  </a:lnTo>
                  <a:lnTo>
                    <a:pt x="23" y="720"/>
                  </a:lnTo>
                  <a:lnTo>
                    <a:pt x="13" y="642"/>
                  </a:lnTo>
                  <a:lnTo>
                    <a:pt x="5" y="568"/>
                  </a:lnTo>
                  <a:lnTo>
                    <a:pt x="1" y="493"/>
                  </a:lnTo>
                  <a:lnTo>
                    <a:pt x="0" y="418"/>
                  </a:lnTo>
                  <a:lnTo>
                    <a:pt x="2" y="343"/>
                  </a:lnTo>
                  <a:lnTo>
                    <a:pt x="8" y="266"/>
                  </a:lnTo>
                  <a:lnTo>
                    <a:pt x="16" y="187"/>
                  </a:lnTo>
                  <a:lnTo>
                    <a:pt x="28" y="107"/>
                  </a:lnTo>
                  <a:close/>
                </a:path>
              </a:pathLst>
            </a:custGeom>
            <a:solidFill>
              <a:srgbClr val="D1BA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79" name="Freeform 1270"/>
            <p:cNvSpPr>
              <a:spLocks noChangeArrowheads="1"/>
            </p:cNvSpPr>
            <p:nvPr/>
          </p:nvSpPr>
          <p:spPr bwMode="auto">
            <a:xfrm>
              <a:off x="2505" y="187"/>
              <a:ext cx="300" cy="350"/>
            </a:xfrm>
            <a:custGeom>
              <a:avLst/>
              <a:gdLst>
                <a:gd name="T0" fmla="*/ 0 w 602"/>
                <a:gd name="T1" fmla="*/ 1 h 700"/>
                <a:gd name="T2" fmla="*/ 0 w 602"/>
                <a:gd name="T3" fmla="*/ 1 h 700"/>
                <a:gd name="T4" fmla="*/ 0 w 602"/>
                <a:gd name="T5" fmla="*/ 1 h 700"/>
                <a:gd name="T6" fmla="*/ 0 w 602"/>
                <a:gd name="T7" fmla="*/ 1 h 700"/>
                <a:gd name="T8" fmla="*/ 0 w 602"/>
                <a:gd name="T9" fmla="*/ 1 h 700"/>
                <a:gd name="T10" fmla="*/ 0 w 602"/>
                <a:gd name="T11" fmla="*/ 1 h 700"/>
                <a:gd name="T12" fmla="*/ 0 w 602"/>
                <a:gd name="T13" fmla="*/ 1 h 700"/>
                <a:gd name="T14" fmla="*/ 1 w 602"/>
                <a:gd name="T15" fmla="*/ 1 h 700"/>
                <a:gd name="T16" fmla="*/ 1 w 602"/>
                <a:gd name="T17" fmla="*/ 1 h 700"/>
                <a:gd name="T18" fmla="*/ 1 w 602"/>
                <a:gd name="T19" fmla="*/ 1 h 700"/>
                <a:gd name="T20" fmla="*/ 1 w 602"/>
                <a:gd name="T21" fmla="*/ 1 h 700"/>
                <a:gd name="T22" fmla="*/ 1 w 602"/>
                <a:gd name="T23" fmla="*/ 1 h 700"/>
                <a:gd name="T24" fmla="*/ 1 w 602"/>
                <a:gd name="T25" fmla="*/ 1 h 700"/>
                <a:gd name="T26" fmla="*/ 1 w 602"/>
                <a:gd name="T27" fmla="*/ 1 h 700"/>
                <a:gd name="T28" fmla="*/ 2 w 602"/>
                <a:gd name="T29" fmla="*/ 1 h 700"/>
                <a:gd name="T30" fmla="*/ 2 w 602"/>
                <a:gd name="T31" fmla="*/ 1 h 700"/>
                <a:gd name="T32" fmla="*/ 2 w 602"/>
                <a:gd name="T33" fmla="*/ 0 h 700"/>
                <a:gd name="T34" fmla="*/ 2 w 602"/>
                <a:gd name="T35" fmla="*/ 1 h 700"/>
                <a:gd name="T36" fmla="*/ 2 w 602"/>
                <a:gd name="T37" fmla="*/ 1 h 700"/>
                <a:gd name="T38" fmla="*/ 2 w 602"/>
                <a:gd name="T39" fmla="*/ 1 h 700"/>
                <a:gd name="T40" fmla="*/ 2 w 602"/>
                <a:gd name="T41" fmla="*/ 2 h 700"/>
                <a:gd name="T42" fmla="*/ 2 w 602"/>
                <a:gd name="T43" fmla="*/ 2 h 700"/>
                <a:gd name="T44" fmla="*/ 2 w 602"/>
                <a:gd name="T45" fmla="*/ 2 h 700"/>
                <a:gd name="T46" fmla="*/ 2 w 602"/>
                <a:gd name="T47" fmla="*/ 3 h 700"/>
                <a:gd name="T48" fmla="*/ 2 w 602"/>
                <a:gd name="T49" fmla="*/ 3 h 700"/>
                <a:gd name="T50" fmla="*/ 2 w 602"/>
                <a:gd name="T51" fmla="*/ 3 h 700"/>
                <a:gd name="T52" fmla="*/ 2 w 602"/>
                <a:gd name="T53" fmla="*/ 3 h 700"/>
                <a:gd name="T54" fmla="*/ 1 w 602"/>
                <a:gd name="T55" fmla="*/ 3 h 700"/>
                <a:gd name="T56" fmla="*/ 1 w 602"/>
                <a:gd name="T57" fmla="*/ 3 h 700"/>
                <a:gd name="T58" fmla="*/ 1 w 602"/>
                <a:gd name="T59" fmla="*/ 3 h 700"/>
                <a:gd name="T60" fmla="*/ 1 w 602"/>
                <a:gd name="T61" fmla="*/ 3 h 700"/>
                <a:gd name="T62" fmla="*/ 1 w 602"/>
                <a:gd name="T63" fmla="*/ 3 h 700"/>
                <a:gd name="T64" fmla="*/ 1 w 602"/>
                <a:gd name="T65" fmla="*/ 3 h 700"/>
                <a:gd name="T66" fmla="*/ 1 w 602"/>
                <a:gd name="T67" fmla="*/ 3 h 700"/>
                <a:gd name="T68" fmla="*/ 0 w 602"/>
                <a:gd name="T69" fmla="*/ 3 h 700"/>
                <a:gd name="T70" fmla="*/ 0 w 602"/>
                <a:gd name="T71" fmla="*/ 3 h 700"/>
                <a:gd name="T72" fmla="*/ 0 w 602"/>
                <a:gd name="T73" fmla="*/ 3 h 700"/>
                <a:gd name="T74" fmla="*/ 0 w 602"/>
                <a:gd name="T75" fmla="*/ 3 h 700"/>
                <a:gd name="T76" fmla="*/ 0 w 602"/>
                <a:gd name="T77" fmla="*/ 3 h 700"/>
                <a:gd name="T78" fmla="*/ 0 w 602"/>
                <a:gd name="T79" fmla="*/ 3 h 700"/>
                <a:gd name="T80" fmla="*/ 0 w 602"/>
                <a:gd name="T81" fmla="*/ 3 h 700"/>
                <a:gd name="T82" fmla="*/ 0 w 602"/>
                <a:gd name="T83" fmla="*/ 3 h 700"/>
                <a:gd name="T84" fmla="*/ 0 w 602"/>
                <a:gd name="T85" fmla="*/ 3 h 700"/>
                <a:gd name="T86" fmla="*/ 0 w 602"/>
                <a:gd name="T87" fmla="*/ 2 h 700"/>
                <a:gd name="T88" fmla="*/ 0 w 602"/>
                <a:gd name="T89" fmla="*/ 2 h 700"/>
                <a:gd name="T90" fmla="*/ 0 w 602"/>
                <a:gd name="T91" fmla="*/ 2 h 700"/>
                <a:gd name="T92" fmla="*/ 0 w 602"/>
                <a:gd name="T93" fmla="*/ 2 h 700"/>
                <a:gd name="T94" fmla="*/ 0 w 602"/>
                <a:gd name="T95" fmla="*/ 1 h 700"/>
                <a:gd name="T96" fmla="*/ 0 w 602"/>
                <a:gd name="T97" fmla="*/ 1 h 7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2" h="700">
                  <a:moveTo>
                    <a:pt x="27" y="106"/>
                  </a:moveTo>
                  <a:lnTo>
                    <a:pt x="58" y="97"/>
                  </a:lnTo>
                  <a:lnTo>
                    <a:pt x="90" y="88"/>
                  </a:lnTo>
                  <a:lnTo>
                    <a:pt x="125" y="78"/>
                  </a:lnTo>
                  <a:lnTo>
                    <a:pt x="161" y="69"/>
                  </a:lnTo>
                  <a:lnTo>
                    <a:pt x="197" y="60"/>
                  </a:lnTo>
                  <a:lnTo>
                    <a:pt x="235" y="52"/>
                  </a:lnTo>
                  <a:lnTo>
                    <a:pt x="273" y="44"/>
                  </a:lnTo>
                  <a:lnTo>
                    <a:pt x="311" y="36"/>
                  </a:lnTo>
                  <a:lnTo>
                    <a:pt x="351" y="29"/>
                  </a:lnTo>
                  <a:lnTo>
                    <a:pt x="389" y="23"/>
                  </a:lnTo>
                  <a:lnTo>
                    <a:pt x="427" y="17"/>
                  </a:lnTo>
                  <a:lnTo>
                    <a:pt x="465" y="12"/>
                  </a:lnTo>
                  <a:lnTo>
                    <a:pt x="500" y="8"/>
                  </a:lnTo>
                  <a:lnTo>
                    <a:pt x="536" y="5"/>
                  </a:lnTo>
                  <a:lnTo>
                    <a:pt x="569" y="1"/>
                  </a:lnTo>
                  <a:lnTo>
                    <a:pt x="602" y="0"/>
                  </a:lnTo>
                  <a:lnTo>
                    <a:pt x="597" y="82"/>
                  </a:lnTo>
                  <a:lnTo>
                    <a:pt x="591" y="161"/>
                  </a:lnTo>
                  <a:lnTo>
                    <a:pt x="586" y="238"/>
                  </a:lnTo>
                  <a:lnTo>
                    <a:pt x="580" y="314"/>
                  </a:lnTo>
                  <a:lnTo>
                    <a:pt x="576" y="392"/>
                  </a:lnTo>
                  <a:lnTo>
                    <a:pt x="574" y="469"/>
                  </a:lnTo>
                  <a:lnTo>
                    <a:pt x="573" y="548"/>
                  </a:lnTo>
                  <a:lnTo>
                    <a:pt x="575" y="630"/>
                  </a:lnTo>
                  <a:lnTo>
                    <a:pt x="550" y="637"/>
                  </a:lnTo>
                  <a:lnTo>
                    <a:pt x="521" y="644"/>
                  </a:lnTo>
                  <a:lnTo>
                    <a:pt x="489" y="652"/>
                  </a:lnTo>
                  <a:lnTo>
                    <a:pt x="454" y="659"/>
                  </a:lnTo>
                  <a:lnTo>
                    <a:pt x="417" y="667"/>
                  </a:lnTo>
                  <a:lnTo>
                    <a:pt x="379" y="674"/>
                  </a:lnTo>
                  <a:lnTo>
                    <a:pt x="340" y="681"/>
                  </a:lnTo>
                  <a:lnTo>
                    <a:pt x="301" y="686"/>
                  </a:lnTo>
                  <a:lnTo>
                    <a:pt x="261" y="692"/>
                  </a:lnTo>
                  <a:lnTo>
                    <a:pt x="222" y="697"/>
                  </a:lnTo>
                  <a:lnTo>
                    <a:pt x="184" y="699"/>
                  </a:lnTo>
                  <a:lnTo>
                    <a:pt x="147" y="700"/>
                  </a:lnTo>
                  <a:lnTo>
                    <a:pt x="111" y="700"/>
                  </a:lnTo>
                  <a:lnTo>
                    <a:pt x="79" y="697"/>
                  </a:lnTo>
                  <a:lnTo>
                    <a:pt x="50" y="692"/>
                  </a:lnTo>
                  <a:lnTo>
                    <a:pt x="23" y="685"/>
                  </a:lnTo>
                  <a:lnTo>
                    <a:pt x="13" y="613"/>
                  </a:lnTo>
                  <a:lnTo>
                    <a:pt x="5" y="541"/>
                  </a:lnTo>
                  <a:lnTo>
                    <a:pt x="2" y="471"/>
                  </a:lnTo>
                  <a:lnTo>
                    <a:pt x="0" y="400"/>
                  </a:lnTo>
                  <a:lnTo>
                    <a:pt x="3" y="328"/>
                  </a:lnTo>
                  <a:lnTo>
                    <a:pt x="8" y="257"/>
                  </a:lnTo>
                  <a:lnTo>
                    <a:pt x="17" y="182"/>
                  </a:lnTo>
                  <a:lnTo>
                    <a:pt x="27" y="106"/>
                  </a:lnTo>
                  <a:close/>
                </a:path>
              </a:pathLst>
            </a:custGeom>
            <a:solidFill>
              <a:srgbClr val="D3BC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80" name="Freeform 1271"/>
            <p:cNvSpPr>
              <a:spLocks noChangeArrowheads="1"/>
            </p:cNvSpPr>
            <p:nvPr/>
          </p:nvSpPr>
          <p:spPr bwMode="auto">
            <a:xfrm>
              <a:off x="2506" y="188"/>
              <a:ext cx="290" cy="331"/>
            </a:xfrm>
            <a:custGeom>
              <a:avLst/>
              <a:gdLst>
                <a:gd name="T0" fmla="*/ 1 w 580"/>
                <a:gd name="T1" fmla="*/ 0 h 664"/>
                <a:gd name="T2" fmla="*/ 1 w 580"/>
                <a:gd name="T3" fmla="*/ 0 h 664"/>
                <a:gd name="T4" fmla="*/ 1 w 580"/>
                <a:gd name="T5" fmla="*/ 0 h 664"/>
                <a:gd name="T6" fmla="*/ 1 w 580"/>
                <a:gd name="T7" fmla="*/ 0 h 664"/>
                <a:gd name="T8" fmla="*/ 1 w 580"/>
                <a:gd name="T9" fmla="*/ 0 h 664"/>
                <a:gd name="T10" fmla="*/ 1 w 580"/>
                <a:gd name="T11" fmla="*/ 0 h 664"/>
                <a:gd name="T12" fmla="*/ 1 w 580"/>
                <a:gd name="T13" fmla="*/ 0 h 664"/>
                <a:gd name="T14" fmla="*/ 2 w 580"/>
                <a:gd name="T15" fmla="*/ 0 h 664"/>
                <a:gd name="T16" fmla="*/ 2 w 580"/>
                <a:gd name="T17" fmla="*/ 0 h 664"/>
                <a:gd name="T18" fmla="*/ 2 w 580"/>
                <a:gd name="T19" fmla="*/ 0 h 664"/>
                <a:gd name="T20" fmla="*/ 2 w 580"/>
                <a:gd name="T21" fmla="*/ 0 h 664"/>
                <a:gd name="T22" fmla="*/ 2 w 580"/>
                <a:gd name="T23" fmla="*/ 0 h 664"/>
                <a:gd name="T24" fmla="*/ 2 w 580"/>
                <a:gd name="T25" fmla="*/ 0 h 664"/>
                <a:gd name="T26" fmla="*/ 2 w 580"/>
                <a:gd name="T27" fmla="*/ 0 h 664"/>
                <a:gd name="T28" fmla="*/ 3 w 580"/>
                <a:gd name="T29" fmla="*/ 0 h 664"/>
                <a:gd name="T30" fmla="*/ 3 w 580"/>
                <a:gd name="T31" fmla="*/ 0 h 664"/>
                <a:gd name="T32" fmla="*/ 3 w 580"/>
                <a:gd name="T33" fmla="*/ 0 h 664"/>
                <a:gd name="T34" fmla="*/ 3 w 580"/>
                <a:gd name="T35" fmla="*/ 0 h 664"/>
                <a:gd name="T36" fmla="*/ 3 w 580"/>
                <a:gd name="T37" fmla="*/ 0 h 664"/>
                <a:gd name="T38" fmla="*/ 3 w 580"/>
                <a:gd name="T39" fmla="*/ 0 h 664"/>
                <a:gd name="T40" fmla="*/ 3 w 580"/>
                <a:gd name="T41" fmla="*/ 1 h 664"/>
                <a:gd name="T42" fmla="*/ 3 w 580"/>
                <a:gd name="T43" fmla="*/ 1 h 664"/>
                <a:gd name="T44" fmla="*/ 3 w 580"/>
                <a:gd name="T45" fmla="*/ 1 h 664"/>
                <a:gd name="T46" fmla="*/ 3 w 580"/>
                <a:gd name="T47" fmla="*/ 1 h 664"/>
                <a:gd name="T48" fmla="*/ 3 w 580"/>
                <a:gd name="T49" fmla="*/ 2 h 664"/>
                <a:gd name="T50" fmla="*/ 3 w 580"/>
                <a:gd name="T51" fmla="*/ 2 h 664"/>
                <a:gd name="T52" fmla="*/ 2 w 580"/>
                <a:gd name="T53" fmla="*/ 2 h 664"/>
                <a:gd name="T54" fmla="*/ 2 w 580"/>
                <a:gd name="T55" fmla="*/ 2 h 664"/>
                <a:gd name="T56" fmla="*/ 2 w 580"/>
                <a:gd name="T57" fmla="*/ 2 h 664"/>
                <a:gd name="T58" fmla="*/ 2 w 580"/>
                <a:gd name="T59" fmla="*/ 2 h 664"/>
                <a:gd name="T60" fmla="*/ 2 w 580"/>
                <a:gd name="T61" fmla="*/ 2 h 664"/>
                <a:gd name="T62" fmla="*/ 2 w 580"/>
                <a:gd name="T63" fmla="*/ 2 h 664"/>
                <a:gd name="T64" fmla="*/ 2 w 580"/>
                <a:gd name="T65" fmla="*/ 2 h 664"/>
                <a:gd name="T66" fmla="*/ 1 w 580"/>
                <a:gd name="T67" fmla="*/ 2 h 664"/>
                <a:gd name="T68" fmla="*/ 1 w 580"/>
                <a:gd name="T69" fmla="*/ 2 h 664"/>
                <a:gd name="T70" fmla="*/ 1 w 580"/>
                <a:gd name="T71" fmla="*/ 2 h 664"/>
                <a:gd name="T72" fmla="*/ 1 w 580"/>
                <a:gd name="T73" fmla="*/ 2 h 664"/>
                <a:gd name="T74" fmla="*/ 1 w 580"/>
                <a:gd name="T75" fmla="*/ 2 h 664"/>
                <a:gd name="T76" fmla="*/ 1 w 580"/>
                <a:gd name="T77" fmla="*/ 2 h 664"/>
                <a:gd name="T78" fmla="*/ 1 w 580"/>
                <a:gd name="T79" fmla="*/ 2 h 664"/>
                <a:gd name="T80" fmla="*/ 1 w 580"/>
                <a:gd name="T81" fmla="*/ 2 h 664"/>
                <a:gd name="T82" fmla="*/ 1 w 580"/>
                <a:gd name="T83" fmla="*/ 2 h 664"/>
                <a:gd name="T84" fmla="*/ 1 w 580"/>
                <a:gd name="T85" fmla="*/ 2 h 664"/>
                <a:gd name="T86" fmla="*/ 1 w 580"/>
                <a:gd name="T87" fmla="*/ 1 h 664"/>
                <a:gd name="T88" fmla="*/ 0 w 580"/>
                <a:gd name="T89" fmla="*/ 1 h 664"/>
                <a:gd name="T90" fmla="*/ 1 w 580"/>
                <a:gd name="T91" fmla="*/ 1 h 664"/>
                <a:gd name="T92" fmla="*/ 1 w 580"/>
                <a:gd name="T93" fmla="*/ 0 h 664"/>
                <a:gd name="T94" fmla="*/ 1 w 580"/>
                <a:gd name="T95" fmla="*/ 0 h 664"/>
                <a:gd name="T96" fmla="*/ 1 w 580"/>
                <a:gd name="T97" fmla="*/ 0 h 6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0" h="664">
                  <a:moveTo>
                    <a:pt x="25" y="105"/>
                  </a:moveTo>
                  <a:lnTo>
                    <a:pt x="54" y="96"/>
                  </a:lnTo>
                  <a:lnTo>
                    <a:pt x="85" y="87"/>
                  </a:lnTo>
                  <a:lnTo>
                    <a:pt x="118" y="78"/>
                  </a:lnTo>
                  <a:lnTo>
                    <a:pt x="153" y="68"/>
                  </a:lnTo>
                  <a:lnTo>
                    <a:pt x="189" y="60"/>
                  </a:lnTo>
                  <a:lnTo>
                    <a:pt x="226" y="52"/>
                  </a:lnTo>
                  <a:lnTo>
                    <a:pt x="262" y="44"/>
                  </a:lnTo>
                  <a:lnTo>
                    <a:pt x="300" y="36"/>
                  </a:lnTo>
                  <a:lnTo>
                    <a:pt x="338" y="29"/>
                  </a:lnTo>
                  <a:lnTo>
                    <a:pt x="375" y="23"/>
                  </a:lnTo>
                  <a:lnTo>
                    <a:pt x="413" y="18"/>
                  </a:lnTo>
                  <a:lnTo>
                    <a:pt x="449" y="12"/>
                  </a:lnTo>
                  <a:lnTo>
                    <a:pt x="485" y="8"/>
                  </a:lnTo>
                  <a:lnTo>
                    <a:pt x="518" y="5"/>
                  </a:lnTo>
                  <a:lnTo>
                    <a:pt x="550" y="1"/>
                  </a:lnTo>
                  <a:lnTo>
                    <a:pt x="580" y="0"/>
                  </a:lnTo>
                  <a:lnTo>
                    <a:pt x="576" y="78"/>
                  </a:lnTo>
                  <a:lnTo>
                    <a:pt x="570" y="152"/>
                  </a:lnTo>
                  <a:lnTo>
                    <a:pt x="564" y="224"/>
                  </a:lnTo>
                  <a:lnTo>
                    <a:pt x="558" y="294"/>
                  </a:lnTo>
                  <a:lnTo>
                    <a:pt x="554" y="365"/>
                  </a:lnTo>
                  <a:lnTo>
                    <a:pt x="551" y="437"/>
                  </a:lnTo>
                  <a:lnTo>
                    <a:pt x="550" y="511"/>
                  </a:lnTo>
                  <a:lnTo>
                    <a:pt x="553" y="588"/>
                  </a:lnTo>
                  <a:lnTo>
                    <a:pt x="528" y="595"/>
                  </a:lnTo>
                  <a:lnTo>
                    <a:pt x="500" y="602"/>
                  </a:lnTo>
                  <a:lnTo>
                    <a:pt x="469" y="610"/>
                  </a:lnTo>
                  <a:lnTo>
                    <a:pt x="435" y="618"/>
                  </a:lnTo>
                  <a:lnTo>
                    <a:pt x="401" y="626"/>
                  </a:lnTo>
                  <a:lnTo>
                    <a:pt x="364" y="633"/>
                  </a:lnTo>
                  <a:lnTo>
                    <a:pt x="326" y="641"/>
                  </a:lnTo>
                  <a:lnTo>
                    <a:pt x="288" y="648"/>
                  </a:lnTo>
                  <a:lnTo>
                    <a:pt x="250" y="653"/>
                  </a:lnTo>
                  <a:lnTo>
                    <a:pt x="212" y="658"/>
                  </a:lnTo>
                  <a:lnTo>
                    <a:pt x="175" y="661"/>
                  </a:lnTo>
                  <a:lnTo>
                    <a:pt x="139" y="664"/>
                  </a:lnTo>
                  <a:lnTo>
                    <a:pt x="106" y="664"/>
                  </a:lnTo>
                  <a:lnTo>
                    <a:pt x="75" y="661"/>
                  </a:lnTo>
                  <a:lnTo>
                    <a:pt x="47" y="658"/>
                  </a:lnTo>
                  <a:lnTo>
                    <a:pt x="22" y="651"/>
                  </a:lnTo>
                  <a:lnTo>
                    <a:pt x="11" y="582"/>
                  </a:lnTo>
                  <a:lnTo>
                    <a:pt x="4" y="515"/>
                  </a:lnTo>
                  <a:lnTo>
                    <a:pt x="1" y="448"/>
                  </a:lnTo>
                  <a:lnTo>
                    <a:pt x="0" y="382"/>
                  </a:lnTo>
                  <a:lnTo>
                    <a:pt x="2" y="315"/>
                  </a:lnTo>
                  <a:lnTo>
                    <a:pt x="7" y="247"/>
                  </a:lnTo>
                  <a:lnTo>
                    <a:pt x="15" y="178"/>
                  </a:lnTo>
                  <a:lnTo>
                    <a:pt x="25" y="105"/>
                  </a:lnTo>
                  <a:close/>
                </a:path>
              </a:pathLst>
            </a:custGeom>
            <a:solidFill>
              <a:srgbClr val="D8C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81" name="Freeform 1272"/>
            <p:cNvSpPr>
              <a:spLocks noChangeArrowheads="1"/>
            </p:cNvSpPr>
            <p:nvPr/>
          </p:nvSpPr>
          <p:spPr bwMode="auto">
            <a:xfrm>
              <a:off x="2508" y="189"/>
              <a:ext cx="279" cy="313"/>
            </a:xfrm>
            <a:custGeom>
              <a:avLst/>
              <a:gdLst>
                <a:gd name="T0" fmla="*/ 0 w 559"/>
                <a:gd name="T1" fmla="*/ 1 h 626"/>
                <a:gd name="T2" fmla="*/ 0 w 559"/>
                <a:gd name="T3" fmla="*/ 1 h 626"/>
                <a:gd name="T4" fmla="*/ 0 w 559"/>
                <a:gd name="T5" fmla="*/ 1 h 626"/>
                <a:gd name="T6" fmla="*/ 0 w 559"/>
                <a:gd name="T7" fmla="*/ 1 h 626"/>
                <a:gd name="T8" fmla="*/ 0 w 559"/>
                <a:gd name="T9" fmla="*/ 1 h 626"/>
                <a:gd name="T10" fmla="*/ 0 w 559"/>
                <a:gd name="T11" fmla="*/ 1 h 626"/>
                <a:gd name="T12" fmla="*/ 0 w 559"/>
                <a:gd name="T13" fmla="*/ 1 h 626"/>
                <a:gd name="T14" fmla="*/ 0 w 559"/>
                <a:gd name="T15" fmla="*/ 1 h 626"/>
                <a:gd name="T16" fmla="*/ 1 w 559"/>
                <a:gd name="T17" fmla="*/ 1 h 626"/>
                <a:gd name="T18" fmla="*/ 1 w 559"/>
                <a:gd name="T19" fmla="*/ 1 h 626"/>
                <a:gd name="T20" fmla="*/ 1 w 559"/>
                <a:gd name="T21" fmla="*/ 1 h 626"/>
                <a:gd name="T22" fmla="*/ 1 w 559"/>
                <a:gd name="T23" fmla="*/ 1 h 626"/>
                <a:gd name="T24" fmla="*/ 1 w 559"/>
                <a:gd name="T25" fmla="*/ 1 h 626"/>
                <a:gd name="T26" fmla="*/ 1 w 559"/>
                <a:gd name="T27" fmla="*/ 1 h 626"/>
                <a:gd name="T28" fmla="*/ 1 w 559"/>
                <a:gd name="T29" fmla="*/ 1 h 626"/>
                <a:gd name="T30" fmla="*/ 2 w 559"/>
                <a:gd name="T31" fmla="*/ 1 h 626"/>
                <a:gd name="T32" fmla="*/ 2 w 559"/>
                <a:gd name="T33" fmla="*/ 0 h 626"/>
                <a:gd name="T34" fmla="*/ 2 w 559"/>
                <a:gd name="T35" fmla="*/ 1 h 626"/>
                <a:gd name="T36" fmla="*/ 2 w 559"/>
                <a:gd name="T37" fmla="*/ 1 h 626"/>
                <a:gd name="T38" fmla="*/ 2 w 559"/>
                <a:gd name="T39" fmla="*/ 1 h 626"/>
                <a:gd name="T40" fmla="*/ 2 w 559"/>
                <a:gd name="T41" fmla="*/ 2 h 626"/>
                <a:gd name="T42" fmla="*/ 2 w 559"/>
                <a:gd name="T43" fmla="*/ 2 h 626"/>
                <a:gd name="T44" fmla="*/ 2 w 559"/>
                <a:gd name="T45" fmla="*/ 2 h 626"/>
                <a:gd name="T46" fmla="*/ 2 w 559"/>
                <a:gd name="T47" fmla="*/ 2 h 626"/>
                <a:gd name="T48" fmla="*/ 2 w 559"/>
                <a:gd name="T49" fmla="*/ 3 h 626"/>
                <a:gd name="T50" fmla="*/ 1 w 559"/>
                <a:gd name="T51" fmla="*/ 3 h 626"/>
                <a:gd name="T52" fmla="*/ 1 w 559"/>
                <a:gd name="T53" fmla="*/ 3 h 626"/>
                <a:gd name="T54" fmla="*/ 1 w 559"/>
                <a:gd name="T55" fmla="*/ 3 h 626"/>
                <a:gd name="T56" fmla="*/ 1 w 559"/>
                <a:gd name="T57" fmla="*/ 3 h 626"/>
                <a:gd name="T58" fmla="*/ 1 w 559"/>
                <a:gd name="T59" fmla="*/ 3 h 626"/>
                <a:gd name="T60" fmla="*/ 1 w 559"/>
                <a:gd name="T61" fmla="*/ 3 h 626"/>
                <a:gd name="T62" fmla="*/ 1 w 559"/>
                <a:gd name="T63" fmla="*/ 3 h 626"/>
                <a:gd name="T64" fmla="*/ 1 w 559"/>
                <a:gd name="T65" fmla="*/ 3 h 626"/>
                <a:gd name="T66" fmla="*/ 0 w 559"/>
                <a:gd name="T67" fmla="*/ 3 h 626"/>
                <a:gd name="T68" fmla="*/ 0 w 559"/>
                <a:gd name="T69" fmla="*/ 3 h 626"/>
                <a:gd name="T70" fmla="*/ 0 w 559"/>
                <a:gd name="T71" fmla="*/ 3 h 626"/>
                <a:gd name="T72" fmla="*/ 0 w 559"/>
                <a:gd name="T73" fmla="*/ 3 h 626"/>
                <a:gd name="T74" fmla="*/ 0 w 559"/>
                <a:gd name="T75" fmla="*/ 3 h 626"/>
                <a:gd name="T76" fmla="*/ 0 w 559"/>
                <a:gd name="T77" fmla="*/ 3 h 626"/>
                <a:gd name="T78" fmla="*/ 0 w 559"/>
                <a:gd name="T79" fmla="*/ 3 h 626"/>
                <a:gd name="T80" fmla="*/ 0 w 559"/>
                <a:gd name="T81" fmla="*/ 3 h 626"/>
                <a:gd name="T82" fmla="*/ 0 w 559"/>
                <a:gd name="T83" fmla="*/ 2 h 626"/>
                <a:gd name="T84" fmla="*/ 0 w 559"/>
                <a:gd name="T85" fmla="*/ 2 h 626"/>
                <a:gd name="T86" fmla="*/ 0 w 559"/>
                <a:gd name="T87" fmla="*/ 1 h 626"/>
                <a:gd name="T88" fmla="*/ 0 w 559"/>
                <a:gd name="T89" fmla="*/ 1 h 6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9" h="626">
                  <a:moveTo>
                    <a:pt x="22" y="103"/>
                  </a:moveTo>
                  <a:lnTo>
                    <a:pt x="50" y="94"/>
                  </a:lnTo>
                  <a:lnTo>
                    <a:pt x="80" y="86"/>
                  </a:lnTo>
                  <a:lnTo>
                    <a:pt x="112" y="77"/>
                  </a:lnTo>
                  <a:lnTo>
                    <a:pt x="145" y="68"/>
                  </a:lnTo>
                  <a:lnTo>
                    <a:pt x="180" y="60"/>
                  </a:lnTo>
                  <a:lnTo>
                    <a:pt x="216" y="51"/>
                  </a:lnTo>
                  <a:lnTo>
                    <a:pt x="252" y="43"/>
                  </a:lnTo>
                  <a:lnTo>
                    <a:pt x="289" y="35"/>
                  </a:lnTo>
                  <a:lnTo>
                    <a:pt x="325" y="28"/>
                  </a:lnTo>
                  <a:lnTo>
                    <a:pt x="362" y="23"/>
                  </a:lnTo>
                  <a:lnTo>
                    <a:pt x="398" y="17"/>
                  </a:lnTo>
                  <a:lnTo>
                    <a:pt x="433" y="11"/>
                  </a:lnTo>
                  <a:lnTo>
                    <a:pt x="467" y="8"/>
                  </a:lnTo>
                  <a:lnTo>
                    <a:pt x="500" y="4"/>
                  </a:lnTo>
                  <a:lnTo>
                    <a:pt x="530" y="1"/>
                  </a:lnTo>
                  <a:lnTo>
                    <a:pt x="559" y="0"/>
                  </a:lnTo>
                  <a:lnTo>
                    <a:pt x="554" y="72"/>
                  </a:lnTo>
                  <a:lnTo>
                    <a:pt x="548" y="141"/>
                  </a:lnTo>
                  <a:lnTo>
                    <a:pt x="543" y="207"/>
                  </a:lnTo>
                  <a:lnTo>
                    <a:pt x="538" y="273"/>
                  </a:lnTo>
                  <a:lnTo>
                    <a:pt x="532" y="338"/>
                  </a:lnTo>
                  <a:lnTo>
                    <a:pt x="530" y="404"/>
                  </a:lnTo>
                  <a:lnTo>
                    <a:pt x="529" y="473"/>
                  </a:lnTo>
                  <a:lnTo>
                    <a:pt x="530" y="546"/>
                  </a:lnTo>
                  <a:lnTo>
                    <a:pt x="506" y="551"/>
                  </a:lnTo>
                  <a:lnTo>
                    <a:pt x="479" y="559"/>
                  </a:lnTo>
                  <a:lnTo>
                    <a:pt x="449" y="566"/>
                  </a:lnTo>
                  <a:lnTo>
                    <a:pt x="417" y="574"/>
                  </a:lnTo>
                  <a:lnTo>
                    <a:pt x="384" y="584"/>
                  </a:lnTo>
                  <a:lnTo>
                    <a:pt x="348" y="592"/>
                  </a:lnTo>
                  <a:lnTo>
                    <a:pt x="312" y="600"/>
                  </a:lnTo>
                  <a:lnTo>
                    <a:pt x="275" y="607"/>
                  </a:lnTo>
                  <a:lnTo>
                    <a:pt x="239" y="614"/>
                  </a:lnTo>
                  <a:lnTo>
                    <a:pt x="203" y="619"/>
                  </a:lnTo>
                  <a:lnTo>
                    <a:pt x="167" y="623"/>
                  </a:lnTo>
                  <a:lnTo>
                    <a:pt x="133" y="625"/>
                  </a:lnTo>
                  <a:lnTo>
                    <a:pt x="100" y="626"/>
                  </a:lnTo>
                  <a:lnTo>
                    <a:pt x="70" y="625"/>
                  </a:lnTo>
                  <a:lnTo>
                    <a:pt x="44" y="622"/>
                  </a:lnTo>
                  <a:lnTo>
                    <a:pt x="20" y="615"/>
                  </a:lnTo>
                  <a:lnTo>
                    <a:pt x="4" y="488"/>
                  </a:lnTo>
                  <a:lnTo>
                    <a:pt x="0" y="362"/>
                  </a:lnTo>
                  <a:lnTo>
                    <a:pt x="6" y="236"/>
                  </a:lnTo>
                  <a:lnTo>
                    <a:pt x="22" y="103"/>
                  </a:lnTo>
                  <a:close/>
                </a:path>
              </a:pathLst>
            </a:custGeom>
            <a:solidFill>
              <a:srgbClr val="DDC6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82" name="Freeform 1273"/>
            <p:cNvSpPr>
              <a:spLocks noChangeArrowheads="1"/>
            </p:cNvSpPr>
            <p:nvPr/>
          </p:nvSpPr>
          <p:spPr bwMode="auto">
            <a:xfrm>
              <a:off x="2508" y="190"/>
              <a:ext cx="270" cy="295"/>
            </a:xfrm>
            <a:custGeom>
              <a:avLst/>
              <a:gdLst>
                <a:gd name="T0" fmla="*/ 1 w 539"/>
                <a:gd name="T1" fmla="*/ 0 h 591"/>
                <a:gd name="T2" fmla="*/ 1 w 539"/>
                <a:gd name="T3" fmla="*/ 0 h 591"/>
                <a:gd name="T4" fmla="*/ 1 w 539"/>
                <a:gd name="T5" fmla="*/ 0 h 591"/>
                <a:gd name="T6" fmla="*/ 1 w 539"/>
                <a:gd name="T7" fmla="*/ 0 h 591"/>
                <a:gd name="T8" fmla="*/ 1 w 539"/>
                <a:gd name="T9" fmla="*/ 0 h 591"/>
                <a:gd name="T10" fmla="*/ 1 w 539"/>
                <a:gd name="T11" fmla="*/ 0 h 591"/>
                <a:gd name="T12" fmla="*/ 1 w 539"/>
                <a:gd name="T13" fmla="*/ 0 h 591"/>
                <a:gd name="T14" fmla="*/ 1 w 539"/>
                <a:gd name="T15" fmla="*/ 0 h 591"/>
                <a:gd name="T16" fmla="*/ 2 w 539"/>
                <a:gd name="T17" fmla="*/ 0 h 591"/>
                <a:gd name="T18" fmla="*/ 2 w 539"/>
                <a:gd name="T19" fmla="*/ 0 h 591"/>
                <a:gd name="T20" fmla="*/ 2 w 539"/>
                <a:gd name="T21" fmla="*/ 0 h 591"/>
                <a:gd name="T22" fmla="*/ 2 w 539"/>
                <a:gd name="T23" fmla="*/ 0 h 591"/>
                <a:gd name="T24" fmla="*/ 2 w 539"/>
                <a:gd name="T25" fmla="*/ 0 h 591"/>
                <a:gd name="T26" fmla="*/ 2 w 539"/>
                <a:gd name="T27" fmla="*/ 0 h 591"/>
                <a:gd name="T28" fmla="*/ 2 w 539"/>
                <a:gd name="T29" fmla="*/ 0 h 591"/>
                <a:gd name="T30" fmla="*/ 3 w 539"/>
                <a:gd name="T31" fmla="*/ 0 h 591"/>
                <a:gd name="T32" fmla="*/ 3 w 539"/>
                <a:gd name="T33" fmla="*/ 0 h 591"/>
                <a:gd name="T34" fmla="*/ 3 w 539"/>
                <a:gd name="T35" fmla="*/ 0 h 591"/>
                <a:gd name="T36" fmla="*/ 3 w 539"/>
                <a:gd name="T37" fmla="*/ 0 h 591"/>
                <a:gd name="T38" fmla="*/ 3 w 539"/>
                <a:gd name="T39" fmla="*/ 0 h 591"/>
                <a:gd name="T40" fmla="*/ 3 w 539"/>
                <a:gd name="T41" fmla="*/ 0 h 591"/>
                <a:gd name="T42" fmla="*/ 3 w 539"/>
                <a:gd name="T43" fmla="*/ 1 h 591"/>
                <a:gd name="T44" fmla="*/ 2 w 539"/>
                <a:gd name="T45" fmla="*/ 1 h 591"/>
                <a:gd name="T46" fmla="*/ 2 w 539"/>
                <a:gd name="T47" fmla="*/ 1 h 591"/>
                <a:gd name="T48" fmla="*/ 2 w 539"/>
                <a:gd name="T49" fmla="*/ 1 h 591"/>
                <a:gd name="T50" fmla="*/ 2 w 539"/>
                <a:gd name="T51" fmla="*/ 1 h 591"/>
                <a:gd name="T52" fmla="*/ 2 w 539"/>
                <a:gd name="T53" fmla="*/ 2 h 591"/>
                <a:gd name="T54" fmla="*/ 2 w 539"/>
                <a:gd name="T55" fmla="*/ 2 h 591"/>
                <a:gd name="T56" fmla="*/ 2 w 539"/>
                <a:gd name="T57" fmla="*/ 2 h 591"/>
                <a:gd name="T58" fmla="*/ 2 w 539"/>
                <a:gd name="T59" fmla="*/ 2 h 591"/>
                <a:gd name="T60" fmla="*/ 2 w 539"/>
                <a:gd name="T61" fmla="*/ 2 h 591"/>
                <a:gd name="T62" fmla="*/ 2 w 539"/>
                <a:gd name="T63" fmla="*/ 2 h 591"/>
                <a:gd name="T64" fmla="*/ 2 w 539"/>
                <a:gd name="T65" fmla="*/ 2 h 591"/>
                <a:gd name="T66" fmla="*/ 1 w 539"/>
                <a:gd name="T67" fmla="*/ 2 h 591"/>
                <a:gd name="T68" fmla="*/ 1 w 539"/>
                <a:gd name="T69" fmla="*/ 2 h 591"/>
                <a:gd name="T70" fmla="*/ 1 w 539"/>
                <a:gd name="T71" fmla="*/ 2 h 591"/>
                <a:gd name="T72" fmla="*/ 1 w 539"/>
                <a:gd name="T73" fmla="*/ 2 h 591"/>
                <a:gd name="T74" fmla="*/ 1 w 539"/>
                <a:gd name="T75" fmla="*/ 2 h 591"/>
                <a:gd name="T76" fmla="*/ 1 w 539"/>
                <a:gd name="T77" fmla="*/ 2 h 591"/>
                <a:gd name="T78" fmla="*/ 1 w 539"/>
                <a:gd name="T79" fmla="*/ 2 h 591"/>
                <a:gd name="T80" fmla="*/ 1 w 539"/>
                <a:gd name="T81" fmla="*/ 2 h 591"/>
                <a:gd name="T82" fmla="*/ 1 w 539"/>
                <a:gd name="T83" fmla="*/ 1 h 591"/>
                <a:gd name="T84" fmla="*/ 0 w 539"/>
                <a:gd name="T85" fmla="*/ 1 h 591"/>
                <a:gd name="T86" fmla="*/ 1 w 539"/>
                <a:gd name="T87" fmla="*/ 0 h 591"/>
                <a:gd name="T88" fmla="*/ 1 w 539"/>
                <a:gd name="T89" fmla="*/ 0 h 5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39" h="591">
                  <a:moveTo>
                    <a:pt x="22" y="102"/>
                  </a:moveTo>
                  <a:lnTo>
                    <a:pt x="49" y="93"/>
                  </a:lnTo>
                  <a:lnTo>
                    <a:pt x="76" y="85"/>
                  </a:lnTo>
                  <a:lnTo>
                    <a:pt x="107" y="76"/>
                  </a:lnTo>
                  <a:lnTo>
                    <a:pt x="140" y="68"/>
                  </a:lnTo>
                  <a:lnTo>
                    <a:pt x="173" y="60"/>
                  </a:lnTo>
                  <a:lnTo>
                    <a:pt x="208" y="52"/>
                  </a:lnTo>
                  <a:lnTo>
                    <a:pt x="243" y="44"/>
                  </a:lnTo>
                  <a:lnTo>
                    <a:pt x="279" y="36"/>
                  </a:lnTo>
                  <a:lnTo>
                    <a:pt x="316" y="29"/>
                  </a:lnTo>
                  <a:lnTo>
                    <a:pt x="351" y="23"/>
                  </a:lnTo>
                  <a:lnTo>
                    <a:pt x="386" y="17"/>
                  </a:lnTo>
                  <a:lnTo>
                    <a:pt x="420" y="11"/>
                  </a:lnTo>
                  <a:lnTo>
                    <a:pt x="453" y="8"/>
                  </a:lnTo>
                  <a:lnTo>
                    <a:pt x="484" y="5"/>
                  </a:lnTo>
                  <a:lnTo>
                    <a:pt x="513" y="1"/>
                  </a:lnTo>
                  <a:lnTo>
                    <a:pt x="539" y="0"/>
                  </a:lnTo>
                  <a:lnTo>
                    <a:pt x="535" y="67"/>
                  </a:lnTo>
                  <a:lnTo>
                    <a:pt x="529" y="131"/>
                  </a:lnTo>
                  <a:lnTo>
                    <a:pt x="523" y="192"/>
                  </a:lnTo>
                  <a:lnTo>
                    <a:pt x="519" y="251"/>
                  </a:lnTo>
                  <a:lnTo>
                    <a:pt x="513" y="311"/>
                  </a:lnTo>
                  <a:lnTo>
                    <a:pt x="511" y="372"/>
                  </a:lnTo>
                  <a:lnTo>
                    <a:pt x="509" y="436"/>
                  </a:lnTo>
                  <a:lnTo>
                    <a:pt x="511" y="503"/>
                  </a:lnTo>
                  <a:lnTo>
                    <a:pt x="488" y="509"/>
                  </a:lnTo>
                  <a:lnTo>
                    <a:pt x="461" y="517"/>
                  </a:lnTo>
                  <a:lnTo>
                    <a:pt x="432" y="525"/>
                  </a:lnTo>
                  <a:lnTo>
                    <a:pt x="401" y="533"/>
                  </a:lnTo>
                  <a:lnTo>
                    <a:pt x="369" y="542"/>
                  </a:lnTo>
                  <a:lnTo>
                    <a:pt x="336" y="552"/>
                  </a:lnTo>
                  <a:lnTo>
                    <a:pt x="300" y="560"/>
                  </a:lnTo>
                  <a:lnTo>
                    <a:pt x="265" y="568"/>
                  </a:lnTo>
                  <a:lnTo>
                    <a:pt x="230" y="576"/>
                  </a:lnTo>
                  <a:lnTo>
                    <a:pt x="195" y="582"/>
                  </a:lnTo>
                  <a:lnTo>
                    <a:pt x="160" y="586"/>
                  </a:lnTo>
                  <a:lnTo>
                    <a:pt x="128" y="590"/>
                  </a:lnTo>
                  <a:lnTo>
                    <a:pt x="97" y="591"/>
                  </a:lnTo>
                  <a:lnTo>
                    <a:pt x="68" y="590"/>
                  </a:lnTo>
                  <a:lnTo>
                    <a:pt x="43" y="586"/>
                  </a:lnTo>
                  <a:lnTo>
                    <a:pt x="20" y="580"/>
                  </a:lnTo>
                  <a:lnTo>
                    <a:pt x="5" y="462"/>
                  </a:lnTo>
                  <a:lnTo>
                    <a:pt x="0" y="345"/>
                  </a:lnTo>
                  <a:lnTo>
                    <a:pt x="7" y="227"/>
                  </a:lnTo>
                  <a:lnTo>
                    <a:pt x="22" y="102"/>
                  </a:lnTo>
                  <a:close/>
                </a:path>
              </a:pathLst>
            </a:custGeom>
            <a:solidFill>
              <a:srgbClr val="E2CC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83" name="Freeform 1274"/>
            <p:cNvSpPr>
              <a:spLocks noChangeArrowheads="1"/>
            </p:cNvSpPr>
            <p:nvPr/>
          </p:nvSpPr>
          <p:spPr bwMode="auto">
            <a:xfrm>
              <a:off x="2510" y="192"/>
              <a:ext cx="258" cy="277"/>
            </a:xfrm>
            <a:custGeom>
              <a:avLst/>
              <a:gdLst>
                <a:gd name="T0" fmla="*/ 0 w 517"/>
                <a:gd name="T1" fmla="*/ 1 h 554"/>
                <a:gd name="T2" fmla="*/ 0 w 517"/>
                <a:gd name="T3" fmla="*/ 1 h 554"/>
                <a:gd name="T4" fmla="*/ 0 w 517"/>
                <a:gd name="T5" fmla="*/ 1 h 554"/>
                <a:gd name="T6" fmla="*/ 0 w 517"/>
                <a:gd name="T7" fmla="*/ 1 h 554"/>
                <a:gd name="T8" fmla="*/ 0 w 517"/>
                <a:gd name="T9" fmla="*/ 1 h 554"/>
                <a:gd name="T10" fmla="*/ 0 w 517"/>
                <a:gd name="T11" fmla="*/ 1 h 554"/>
                <a:gd name="T12" fmla="*/ 0 w 517"/>
                <a:gd name="T13" fmla="*/ 1 h 554"/>
                <a:gd name="T14" fmla="*/ 0 w 517"/>
                <a:gd name="T15" fmla="*/ 1 h 554"/>
                <a:gd name="T16" fmla="*/ 1 w 517"/>
                <a:gd name="T17" fmla="*/ 1 h 554"/>
                <a:gd name="T18" fmla="*/ 1 w 517"/>
                <a:gd name="T19" fmla="*/ 1 h 554"/>
                <a:gd name="T20" fmla="*/ 1 w 517"/>
                <a:gd name="T21" fmla="*/ 1 h 554"/>
                <a:gd name="T22" fmla="*/ 1 w 517"/>
                <a:gd name="T23" fmla="*/ 1 h 554"/>
                <a:gd name="T24" fmla="*/ 1 w 517"/>
                <a:gd name="T25" fmla="*/ 1 h 554"/>
                <a:gd name="T26" fmla="*/ 1 w 517"/>
                <a:gd name="T27" fmla="*/ 1 h 554"/>
                <a:gd name="T28" fmla="*/ 1 w 517"/>
                <a:gd name="T29" fmla="*/ 1 h 554"/>
                <a:gd name="T30" fmla="*/ 1 w 517"/>
                <a:gd name="T31" fmla="*/ 1 h 554"/>
                <a:gd name="T32" fmla="*/ 2 w 517"/>
                <a:gd name="T33" fmla="*/ 0 h 554"/>
                <a:gd name="T34" fmla="*/ 2 w 517"/>
                <a:gd name="T35" fmla="*/ 1 h 554"/>
                <a:gd name="T36" fmla="*/ 1 w 517"/>
                <a:gd name="T37" fmla="*/ 1 h 554"/>
                <a:gd name="T38" fmla="*/ 1 w 517"/>
                <a:gd name="T39" fmla="*/ 1 h 554"/>
                <a:gd name="T40" fmla="*/ 1 w 517"/>
                <a:gd name="T41" fmla="*/ 1 h 554"/>
                <a:gd name="T42" fmla="*/ 1 w 517"/>
                <a:gd name="T43" fmla="*/ 2 h 554"/>
                <a:gd name="T44" fmla="*/ 1 w 517"/>
                <a:gd name="T45" fmla="*/ 2 h 554"/>
                <a:gd name="T46" fmla="*/ 1 w 517"/>
                <a:gd name="T47" fmla="*/ 2 h 554"/>
                <a:gd name="T48" fmla="*/ 1 w 517"/>
                <a:gd name="T49" fmla="*/ 2 h 554"/>
                <a:gd name="T50" fmla="*/ 1 w 517"/>
                <a:gd name="T51" fmla="*/ 2 h 554"/>
                <a:gd name="T52" fmla="*/ 1 w 517"/>
                <a:gd name="T53" fmla="*/ 2 h 554"/>
                <a:gd name="T54" fmla="*/ 1 w 517"/>
                <a:gd name="T55" fmla="*/ 2 h 554"/>
                <a:gd name="T56" fmla="*/ 1 w 517"/>
                <a:gd name="T57" fmla="*/ 2 h 554"/>
                <a:gd name="T58" fmla="*/ 1 w 517"/>
                <a:gd name="T59" fmla="*/ 2 h 554"/>
                <a:gd name="T60" fmla="*/ 1 w 517"/>
                <a:gd name="T61" fmla="*/ 2 h 554"/>
                <a:gd name="T62" fmla="*/ 1 w 517"/>
                <a:gd name="T63" fmla="*/ 3 h 554"/>
                <a:gd name="T64" fmla="*/ 0 w 517"/>
                <a:gd name="T65" fmla="*/ 3 h 554"/>
                <a:gd name="T66" fmla="*/ 0 w 517"/>
                <a:gd name="T67" fmla="*/ 3 h 554"/>
                <a:gd name="T68" fmla="*/ 0 w 517"/>
                <a:gd name="T69" fmla="*/ 3 h 554"/>
                <a:gd name="T70" fmla="*/ 0 w 517"/>
                <a:gd name="T71" fmla="*/ 3 h 554"/>
                <a:gd name="T72" fmla="*/ 0 w 517"/>
                <a:gd name="T73" fmla="*/ 3 h 554"/>
                <a:gd name="T74" fmla="*/ 0 w 517"/>
                <a:gd name="T75" fmla="*/ 3 h 554"/>
                <a:gd name="T76" fmla="*/ 0 w 517"/>
                <a:gd name="T77" fmla="*/ 3 h 554"/>
                <a:gd name="T78" fmla="*/ 0 w 517"/>
                <a:gd name="T79" fmla="*/ 3 h 554"/>
                <a:gd name="T80" fmla="*/ 0 w 517"/>
                <a:gd name="T81" fmla="*/ 3 h 554"/>
                <a:gd name="T82" fmla="*/ 0 w 517"/>
                <a:gd name="T83" fmla="*/ 2 h 554"/>
                <a:gd name="T84" fmla="*/ 0 w 517"/>
                <a:gd name="T85" fmla="*/ 2 h 554"/>
                <a:gd name="T86" fmla="*/ 0 w 517"/>
                <a:gd name="T87" fmla="*/ 1 h 554"/>
                <a:gd name="T88" fmla="*/ 0 w 517"/>
                <a:gd name="T89" fmla="*/ 1 h 55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7" h="554">
                  <a:moveTo>
                    <a:pt x="19" y="101"/>
                  </a:moveTo>
                  <a:lnTo>
                    <a:pt x="44" y="93"/>
                  </a:lnTo>
                  <a:lnTo>
                    <a:pt x="70" y="83"/>
                  </a:lnTo>
                  <a:lnTo>
                    <a:pt x="100" y="75"/>
                  </a:lnTo>
                  <a:lnTo>
                    <a:pt x="131" y="67"/>
                  </a:lnTo>
                  <a:lnTo>
                    <a:pt x="163" y="59"/>
                  </a:lnTo>
                  <a:lnTo>
                    <a:pt x="197" y="51"/>
                  </a:lnTo>
                  <a:lnTo>
                    <a:pt x="231" y="43"/>
                  </a:lnTo>
                  <a:lnTo>
                    <a:pt x="267" y="35"/>
                  </a:lnTo>
                  <a:lnTo>
                    <a:pt x="302" y="28"/>
                  </a:lnTo>
                  <a:lnTo>
                    <a:pt x="336" y="22"/>
                  </a:lnTo>
                  <a:lnTo>
                    <a:pt x="370" y="17"/>
                  </a:lnTo>
                  <a:lnTo>
                    <a:pt x="403" y="12"/>
                  </a:lnTo>
                  <a:lnTo>
                    <a:pt x="434" y="7"/>
                  </a:lnTo>
                  <a:lnTo>
                    <a:pt x="464" y="4"/>
                  </a:lnTo>
                  <a:lnTo>
                    <a:pt x="492" y="2"/>
                  </a:lnTo>
                  <a:lnTo>
                    <a:pt x="517" y="0"/>
                  </a:lnTo>
                  <a:lnTo>
                    <a:pt x="512" y="63"/>
                  </a:lnTo>
                  <a:lnTo>
                    <a:pt x="508" y="120"/>
                  </a:lnTo>
                  <a:lnTo>
                    <a:pt x="502" y="175"/>
                  </a:lnTo>
                  <a:lnTo>
                    <a:pt x="496" y="230"/>
                  </a:lnTo>
                  <a:lnTo>
                    <a:pt x="491" y="285"/>
                  </a:lnTo>
                  <a:lnTo>
                    <a:pt x="487" y="340"/>
                  </a:lnTo>
                  <a:lnTo>
                    <a:pt x="486" y="398"/>
                  </a:lnTo>
                  <a:lnTo>
                    <a:pt x="487" y="460"/>
                  </a:lnTo>
                  <a:lnTo>
                    <a:pt x="465" y="466"/>
                  </a:lnTo>
                  <a:lnTo>
                    <a:pt x="440" y="474"/>
                  </a:lnTo>
                  <a:lnTo>
                    <a:pt x="412" y="482"/>
                  </a:lnTo>
                  <a:lnTo>
                    <a:pt x="382" y="491"/>
                  </a:lnTo>
                  <a:lnTo>
                    <a:pt x="351" y="500"/>
                  </a:lnTo>
                  <a:lnTo>
                    <a:pt x="319" y="509"/>
                  </a:lnTo>
                  <a:lnTo>
                    <a:pt x="285" y="519"/>
                  </a:lnTo>
                  <a:lnTo>
                    <a:pt x="251" y="528"/>
                  </a:lnTo>
                  <a:lnTo>
                    <a:pt x="218" y="536"/>
                  </a:lnTo>
                  <a:lnTo>
                    <a:pt x="184" y="543"/>
                  </a:lnTo>
                  <a:lnTo>
                    <a:pt x="152" y="547"/>
                  </a:lnTo>
                  <a:lnTo>
                    <a:pt x="121" y="552"/>
                  </a:lnTo>
                  <a:lnTo>
                    <a:pt x="91" y="554"/>
                  </a:lnTo>
                  <a:lnTo>
                    <a:pt x="63" y="553"/>
                  </a:lnTo>
                  <a:lnTo>
                    <a:pt x="39" y="551"/>
                  </a:lnTo>
                  <a:lnTo>
                    <a:pt x="17" y="545"/>
                  </a:lnTo>
                  <a:lnTo>
                    <a:pt x="3" y="435"/>
                  </a:lnTo>
                  <a:lnTo>
                    <a:pt x="0" y="326"/>
                  </a:lnTo>
                  <a:lnTo>
                    <a:pt x="6" y="216"/>
                  </a:lnTo>
                  <a:lnTo>
                    <a:pt x="19" y="101"/>
                  </a:lnTo>
                  <a:close/>
                </a:path>
              </a:pathLst>
            </a:custGeom>
            <a:solidFill>
              <a:srgbClr val="E5C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84" name="Freeform 1275"/>
            <p:cNvSpPr>
              <a:spLocks noChangeArrowheads="1"/>
            </p:cNvSpPr>
            <p:nvPr/>
          </p:nvSpPr>
          <p:spPr bwMode="auto">
            <a:xfrm>
              <a:off x="2511" y="193"/>
              <a:ext cx="248" cy="258"/>
            </a:xfrm>
            <a:custGeom>
              <a:avLst/>
              <a:gdLst>
                <a:gd name="T0" fmla="*/ 0 w 497"/>
                <a:gd name="T1" fmla="*/ 0 h 517"/>
                <a:gd name="T2" fmla="*/ 0 w 497"/>
                <a:gd name="T3" fmla="*/ 0 h 517"/>
                <a:gd name="T4" fmla="*/ 0 w 497"/>
                <a:gd name="T5" fmla="*/ 0 h 517"/>
                <a:gd name="T6" fmla="*/ 0 w 497"/>
                <a:gd name="T7" fmla="*/ 0 h 517"/>
                <a:gd name="T8" fmla="*/ 0 w 497"/>
                <a:gd name="T9" fmla="*/ 0 h 517"/>
                <a:gd name="T10" fmla="*/ 0 w 497"/>
                <a:gd name="T11" fmla="*/ 0 h 517"/>
                <a:gd name="T12" fmla="*/ 0 w 497"/>
                <a:gd name="T13" fmla="*/ 0 h 517"/>
                <a:gd name="T14" fmla="*/ 0 w 497"/>
                <a:gd name="T15" fmla="*/ 0 h 517"/>
                <a:gd name="T16" fmla="*/ 1 w 497"/>
                <a:gd name="T17" fmla="*/ 0 h 517"/>
                <a:gd name="T18" fmla="*/ 1 w 497"/>
                <a:gd name="T19" fmla="*/ 0 h 517"/>
                <a:gd name="T20" fmla="*/ 1 w 497"/>
                <a:gd name="T21" fmla="*/ 0 h 517"/>
                <a:gd name="T22" fmla="*/ 1 w 497"/>
                <a:gd name="T23" fmla="*/ 0 h 517"/>
                <a:gd name="T24" fmla="*/ 1 w 497"/>
                <a:gd name="T25" fmla="*/ 0 h 517"/>
                <a:gd name="T26" fmla="*/ 1 w 497"/>
                <a:gd name="T27" fmla="*/ 0 h 517"/>
                <a:gd name="T28" fmla="*/ 1 w 497"/>
                <a:gd name="T29" fmla="*/ 0 h 517"/>
                <a:gd name="T30" fmla="*/ 1 w 497"/>
                <a:gd name="T31" fmla="*/ 0 h 517"/>
                <a:gd name="T32" fmla="*/ 1 w 497"/>
                <a:gd name="T33" fmla="*/ 0 h 517"/>
                <a:gd name="T34" fmla="*/ 1 w 497"/>
                <a:gd name="T35" fmla="*/ 0 h 517"/>
                <a:gd name="T36" fmla="*/ 1 w 497"/>
                <a:gd name="T37" fmla="*/ 0 h 517"/>
                <a:gd name="T38" fmla="*/ 1 w 497"/>
                <a:gd name="T39" fmla="*/ 0 h 517"/>
                <a:gd name="T40" fmla="*/ 1 w 497"/>
                <a:gd name="T41" fmla="*/ 0 h 517"/>
                <a:gd name="T42" fmla="*/ 1 w 497"/>
                <a:gd name="T43" fmla="*/ 1 h 517"/>
                <a:gd name="T44" fmla="*/ 1 w 497"/>
                <a:gd name="T45" fmla="*/ 1 h 517"/>
                <a:gd name="T46" fmla="*/ 1 w 497"/>
                <a:gd name="T47" fmla="*/ 1 h 517"/>
                <a:gd name="T48" fmla="*/ 1 w 497"/>
                <a:gd name="T49" fmla="*/ 1 h 517"/>
                <a:gd name="T50" fmla="*/ 1 w 497"/>
                <a:gd name="T51" fmla="*/ 1 h 517"/>
                <a:gd name="T52" fmla="*/ 1 w 497"/>
                <a:gd name="T53" fmla="*/ 1 h 517"/>
                <a:gd name="T54" fmla="*/ 1 w 497"/>
                <a:gd name="T55" fmla="*/ 1 h 517"/>
                <a:gd name="T56" fmla="*/ 1 w 497"/>
                <a:gd name="T57" fmla="*/ 1 h 517"/>
                <a:gd name="T58" fmla="*/ 1 w 497"/>
                <a:gd name="T59" fmla="*/ 1 h 517"/>
                <a:gd name="T60" fmla="*/ 1 w 497"/>
                <a:gd name="T61" fmla="*/ 1 h 517"/>
                <a:gd name="T62" fmla="*/ 1 w 497"/>
                <a:gd name="T63" fmla="*/ 1 h 517"/>
                <a:gd name="T64" fmla="*/ 0 w 497"/>
                <a:gd name="T65" fmla="*/ 1 h 517"/>
                <a:gd name="T66" fmla="*/ 0 w 497"/>
                <a:gd name="T67" fmla="*/ 1 h 517"/>
                <a:gd name="T68" fmla="*/ 0 w 497"/>
                <a:gd name="T69" fmla="*/ 1 h 517"/>
                <a:gd name="T70" fmla="*/ 0 w 497"/>
                <a:gd name="T71" fmla="*/ 1 h 517"/>
                <a:gd name="T72" fmla="*/ 0 w 497"/>
                <a:gd name="T73" fmla="*/ 2 h 517"/>
                <a:gd name="T74" fmla="*/ 0 w 497"/>
                <a:gd name="T75" fmla="*/ 2 h 517"/>
                <a:gd name="T76" fmla="*/ 0 w 497"/>
                <a:gd name="T77" fmla="*/ 2 h 517"/>
                <a:gd name="T78" fmla="*/ 0 w 497"/>
                <a:gd name="T79" fmla="*/ 2 h 517"/>
                <a:gd name="T80" fmla="*/ 0 w 497"/>
                <a:gd name="T81" fmla="*/ 1 h 517"/>
                <a:gd name="T82" fmla="*/ 0 w 497"/>
                <a:gd name="T83" fmla="*/ 1 h 517"/>
                <a:gd name="T84" fmla="*/ 0 w 497"/>
                <a:gd name="T85" fmla="*/ 1 h 517"/>
                <a:gd name="T86" fmla="*/ 0 w 497"/>
                <a:gd name="T87" fmla="*/ 0 h 517"/>
                <a:gd name="T88" fmla="*/ 0 w 497"/>
                <a:gd name="T89" fmla="*/ 0 h 5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7" h="517">
                  <a:moveTo>
                    <a:pt x="19" y="99"/>
                  </a:moveTo>
                  <a:lnTo>
                    <a:pt x="42" y="91"/>
                  </a:lnTo>
                  <a:lnTo>
                    <a:pt x="67" y="83"/>
                  </a:lnTo>
                  <a:lnTo>
                    <a:pt x="95" y="75"/>
                  </a:lnTo>
                  <a:lnTo>
                    <a:pt x="125" y="65"/>
                  </a:lnTo>
                  <a:lnTo>
                    <a:pt x="156" y="57"/>
                  </a:lnTo>
                  <a:lnTo>
                    <a:pt x="189" y="49"/>
                  </a:lnTo>
                  <a:lnTo>
                    <a:pt x="222" y="42"/>
                  </a:lnTo>
                  <a:lnTo>
                    <a:pt x="256" y="34"/>
                  </a:lnTo>
                  <a:lnTo>
                    <a:pt x="290" y="27"/>
                  </a:lnTo>
                  <a:lnTo>
                    <a:pt x="324" y="22"/>
                  </a:lnTo>
                  <a:lnTo>
                    <a:pt x="357" y="16"/>
                  </a:lnTo>
                  <a:lnTo>
                    <a:pt x="388" y="10"/>
                  </a:lnTo>
                  <a:lnTo>
                    <a:pt x="419" y="7"/>
                  </a:lnTo>
                  <a:lnTo>
                    <a:pt x="447" y="3"/>
                  </a:lnTo>
                  <a:lnTo>
                    <a:pt x="474" y="1"/>
                  </a:lnTo>
                  <a:lnTo>
                    <a:pt x="497" y="0"/>
                  </a:lnTo>
                  <a:lnTo>
                    <a:pt x="493" y="57"/>
                  </a:lnTo>
                  <a:lnTo>
                    <a:pt x="487" y="110"/>
                  </a:lnTo>
                  <a:lnTo>
                    <a:pt x="482" y="160"/>
                  </a:lnTo>
                  <a:lnTo>
                    <a:pt x="476" y="208"/>
                  </a:lnTo>
                  <a:lnTo>
                    <a:pt x="470" y="258"/>
                  </a:lnTo>
                  <a:lnTo>
                    <a:pt x="467" y="307"/>
                  </a:lnTo>
                  <a:lnTo>
                    <a:pt x="464" y="360"/>
                  </a:lnTo>
                  <a:lnTo>
                    <a:pt x="465" y="418"/>
                  </a:lnTo>
                  <a:lnTo>
                    <a:pt x="445" y="424"/>
                  </a:lnTo>
                  <a:lnTo>
                    <a:pt x="421" y="430"/>
                  </a:lnTo>
                  <a:lnTo>
                    <a:pt x="394" y="440"/>
                  </a:lnTo>
                  <a:lnTo>
                    <a:pt x="365" y="449"/>
                  </a:lnTo>
                  <a:lnTo>
                    <a:pt x="335" y="458"/>
                  </a:lnTo>
                  <a:lnTo>
                    <a:pt x="304" y="468"/>
                  </a:lnTo>
                  <a:lnTo>
                    <a:pt x="272" y="478"/>
                  </a:lnTo>
                  <a:lnTo>
                    <a:pt x="240" y="487"/>
                  </a:lnTo>
                  <a:lnTo>
                    <a:pt x="207" y="496"/>
                  </a:lnTo>
                  <a:lnTo>
                    <a:pt x="176" y="503"/>
                  </a:lnTo>
                  <a:lnTo>
                    <a:pt x="145" y="510"/>
                  </a:lnTo>
                  <a:lnTo>
                    <a:pt x="115" y="515"/>
                  </a:lnTo>
                  <a:lnTo>
                    <a:pt x="86" y="517"/>
                  </a:lnTo>
                  <a:lnTo>
                    <a:pt x="61" y="517"/>
                  </a:lnTo>
                  <a:lnTo>
                    <a:pt x="37" y="515"/>
                  </a:lnTo>
                  <a:lnTo>
                    <a:pt x="16" y="510"/>
                  </a:lnTo>
                  <a:lnTo>
                    <a:pt x="4" y="407"/>
                  </a:lnTo>
                  <a:lnTo>
                    <a:pt x="0" y="307"/>
                  </a:lnTo>
                  <a:lnTo>
                    <a:pt x="5" y="206"/>
                  </a:lnTo>
                  <a:lnTo>
                    <a:pt x="19" y="99"/>
                  </a:lnTo>
                  <a:close/>
                </a:path>
              </a:pathLst>
            </a:custGeom>
            <a:solidFill>
              <a:srgbClr val="EAD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85" name="Freeform 1276"/>
            <p:cNvSpPr>
              <a:spLocks noChangeArrowheads="1"/>
            </p:cNvSpPr>
            <p:nvPr/>
          </p:nvSpPr>
          <p:spPr bwMode="auto">
            <a:xfrm>
              <a:off x="2521" y="219"/>
              <a:ext cx="367" cy="68"/>
            </a:xfrm>
            <a:custGeom>
              <a:avLst/>
              <a:gdLst>
                <a:gd name="T0" fmla="*/ 0 w 734"/>
                <a:gd name="T1" fmla="*/ 1 h 135"/>
                <a:gd name="T2" fmla="*/ 1 w 734"/>
                <a:gd name="T3" fmla="*/ 1 h 135"/>
                <a:gd name="T4" fmla="*/ 3 w 734"/>
                <a:gd name="T5" fmla="*/ 1 h 135"/>
                <a:gd name="T6" fmla="*/ 3 w 734"/>
                <a:gd name="T7" fmla="*/ 1 h 135"/>
                <a:gd name="T8" fmla="*/ 3 w 734"/>
                <a:gd name="T9" fmla="*/ 0 h 135"/>
                <a:gd name="T10" fmla="*/ 3 w 734"/>
                <a:gd name="T11" fmla="*/ 1 h 135"/>
                <a:gd name="T12" fmla="*/ 1 w 734"/>
                <a:gd name="T13" fmla="*/ 1 h 135"/>
                <a:gd name="T14" fmla="*/ 0 w 734"/>
                <a:gd name="T15" fmla="*/ 1 h 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4" h="135">
                  <a:moveTo>
                    <a:pt x="0" y="111"/>
                  </a:moveTo>
                  <a:lnTo>
                    <a:pt x="198" y="77"/>
                  </a:lnTo>
                  <a:lnTo>
                    <a:pt x="530" y="29"/>
                  </a:lnTo>
                  <a:lnTo>
                    <a:pt x="669" y="18"/>
                  </a:lnTo>
                  <a:lnTo>
                    <a:pt x="734" y="0"/>
                  </a:lnTo>
                  <a:lnTo>
                    <a:pt x="658" y="41"/>
                  </a:lnTo>
                  <a:lnTo>
                    <a:pt x="36" y="135"/>
                  </a:lnTo>
                  <a:lnTo>
                    <a:pt x="0" y="111"/>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86" name="Freeform 1277"/>
            <p:cNvSpPr>
              <a:spLocks noChangeArrowheads="1"/>
            </p:cNvSpPr>
            <p:nvPr/>
          </p:nvSpPr>
          <p:spPr bwMode="auto">
            <a:xfrm>
              <a:off x="2528" y="238"/>
              <a:ext cx="322" cy="382"/>
            </a:xfrm>
            <a:custGeom>
              <a:avLst/>
              <a:gdLst>
                <a:gd name="T0" fmla="*/ 3 w 644"/>
                <a:gd name="T1" fmla="*/ 0 h 763"/>
                <a:gd name="T2" fmla="*/ 3 w 644"/>
                <a:gd name="T3" fmla="*/ 1 h 763"/>
                <a:gd name="T4" fmla="*/ 3 w 644"/>
                <a:gd name="T5" fmla="*/ 2 h 763"/>
                <a:gd name="T6" fmla="*/ 3 w 644"/>
                <a:gd name="T7" fmla="*/ 3 h 763"/>
                <a:gd name="T8" fmla="*/ 3 w 644"/>
                <a:gd name="T9" fmla="*/ 3 h 763"/>
                <a:gd name="T10" fmla="*/ 3 w 644"/>
                <a:gd name="T11" fmla="*/ 3 h 763"/>
                <a:gd name="T12" fmla="*/ 3 w 644"/>
                <a:gd name="T13" fmla="*/ 3 h 763"/>
                <a:gd name="T14" fmla="*/ 3 w 644"/>
                <a:gd name="T15" fmla="*/ 3 h 763"/>
                <a:gd name="T16" fmla="*/ 2 w 644"/>
                <a:gd name="T17" fmla="*/ 3 h 763"/>
                <a:gd name="T18" fmla="*/ 2 w 644"/>
                <a:gd name="T19" fmla="*/ 3 h 763"/>
                <a:gd name="T20" fmla="*/ 2 w 644"/>
                <a:gd name="T21" fmla="*/ 3 h 763"/>
                <a:gd name="T22" fmla="*/ 2 w 644"/>
                <a:gd name="T23" fmla="*/ 3 h 763"/>
                <a:gd name="T24" fmla="*/ 2 w 644"/>
                <a:gd name="T25" fmla="*/ 3 h 763"/>
                <a:gd name="T26" fmla="*/ 2 w 644"/>
                <a:gd name="T27" fmla="*/ 3 h 763"/>
                <a:gd name="T28" fmla="*/ 1 w 644"/>
                <a:gd name="T29" fmla="*/ 3 h 763"/>
                <a:gd name="T30" fmla="*/ 1 w 644"/>
                <a:gd name="T31" fmla="*/ 3 h 763"/>
                <a:gd name="T32" fmla="*/ 1 w 644"/>
                <a:gd name="T33" fmla="*/ 3 h 763"/>
                <a:gd name="T34" fmla="*/ 1 w 644"/>
                <a:gd name="T35" fmla="*/ 3 h 763"/>
                <a:gd name="T36" fmla="*/ 1 w 644"/>
                <a:gd name="T37" fmla="*/ 3 h 763"/>
                <a:gd name="T38" fmla="*/ 1 w 644"/>
                <a:gd name="T39" fmla="*/ 3 h 763"/>
                <a:gd name="T40" fmla="*/ 1 w 644"/>
                <a:gd name="T41" fmla="*/ 3 h 763"/>
                <a:gd name="T42" fmla="*/ 1 w 644"/>
                <a:gd name="T43" fmla="*/ 3 h 763"/>
                <a:gd name="T44" fmla="*/ 1 w 644"/>
                <a:gd name="T45" fmla="*/ 3 h 763"/>
                <a:gd name="T46" fmla="*/ 0 w 644"/>
                <a:gd name="T47" fmla="*/ 2 h 763"/>
                <a:gd name="T48" fmla="*/ 0 w 644"/>
                <a:gd name="T49" fmla="*/ 2 h 763"/>
                <a:gd name="T50" fmla="*/ 1 w 644"/>
                <a:gd name="T51" fmla="*/ 2 h 763"/>
                <a:gd name="T52" fmla="*/ 1 w 644"/>
                <a:gd name="T53" fmla="*/ 1 h 763"/>
                <a:gd name="T54" fmla="*/ 1 w 644"/>
                <a:gd name="T55" fmla="*/ 1 h 763"/>
                <a:gd name="T56" fmla="*/ 1 w 644"/>
                <a:gd name="T57" fmla="*/ 1 h 763"/>
                <a:gd name="T58" fmla="*/ 1 w 644"/>
                <a:gd name="T59" fmla="*/ 1 h 763"/>
                <a:gd name="T60" fmla="*/ 1 w 644"/>
                <a:gd name="T61" fmla="*/ 1 h 763"/>
                <a:gd name="T62" fmla="*/ 1 w 644"/>
                <a:gd name="T63" fmla="*/ 1 h 763"/>
                <a:gd name="T64" fmla="*/ 1 w 644"/>
                <a:gd name="T65" fmla="*/ 1 h 763"/>
                <a:gd name="T66" fmla="*/ 1 w 644"/>
                <a:gd name="T67" fmla="*/ 1 h 763"/>
                <a:gd name="T68" fmla="*/ 1 w 644"/>
                <a:gd name="T69" fmla="*/ 1 h 763"/>
                <a:gd name="T70" fmla="*/ 2 w 644"/>
                <a:gd name="T71" fmla="*/ 1 h 763"/>
                <a:gd name="T72" fmla="*/ 2 w 644"/>
                <a:gd name="T73" fmla="*/ 1 h 763"/>
                <a:gd name="T74" fmla="*/ 2 w 644"/>
                <a:gd name="T75" fmla="*/ 1 h 763"/>
                <a:gd name="T76" fmla="*/ 2 w 644"/>
                <a:gd name="T77" fmla="*/ 1 h 763"/>
                <a:gd name="T78" fmla="*/ 2 w 644"/>
                <a:gd name="T79" fmla="*/ 1 h 763"/>
                <a:gd name="T80" fmla="*/ 2 w 644"/>
                <a:gd name="T81" fmla="*/ 1 h 763"/>
                <a:gd name="T82" fmla="*/ 3 w 644"/>
                <a:gd name="T83" fmla="*/ 1 h 763"/>
                <a:gd name="T84" fmla="*/ 3 w 644"/>
                <a:gd name="T85" fmla="*/ 1 h 763"/>
                <a:gd name="T86" fmla="*/ 3 w 644"/>
                <a:gd name="T87" fmla="*/ 1 h 763"/>
                <a:gd name="T88" fmla="*/ 3 w 644"/>
                <a:gd name="T89" fmla="*/ 0 h 7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44" h="763">
                  <a:moveTo>
                    <a:pt x="642" y="0"/>
                  </a:moveTo>
                  <a:lnTo>
                    <a:pt x="639" y="172"/>
                  </a:lnTo>
                  <a:lnTo>
                    <a:pt x="638" y="361"/>
                  </a:lnTo>
                  <a:lnTo>
                    <a:pt x="639" y="557"/>
                  </a:lnTo>
                  <a:lnTo>
                    <a:pt x="644" y="749"/>
                  </a:lnTo>
                  <a:lnTo>
                    <a:pt x="606" y="754"/>
                  </a:lnTo>
                  <a:lnTo>
                    <a:pt x="566" y="757"/>
                  </a:lnTo>
                  <a:lnTo>
                    <a:pt x="528" y="760"/>
                  </a:lnTo>
                  <a:lnTo>
                    <a:pt x="489" y="761"/>
                  </a:lnTo>
                  <a:lnTo>
                    <a:pt x="450" y="763"/>
                  </a:lnTo>
                  <a:lnTo>
                    <a:pt x="411" y="763"/>
                  </a:lnTo>
                  <a:lnTo>
                    <a:pt x="372" y="763"/>
                  </a:lnTo>
                  <a:lnTo>
                    <a:pt x="333" y="763"/>
                  </a:lnTo>
                  <a:lnTo>
                    <a:pt x="293" y="762"/>
                  </a:lnTo>
                  <a:lnTo>
                    <a:pt x="254" y="762"/>
                  </a:lnTo>
                  <a:lnTo>
                    <a:pt x="215" y="761"/>
                  </a:lnTo>
                  <a:lnTo>
                    <a:pt x="177" y="760"/>
                  </a:lnTo>
                  <a:lnTo>
                    <a:pt x="138" y="759"/>
                  </a:lnTo>
                  <a:lnTo>
                    <a:pt x="99" y="757"/>
                  </a:lnTo>
                  <a:lnTo>
                    <a:pt x="60" y="756"/>
                  </a:lnTo>
                  <a:lnTo>
                    <a:pt x="22" y="755"/>
                  </a:lnTo>
                  <a:lnTo>
                    <a:pt x="10" y="657"/>
                  </a:lnTo>
                  <a:lnTo>
                    <a:pt x="3" y="564"/>
                  </a:lnTo>
                  <a:lnTo>
                    <a:pt x="0" y="476"/>
                  </a:lnTo>
                  <a:lnTo>
                    <a:pt x="0" y="392"/>
                  </a:lnTo>
                  <a:lnTo>
                    <a:pt x="3" y="312"/>
                  </a:lnTo>
                  <a:lnTo>
                    <a:pt x="8" y="233"/>
                  </a:lnTo>
                  <a:lnTo>
                    <a:pt x="15" y="156"/>
                  </a:lnTo>
                  <a:lnTo>
                    <a:pt x="22" y="79"/>
                  </a:lnTo>
                  <a:lnTo>
                    <a:pt x="60" y="72"/>
                  </a:lnTo>
                  <a:lnTo>
                    <a:pt x="98" y="64"/>
                  </a:lnTo>
                  <a:lnTo>
                    <a:pt x="136" y="57"/>
                  </a:lnTo>
                  <a:lnTo>
                    <a:pt x="175" y="51"/>
                  </a:lnTo>
                  <a:lnTo>
                    <a:pt x="214" y="44"/>
                  </a:lnTo>
                  <a:lnTo>
                    <a:pt x="252" y="39"/>
                  </a:lnTo>
                  <a:lnTo>
                    <a:pt x="291" y="33"/>
                  </a:lnTo>
                  <a:lnTo>
                    <a:pt x="330" y="27"/>
                  </a:lnTo>
                  <a:lnTo>
                    <a:pt x="369" y="23"/>
                  </a:lnTo>
                  <a:lnTo>
                    <a:pt x="409" y="18"/>
                  </a:lnTo>
                  <a:lnTo>
                    <a:pt x="448" y="13"/>
                  </a:lnTo>
                  <a:lnTo>
                    <a:pt x="487" y="10"/>
                  </a:lnTo>
                  <a:lnTo>
                    <a:pt x="526" y="6"/>
                  </a:lnTo>
                  <a:lnTo>
                    <a:pt x="565" y="4"/>
                  </a:lnTo>
                  <a:lnTo>
                    <a:pt x="603" y="2"/>
                  </a:lnTo>
                  <a:lnTo>
                    <a:pt x="642" y="0"/>
                  </a:lnTo>
                  <a:close/>
                </a:path>
              </a:pathLst>
            </a:custGeom>
            <a:solidFill>
              <a:srgbClr val="006D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87" name="Freeform 1278"/>
            <p:cNvSpPr>
              <a:spLocks noChangeArrowheads="1"/>
            </p:cNvSpPr>
            <p:nvPr/>
          </p:nvSpPr>
          <p:spPr bwMode="auto">
            <a:xfrm>
              <a:off x="2533" y="246"/>
              <a:ext cx="308" cy="366"/>
            </a:xfrm>
            <a:custGeom>
              <a:avLst/>
              <a:gdLst>
                <a:gd name="T0" fmla="*/ 3 w 616"/>
                <a:gd name="T1" fmla="*/ 0 h 731"/>
                <a:gd name="T2" fmla="*/ 3 w 616"/>
                <a:gd name="T3" fmla="*/ 1 h 731"/>
                <a:gd name="T4" fmla="*/ 3 w 616"/>
                <a:gd name="T5" fmla="*/ 2 h 731"/>
                <a:gd name="T6" fmla="*/ 3 w 616"/>
                <a:gd name="T7" fmla="*/ 3 h 731"/>
                <a:gd name="T8" fmla="*/ 3 w 616"/>
                <a:gd name="T9" fmla="*/ 3 h 731"/>
                <a:gd name="T10" fmla="*/ 3 w 616"/>
                <a:gd name="T11" fmla="*/ 3 h 731"/>
                <a:gd name="T12" fmla="*/ 3 w 616"/>
                <a:gd name="T13" fmla="*/ 3 h 731"/>
                <a:gd name="T14" fmla="*/ 2 w 616"/>
                <a:gd name="T15" fmla="*/ 3 h 731"/>
                <a:gd name="T16" fmla="*/ 2 w 616"/>
                <a:gd name="T17" fmla="*/ 3 h 731"/>
                <a:gd name="T18" fmla="*/ 2 w 616"/>
                <a:gd name="T19" fmla="*/ 3 h 731"/>
                <a:gd name="T20" fmla="*/ 2 w 616"/>
                <a:gd name="T21" fmla="*/ 3 h 731"/>
                <a:gd name="T22" fmla="*/ 2 w 616"/>
                <a:gd name="T23" fmla="*/ 3 h 731"/>
                <a:gd name="T24" fmla="*/ 2 w 616"/>
                <a:gd name="T25" fmla="*/ 3 h 731"/>
                <a:gd name="T26" fmla="*/ 2 w 616"/>
                <a:gd name="T27" fmla="*/ 3 h 731"/>
                <a:gd name="T28" fmla="*/ 1 w 616"/>
                <a:gd name="T29" fmla="*/ 3 h 731"/>
                <a:gd name="T30" fmla="*/ 1 w 616"/>
                <a:gd name="T31" fmla="*/ 3 h 731"/>
                <a:gd name="T32" fmla="*/ 1 w 616"/>
                <a:gd name="T33" fmla="*/ 3 h 731"/>
                <a:gd name="T34" fmla="*/ 1 w 616"/>
                <a:gd name="T35" fmla="*/ 3 h 731"/>
                <a:gd name="T36" fmla="*/ 1 w 616"/>
                <a:gd name="T37" fmla="*/ 3 h 731"/>
                <a:gd name="T38" fmla="*/ 1 w 616"/>
                <a:gd name="T39" fmla="*/ 3 h 731"/>
                <a:gd name="T40" fmla="*/ 1 w 616"/>
                <a:gd name="T41" fmla="*/ 3 h 731"/>
                <a:gd name="T42" fmla="*/ 1 w 616"/>
                <a:gd name="T43" fmla="*/ 3 h 731"/>
                <a:gd name="T44" fmla="*/ 1 w 616"/>
                <a:gd name="T45" fmla="*/ 3 h 731"/>
                <a:gd name="T46" fmla="*/ 0 w 616"/>
                <a:gd name="T47" fmla="*/ 2 h 731"/>
                <a:gd name="T48" fmla="*/ 0 w 616"/>
                <a:gd name="T49" fmla="*/ 2 h 731"/>
                <a:gd name="T50" fmla="*/ 1 w 616"/>
                <a:gd name="T51" fmla="*/ 2 h 731"/>
                <a:gd name="T52" fmla="*/ 1 w 616"/>
                <a:gd name="T53" fmla="*/ 1 h 731"/>
                <a:gd name="T54" fmla="*/ 1 w 616"/>
                <a:gd name="T55" fmla="*/ 1 h 731"/>
                <a:gd name="T56" fmla="*/ 1 w 616"/>
                <a:gd name="T57" fmla="*/ 1 h 731"/>
                <a:gd name="T58" fmla="*/ 1 w 616"/>
                <a:gd name="T59" fmla="*/ 1 h 731"/>
                <a:gd name="T60" fmla="*/ 1 w 616"/>
                <a:gd name="T61" fmla="*/ 1 h 731"/>
                <a:gd name="T62" fmla="*/ 1 w 616"/>
                <a:gd name="T63" fmla="*/ 1 h 731"/>
                <a:gd name="T64" fmla="*/ 1 w 616"/>
                <a:gd name="T65" fmla="*/ 1 h 731"/>
                <a:gd name="T66" fmla="*/ 1 w 616"/>
                <a:gd name="T67" fmla="*/ 1 h 731"/>
                <a:gd name="T68" fmla="*/ 1 w 616"/>
                <a:gd name="T69" fmla="*/ 1 h 731"/>
                <a:gd name="T70" fmla="*/ 2 w 616"/>
                <a:gd name="T71" fmla="*/ 1 h 731"/>
                <a:gd name="T72" fmla="*/ 2 w 616"/>
                <a:gd name="T73" fmla="*/ 1 h 731"/>
                <a:gd name="T74" fmla="*/ 2 w 616"/>
                <a:gd name="T75" fmla="*/ 1 h 731"/>
                <a:gd name="T76" fmla="*/ 2 w 616"/>
                <a:gd name="T77" fmla="*/ 1 h 731"/>
                <a:gd name="T78" fmla="*/ 2 w 616"/>
                <a:gd name="T79" fmla="*/ 1 h 731"/>
                <a:gd name="T80" fmla="*/ 2 w 616"/>
                <a:gd name="T81" fmla="*/ 1 h 731"/>
                <a:gd name="T82" fmla="*/ 2 w 616"/>
                <a:gd name="T83" fmla="*/ 1 h 731"/>
                <a:gd name="T84" fmla="*/ 3 w 616"/>
                <a:gd name="T85" fmla="*/ 1 h 731"/>
                <a:gd name="T86" fmla="*/ 3 w 616"/>
                <a:gd name="T87" fmla="*/ 1 h 731"/>
                <a:gd name="T88" fmla="*/ 3 w 616"/>
                <a:gd name="T89" fmla="*/ 0 h 7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16" h="731">
                  <a:moveTo>
                    <a:pt x="616" y="0"/>
                  </a:moveTo>
                  <a:lnTo>
                    <a:pt x="615" y="165"/>
                  </a:lnTo>
                  <a:lnTo>
                    <a:pt x="614" y="343"/>
                  </a:lnTo>
                  <a:lnTo>
                    <a:pt x="614" y="528"/>
                  </a:lnTo>
                  <a:lnTo>
                    <a:pt x="616" y="712"/>
                  </a:lnTo>
                  <a:lnTo>
                    <a:pt x="579" y="717"/>
                  </a:lnTo>
                  <a:lnTo>
                    <a:pt x="544" y="721"/>
                  </a:lnTo>
                  <a:lnTo>
                    <a:pt x="507" y="725"/>
                  </a:lnTo>
                  <a:lnTo>
                    <a:pt x="470" y="728"/>
                  </a:lnTo>
                  <a:lnTo>
                    <a:pt x="433" y="730"/>
                  </a:lnTo>
                  <a:lnTo>
                    <a:pt x="395" y="731"/>
                  </a:lnTo>
                  <a:lnTo>
                    <a:pt x="358" y="731"/>
                  </a:lnTo>
                  <a:lnTo>
                    <a:pt x="321" y="731"/>
                  </a:lnTo>
                  <a:lnTo>
                    <a:pt x="283" y="731"/>
                  </a:lnTo>
                  <a:lnTo>
                    <a:pt x="246" y="730"/>
                  </a:lnTo>
                  <a:lnTo>
                    <a:pt x="210" y="729"/>
                  </a:lnTo>
                  <a:lnTo>
                    <a:pt x="172" y="727"/>
                  </a:lnTo>
                  <a:lnTo>
                    <a:pt x="135" y="724"/>
                  </a:lnTo>
                  <a:lnTo>
                    <a:pt x="98" y="722"/>
                  </a:lnTo>
                  <a:lnTo>
                    <a:pt x="61" y="720"/>
                  </a:lnTo>
                  <a:lnTo>
                    <a:pt x="24" y="717"/>
                  </a:lnTo>
                  <a:lnTo>
                    <a:pt x="11" y="624"/>
                  </a:lnTo>
                  <a:lnTo>
                    <a:pt x="3" y="537"/>
                  </a:lnTo>
                  <a:lnTo>
                    <a:pt x="0" y="452"/>
                  </a:lnTo>
                  <a:lnTo>
                    <a:pt x="0" y="373"/>
                  </a:lnTo>
                  <a:lnTo>
                    <a:pt x="3" y="296"/>
                  </a:lnTo>
                  <a:lnTo>
                    <a:pt x="9" y="222"/>
                  </a:lnTo>
                  <a:lnTo>
                    <a:pt x="16" y="148"/>
                  </a:lnTo>
                  <a:lnTo>
                    <a:pt x="24" y="75"/>
                  </a:lnTo>
                  <a:lnTo>
                    <a:pt x="60" y="67"/>
                  </a:lnTo>
                  <a:lnTo>
                    <a:pt x="97" y="59"/>
                  </a:lnTo>
                  <a:lnTo>
                    <a:pt x="133" y="52"/>
                  </a:lnTo>
                  <a:lnTo>
                    <a:pt x="170" y="45"/>
                  </a:lnTo>
                  <a:lnTo>
                    <a:pt x="207" y="38"/>
                  </a:lnTo>
                  <a:lnTo>
                    <a:pt x="244" y="32"/>
                  </a:lnTo>
                  <a:lnTo>
                    <a:pt x="281" y="27"/>
                  </a:lnTo>
                  <a:lnTo>
                    <a:pt x="319" y="22"/>
                  </a:lnTo>
                  <a:lnTo>
                    <a:pt x="356" y="18"/>
                  </a:lnTo>
                  <a:lnTo>
                    <a:pt x="393" y="14"/>
                  </a:lnTo>
                  <a:lnTo>
                    <a:pt x="431" y="10"/>
                  </a:lnTo>
                  <a:lnTo>
                    <a:pt x="468" y="8"/>
                  </a:lnTo>
                  <a:lnTo>
                    <a:pt x="504" y="4"/>
                  </a:lnTo>
                  <a:lnTo>
                    <a:pt x="542" y="3"/>
                  </a:lnTo>
                  <a:lnTo>
                    <a:pt x="579" y="1"/>
                  </a:lnTo>
                  <a:lnTo>
                    <a:pt x="616" y="0"/>
                  </a:lnTo>
                  <a:close/>
                </a:path>
              </a:pathLst>
            </a:custGeom>
            <a:solidFill>
              <a:srgbClr val="0070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88" name="Freeform 1279"/>
            <p:cNvSpPr>
              <a:spLocks noChangeArrowheads="1"/>
            </p:cNvSpPr>
            <p:nvPr/>
          </p:nvSpPr>
          <p:spPr bwMode="auto">
            <a:xfrm>
              <a:off x="2538" y="254"/>
              <a:ext cx="294" cy="351"/>
            </a:xfrm>
            <a:custGeom>
              <a:avLst/>
              <a:gdLst>
                <a:gd name="T0" fmla="*/ 2 w 589"/>
                <a:gd name="T1" fmla="*/ 0 h 700"/>
                <a:gd name="T2" fmla="*/ 2 w 589"/>
                <a:gd name="T3" fmla="*/ 1 h 700"/>
                <a:gd name="T4" fmla="*/ 2 w 589"/>
                <a:gd name="T5" fmla="*/ 2 h 700"/>
                <a:gd name="T6" fmla="*/ 2 w 589"/>
                <a:gd name="T7" fmla="*/ 2 h 700"/>
                <a:gd name="T8" fmla="*/ 2 w 589"/>
                <a:gd name="T9" fmla="*/ 3 h 700"/>
                <a:gd name="T10" fmla="*/ 2 w 589"/>
                <a:gd name="T11" fmla="*/ 3 h 700"/>
                <a:gd name="T12" fmla="*/ 2 w 589"/>
                <a:gd name="T13" fmla="*/ 3 h 700"/>
                <a:gd name="T14" fmla="*/ 1 w 589"/>
                <a:gd name="T15" fmla="*/ 3 h 700"/>
                <a:gd name="T16" fmla="*/ 1 w 589"/>
                <a:gd name="T17" fmla="*/ 3 h 700"/>
                <a:gd name="T18" fmla="*/ 1 w 589"/>
                <a:gd name="T19" fmla="*/ 3 h 700"/>
                <a:gd name="T20" fmla="*/ 1 w 589"/>
                <a:gd name="T21" fmla="*/ 3 h 700"/>
                <a:gd name="T22" fmla="*/ 1 w 589"/>
                <a:gd name="T23" fmla="*/ 3 h 700"/>
                <a:gd name="T24" fmla="*/ 1 w 589"/>
                <a:gd name="T25" fmla="*/ 3 h 700"/>
                <a:gd name="T26" fmla="*/ 1 w 589"/>
                <a:gd name="T27" fmla="*/ 3 h 700"/>
                <a:gd name="T28" fmla="*/ 0 w 589"/>
                <a:gd name="T29" fmla="*/ 3 h 700"/>
                <a:gd name="T30" fmla="*/ 0 w 589"/>
                <a:gd name="T31" fmla="*/ 3 h 700"/>
                <a:gd name="T32" fmla="*/ 0 w 589"/>
                <a:gd name="T33" fmla="*/ 3 h 700"/>
                <a:gd name="T34" fmla="*/ 0 w 589"/>
                <a:gd name="T35" fmla="*/ 3 h 700"/>
                <a:gd name="T36" fmla="*/ 0 w 589"/>
                <a:gd name="T37" fmla="*/ 3 h 700"/>
                <a:gd name="T38" fmla="*/ 0 w 589"/>
                <a:gd name="T39" fmla="*/ 3 h 700"/>
                <a:gd name="T40" fmla="*/ 0 w 589"/>
                <a:gd name="T41" fmla="*/ 3 h 700"/>
                <a:gd name="T42" fmla="*/ 0 w 589"/>
                <a:gd name="T43" fmla="*/ 3 h 700"/>
                <a:gd name="T44" fmla="*/ 0 w 589"/>
                <a:gd name="T45" fmla="*/ 2 h 700"/>
                <a:gd name="T46" fmla="*/ 0 w 589"/>
                <a:gd name="T47" fmla="*/ 2 h 700"/>
                <a:gd name="T48" fmla="*/ 0 w 589"/>
                <a:gd name="T49" fmla="*/ 2 h 700"/>
                <a:gd name="T50" fmla="*/ 0 w 589"/>
                <a:gd name="T51" fmla="*/ 2 h 700"/>
                <a:gd name="T52" fmla="*/ 0 w 589"/>
                <a:gd name="T53" fmla="*/ 1 h 700"/>
                <a:gd name="T54" fmla="*/ 0 w 589"/>
                <a:gd name="T55" fmla="*/ 1 h 700"/>
                <a:gd name="T56" fmla="*/ 0 w 589"/>
                <a:gd name="T57" fmla="*/ 1 h 700"/>
                <a:gd name="T58" fmla="*/ 0 w 589"/>
                <a:gd name="T59" fmla="*/ 1 h 700"/>
                <a:gd name="T60" fmla="*/ 0 w 589"/>
                <a:gd name="T61" fmla="*/ 1 h 700"/>
                <a:gd name="T62" fmla="*/ 0 w 589"/>
                <a:gd name="T63" fmla="*/ 1 h 700"/>
                <a:gd name="T64" fmla="*/ 0 w 589"/>
                <a:gd name="T65" fmla="*/ 1 h 700"/>
                <a:gd name="T66" fmla="*/ 0 w 589"/>
                <a:gd name="T67" fmla="*/ 1 h 700"/>
                <a:gd name="T68" fmla="*/ 0 w 589"/>
                <a:gd name="T69" fmla="*/ 1 h 700"/>
                <a:gd name="T70" fmla="*/ 1 w 589"/>
                <a:gd name="T71" fmla="*/ 1 h 700"/>
                <a:gd name="T72" fmla="*/ 1 w 589"/>
                <a:gd name="T73" fmla="*/ 1 h 700"/>
                <a:gd name="T74" fmla="*/ 1 w 589"/>
                <a:gd name="T75" fmla="*/ 1 h 700"/>
                <a:gd name="T76" fmla="*/ 1 w 589"/>
                <a:gd name="T77" fmla="*/ 1 h 700"/>
                <a:gd name="T78" fmla="*/ 1 w 589"/>
                <a:gd name="T79" fmla="*/ 1 h 700"/>
                <a:gd name="T80" fmla="*/ 1 w 589"/>
                <a:gd name="T81" fmla="*/ 1 h 700"/>
                <a:gd name="T82" fmla="*/ 1 w 589"/>
                <a:gd name="T83" fmla="*/ 1 h 700"/>
                <a:gd name="T84" fmla="*/ 2 w 589"/>
                <a:gd name="T85" fmla="*/ 1 h 700"/>
                <a:gd name="T86" fmla="*/ 2 w 589"/>
                <a:gd name="T87" fmla="*/ 1 h 700"/>
                <a:gd name="T88" fmla="*/ 2 w 589"/>
                <a:gd name="T89" fmla="*/ 0 h 7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89" h="700">
                  <a:moveTo>
                    <a:pt x="589" y="0"/>
                  </a:moveTo>
                  <a:lnTo>
                    <a:pt x="589" y="157"/>
                  </a:lnTo>
                  <a:lnTo>
                    <a:pt x="589" y="327"/>
                  </a:lnTo>
                  <a:lnTo>
                    <a:pt x="589" y="502"/>
                  </a:lnTo>
                  <a:lnTo>
                    <a:pt x="589" y="676"/>
                  </a:lnTo>
                  <a:lnTo>
                    <a:pt x="554" y="682"/>
                  </a:lnTo>
                  <a:lnTo>
                    <a:pt x="520" y="688"/>
                  </a:lnTo>
                  <a:lnTo>
                    <a:pt x="485" y="691"/>
                  </a:lnTo>
                  <a:lnTo>
                    <a:pt x="449" y="694"/>
                  </a:lnTo>
                  <a:lnTo>
                    <a:pt x="415" y="697"/>
                  </a:lnTo>
                  <a:lnTo>
                    <a:pt x="379" y="699"/>
                  </a:lnTo>
                  <a:lnTo>
                    <a:pt x="345" y="700"/>
                  </a:lnTo>
                  <a:lnTo>
                    <a:pt x="309" y="700"/>
                  </a:lnTo>
                  <a:lnTo>
                    <a:pt x="274" y="699"/>
                  </a:lnTo>
                  <a:lnTo>
                    <a:pt x="239" y="698"/>
                  </a:lnTo>
                  <a:lnTo>
                    <a:pt x="203" y="697"/>
                  </a:lnTo>
                  <a:lnTo>
                    <a:pt x="168" y="694"/>
                  </a:lnTo>
                  <a:lnTo>
                    <a:pt x="133" y="692"/>
                  </a:lnTo>
                  <a:lnTo>
                    <a:pt x="98" y="689"/>
                  </a:lnTo>
                  <a:lnTo>
                    <a:pt x="62" y="685"/>
                  </a:lnTo>
                  <a:lnTo>
                    <a:pt x="28" y="681"/>
                  </a:lnTo>
                  <a:lnTo>
                    <a:pt x="14" y="592"/>
                  </a:lnTo>
                  <a:lnTo>
                    <a:pt x="5" y="509"/>
                  </a:lnTo>
                  <a:lnTo>
                    <a:pt x="1" y="430"/>
                  </a:lnTo>
                  <a:lnTo>
                    <a:pt x="0" y="354"/>
                  </a:lnTo>
                  <a:lnTo>
                    <a:pt x="4" y="281"/>
                  </a:lnTo>
                  <a:lnTo>
                    <a:pt x="9" y="211"/>
                  </a:lnTo>
                  <a:lnTo>
                    <a:pt x="19" y="140"/>
                  </a:lnTo>
                  <a:lnTo>
                    <a:pt x="28" y="71"/>
                  </a:lnTo>
                  <a:lnTo>
                    <a:pt x="62" y="62"/>
                  </a:lnTo>
                  <a:lnTo>
                    <a:pt x="97" y="53"/>
                  </a:lnTo>
                  <a:lnTo>
                    <a:pt x="131" y="45"/>
                  </a:lnTo>
                  <a:lnTo>
                    <a:pt x="166" y="38"/>
                  </a:lnTo>
                  <a:lnTo>
                    <a:pt x="201" y="32"/>
                  </a:lnTo>
                  <a:lnTo>
                    <a:pt x="236" y="26"/>
                  </a:lnTo>
                  <a:lnTo>
                    <a:pt x="271" y="21"/>
                  </a:lnTo>
                  <a:lnTo>
                    <a:pt x="306" y="16"/>
                  </a:lnTo>
                  <a:lnTo>
                    <a:pt x="342" y="13"/>
                  </a:lnTo>
                  <a:lnTo>
                    <a:pt x="377" y="9"/>
                  </a:lnTo>
                  <a:lnTo>
                    <a:pt x="412" y="7"/>
                  </a:lnTo>
                  <a:lnTo>
                    <a:pt x="448" y="5"/>
                  </a:lnTo>
                  <a:lnTo>
                    <a:pt x="483" y="3"/>
                  </a:lnTo>
                  <a:lnTo>
                    <a:pt x="518" y="1"/>
                  </a:lnTo>
                  <a:lnTo>
                    <a:pt x="554" y="1"/>
                  </a:lnTo>
                  <a:lnTo>
                    <a:pt x="589" y="0"/>
                  </a:lnTo>
                  <a:close/>
                </a:path>
              </a:pathLst>
            </a:custGeom>
            <a:solidFill>
              <a:srgbClr val="0072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89" name="Freeform 1280"/>
            <p:cNvSpPr>
              <a:spLocks noChangeArrowheads="1"/>
            </p:cNvSpPr>
            <p:nvPr/>
          </p:nvSpPr>
          <p:spPr bwMode="auto">
            <a:xfrm>
              <a:off x="2542" y="263"/>
              <a:ext cx="282" cy="334"/>
            </a:xfrm>
            <a:custGeom>
              <a:avLst/>
              <a:gdLst>
                <a:gd name="T0" fmla="*/ 2 w 565"/>
                <a:gd name="T1" fmla="*/ 0 h 669"/>
                <a:gd name="T2" fmla="*/ 2 w 565"/>
                <a:gd name="T3" fmla="*/ 0 h 669"/>
                <a:gd name="T4" fmla="*/ 2 w 565"/>
                <a:gd name="T5" fmla="*/ 1 h 669"/>
                <a:gd name="T6" fmla="*/ 2 w 565"/>
                <a:gd name="T7" fmla="*/ 1 h 669"/>
                <a:gd name="T8" fmla="*/ 2 w 565"/>
                <a:gd name="T9" fmla="*/ 2 h 669"/>
                <a:gd name="T10" fmla="*/ 2 w 565"/>
                <a:gd name="T11" fmla="*/ 2 h 669"/>
                <a:gd name="T12" fmla="*/ 1 w 565"/>
                <a:gd name="T13" fmla="*/ 2 h 669"/>
                <a:gd name="T14" fmla="*/ 1 w 565"/>
                <a:gd name="T15" fmla="*/ 2 h 669"/>
                <a:gd name="T16" fmla="*/ 1 w 565"/>
                <a:gd name="T17" fmla="*/ 2 h 669"/>
                <a:gd name="T18" fmla="*/ 1 w 565"/>
                <a:gd name="T19" fmla="*/ 2 h 669"/>
                <a:gd name="T20" fmla="*/ 1 w 565"/>
                <a:gd name="T21" fmla="*/ 2 h 669"/>
                <a:gd name="T22" fmla="*/ 1 w 565"/>
                <a:gd name="T23" fmla="*/ 2 h 669"/>
                <a:gd name="T24" fmla="*/ 1 w 565"/>
                <a:gd name="T25" fmla="*/ 2 h 669"/>
                <a:gd name="T26" fmla="*/ 1 w 565"/>
                <a:gd name="T27" fmla="*/ 2 h 669"/>
                <a:gd name="T28" fmla="*/ 0 w 565"/>
                <a:gd name="T29" fmla="*/ 2 h 669"/>
                <a:gd name="T30" fmla="*/ 0 w 565"/>
                <a:gd name="T31" fmla="*/ 2 h 669"/>
                <a:gd name="T32" fmla="*/ 0 w 565"/>
                <a:gd name="T33" fmla="*/ 2 h 669"/>
                <a:gd name="T34" fmla="*/ 0 w 565"/>
                <a:gd name="T35" fmla="*/ 2 h 669"/>
                <a:gd name="T36" fmla="*/ 0 w 565"/>
                <a:gd name="T37" fmla="*/ 2 h 669"/>
                <a:gd name="T38" fmla="*/ 0 w 565"/>
                <a:gd name="T39" fmla="*/ 2 h 669"/>
                <a:gd name="T40" fmla="*/ 0 w 565"/>
                <a:gd name="T41" fmla="*/ 2 h 669"/>
                <a:gd name="T42" fmla="*/ 0 w 565"/>
                <a:gd name="T43" fmla="*/ 2 h 669"/>
                <a:gd name="T44" fmla="*/ 0 w 565"/>
                <a:gd name="T45" fmla="*/ 1 h 669"/>
                <a:gd name="T46" fmla="*/ 0 w 565"/>
                <a:gd name="T47" fmla="*/ 1 h 669"/>
                <a:gd name="T48" fmla="*/ 0 w 565"/>
                <a:gd name="T49" fmla="*/ 1 h 669"/>
                <a:gd name="T50" fmla="*/ 0 w 565"/>
                <a:gd name="T51" fmla="*/ 1 h 669"/>
                <a:gd name="T52" fmla="*/ 0 w 565"/>
                <a:gd name="T53" fmla="*/ 0 h 669"/>
                <a:gd name="T54" fmla="*/ 0 w 565"/>
                <a:gd name="T55" fmla="*/ 0 h 669"/>
                <a:gd name="T56" fmla="*/ 0 w 565"/>
                <a:gd name="T57" fmla="*/ 0 h 669"/>
                <a:gd name="T58" fmla="*/ 0 w 565"/>
                <a:gd name="T59" fmla="*/ 0 h 669"/>
                <a:gd name="T60" fmla="*/ 0 w 565"/>
                <a:gd name="T61" fmla="*/ 0 h 669"/>
                <a:gd name="T62" fmla="*/ 0 w 565"/>
                <a:gd name="T63" fmla="*/ 0 h 669"/>
                <a:gd name="T64" fmla="*/ 0 w 565"/>
                <a:gd name="T65" fmla="*/ 0 h 669"/>
                <a:gd name="T66" fmla="*/ 0 w 565"/>
                <a:gd name="T67" fmla="*/ 0 h 669"/>
                <a:gd name="T68" fmla="*/ 0 w 565"/>
                <a:gd name="T69" fmla="*/ 0 h 669"/>
                <a:gd name="T70" fmla="*/ 1 w 565"/>
                <a:gd name="T71" fmla="*/ 0 h 669"/>
                <a:gd name="T72" fmla="*/ 1 w 565"/>
                <a:gd name="T73" fmla="*/ 0 h 669"/>
                <a:gd name="T74" fmla="*/ 1 w 565"/>
                <a:gd name="T75" fmla="*/ 0 h 669"/>
                <a:gd name="T76" fmla="*/ 1 w 565"/>
                <a:gd name="T77" fmla="*/ 0 h 669"/>
                <a:gd name="T78" fmla="*/ 1 w 565"/>
                <a:gd name="T79" fmla="*/ 0 h 669"/>
                <a:gd name="T80" fmla="*/ 1 w 565"/>
                <a:gd name="T81" fmla="*/ 0 h 669"/>
                <a:gd name="T82" fmla="*/ 1 w 565"/>
                <a:gd name="T83" fmla="*/ 0 h 669"/>
                <a:gd name="T84" fmla="*/ 1 w 565"/>
                <a:gd name="T85" fmla="*/ 0 h 669"/>
                <a:gd name="T86" fmla="*/ 2 w 565"/>
                <a:gd name="T87" fmla="*/ 0 h 669"/>
                <a:gd name="T88" fmla="*/ 2 w 565"/>
                <a:gd name="T89" fmla="*/ 0 h 6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65" h="669">
                  <a:moveTo>
                    <a:pt x="561" y="0"/>
                  </a:moveTo>
                  <a:lnTo>
                    <a:pt x="564" y="149"/>
                  </a:lnTo>
                  <a:lnTo>
                    <a:pt x="565" y="310"/>
                  </a:lnTo>
                  <a:lnTo>
                    <a:pt x="565" y="476"/>
                  </a:lnTo>
                  <a:lnTo>
                    <a:pt x="562" y="639"/>
                  </a:lnTo>
                  <a:lnTo>
                    <a:pt x="530" y="646"/>
                  </a:lnTo>
                  <a:lnTo>
                    <a:pt x="497" y="652"/>
                  </a:lnTo>
                  <a:lnTo>
                    <a:pt x="463" y="657"/>
                  </a:lnTo>
                  <a:lnTo>
                    <a:pt x="430" y="661"/>
                  </a:lnTo>
                  <a:lnTo>
                    <a:pt x="398" y="665"/>
                  </a:lnTo>
                  <a:lnTo>
                    <a:pt x="364" y="667"/>
                  </a:lnTo>
                  <a:lnTo>
                    <a:pt x="330" y="668"/>
                  </a:lnTo>
                  <a:lnTo>
                    <a:pt x="296" y="669"/>
                  </a:lnTo>
                  <a:lnTo>
                    <a:pt x="263" y="668"/>
                  </a:lnTo>
                  <a:lnTo>
                    <a:pt x="230" y="667"/>
                  </a:lnTo>
                  <a:lnTo>
                    <a:pt x="196" y="666"/>
                  </a:lnTo>
                  <a:lnTo>
                    <a:pt x="163" y="662"/>
                  </a:lnTo>
                  <a:lnTo>
                    <a:pt x="129" y="659"/>
                  </a:lnTo>
                  <a:lnTo>
                    <a:pt x="96" y="655"/>
                  </a:lnTo>
                  <a:lnTo>
                    <a:pt x="64" y="650"/>
                  </a:lnTo>
                  <a:lnTo>
                    <a:pt x="30" y="644"/>
                  </a:lnTo>
                  <a:lnTo>
                    <a:pt x="15" y="560"/>
                  </a:lnTo>
                  <a:lnTo>
                    <a:pt x="5" y="481"/>
                  </a:lnTo>
                  <a:lnTo>
                    <a:pt x="0" y="407"/>
                  </a:lnTo>
                  <a:lnTo>
                    <a:pt x="0" y="335"/>
                  </a:lnTo>
                  <a:lnTo>
                    <a:pt x="4" y="266"/>
                  </a:lnTo>
                  <a:lnTo>
                    <a:pt x="10" y="199"/>
                  </a:lnTo>
                  <a:lnTo>
                    <a:pt x="19" y="134"/>
                  </a:lnTo>
                  <a:lnTo>
                    <a:pt x="30" y="68"/>
                  </a:lnTo>
                  <a:lnTo>
                    <a:pt x="63" y="58"/>
                  </a:lnTo>
                  <a:lnTo>
                    <a:pt x="96" y="48"/>
                  </a:lnTo>
                  <a:lnTo>
                    <a:pt x="128" y="40"/>
                  </a:lnTo>
                  <a:lnTo>
                    <a:pt x="162" y="32"/>
                  </a:lnTo>
                  <a:lnTo>
                    <a:pt x="195" y="27"/>
                  </a:lnTo>
                  <a:lnTo>
                    <a:pt x="227" y="21"/>
                  </a:lnTo>
                  <a:lnTo>
                    <a:pt x="261" y="16"/>
                  </a:lnTo>
                  <a:lnTo>
                    <a:pt x="294" y="12"/>
                  </a:lnTo>
                  <a:lnTo>
                    <a:pt x="327" y="9"/>
                  </a:lnTo>
                  <a:lnTo>
                    <a:pt x="361" y="6"/>
                  </a:lnTo>
                  <a:lnTo>
                    <a:pt x="394" y="4"/>
                  </a:lnTo>
                  <a:lnTo>
                    <a:pt x="429" y="2"/>
                  </a:lnTo>
                  <a:lnTo>
                    <a:pt x="461" y="1"/>
                  </a:lnTo>
                  <a:lnTo>
                    <a:pt x="494" y="0"/>
                  </a:lnTo>
                  <a:lnTo>
                    <a:pt x="528" y="0"/>
                  </a:lnTo>
                  <a:lnTo>
                    <a:pt x="561" y="0"/>
                  </a:lnTo>
                  <a:close/>
                </a:path>
              </a:pathLst>
            </a:custGeom>
            <a:solidFill>
              <a:srgbClr val="0075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90" name="Freeform 1281"/>
            <p:cNvSpPr>
              <a:spLocks noChangeArrowheads="1"/>
            </p:cNvSpPr>
            <p:nvPr/>
          </p:nvSpPr>
          <p:spPr bwMode="auto">
            <a:xfrm>
              <a:off x="2547" y="270"/>
              <a:ext cx="270" cy="319"/>
            </a:xfrm>
            <a:custGeom>
              <a:avLst/>
              <a:gdLst>
                <a:gd name="T0" fmla="*/ 3 w 540"/>
                <a:gd name="T1" fmla="*/ 1 h 638"/>
                <a:gd name="T2" fmla="*/ 3 w 540"/>
                <a:gd name="T3" fmla="*/ 1 h 638"/>
                <a:gd name="T4" fmla="*/ 3 w 540"/>
                <a:gd name="T5" fmla="*/ 2 h 638"/>
                <a:gd name="T6" fmla="*/ 3 w 540"/>
                <a:gd name="T7" fmla="*/ 2 h 638"/>
                <a:gd name="T8" fmla="*/ 3 w 540"/>
                <a:gd name="T9" fmla="*/ 3 h 638"/>
                <a:gd name="T10" fmla="*/ 2 w 540"/>
                <a:gd name="T11" fmla="*/ 3 h 638"/>
                <a:gd name="T12" fmla="*/ 2 w 540"/>
                <a:gd name="T13" fmla="*/ 3 h 638"/>
                <a:gd name="T14" fmla="*/ 2 w 540"/>
                <a:gd name="T15" fmla="*/ 3 h 638"/>
                <a:gd name="T16" fmla="*/ 2 w 540"/>
                <a:gd name="T17" fmla="*/ 3 h 638"/>
                <a:gd name="T18" fmla="*/ 2 w 540"/>
                <a:gd name="T19" fmla="*/ 3 h 638"/>
                <a:gd name="T20" fmla="*/ 2 w 540"/>
                <a:gd name="T21" fmla="*/ 3 h 638"/>
                <a:gd name="T22" fmla="*/ 2 w 540"/>
                <a:gd name="T23" fmla="*/ 3 h 638"/>
                <a:gd name="T24" fmla="*/ 2 w 540"/>
                <a:gd name="T25" fmla="*/ 3 h 638"/>
                <a:gd name="T26" fmla="*/ 1 w 540"/>
                <a:gd name="T27" fmla="*/ 3 h 638"/>
                <a:gd name="T28" fmla="*/ 1 w 540"/>
                <a:gd name="T29" fmla="*/ 3 h 638"/>
                <a:gd name="T30" fmla="*/ 1 w 540"/>
                <a:gd name="T31" fmla="*/ 3 h 638"/>
                <a:gd name="T32" fmla="*/ 1 w 540"/>
                <a:gd name="T33" fmla="*/ 3 h 638"/>
                <a:gd name="T34" fmla="*/ 1 w 540"/>
                <a:gd name="T35" fmla="*/ 3 h 638"/>
                <a:gd name="T36" fmla="*/ 1 w 540"/>
                <a:gd name="T37" fmla="*/ 3 h 638"/>
                <a:gd name="T38" fmla="*/ 1 w 540"/>
                <a:gd name="T39" fmla="*/ 3 h 638"/>
                <a:gd name="T40" fmla="*/ 1 w 540"/>
                <a:gd name="T41" fmla="*/ 3 h 638"/>
                <a:gd name="T42" fmla="*/ 1 w 540"/>
                <a:gd name="T43" fmla="*/ 3 h 638"/>
                <a:gd name="T44" fmla="*/ 1 w 540"/>
                <a:gd name="T45" fmla="*/ 2 h 638"/>
                <a:gd name="T46" fmla="*/ 0 w 540"/>
                <a:gd name="T47" fmla="*/ 2 h 638"/>
                <a:gd name="T48" fmla="*/ 0 w 540"/>
                <a:gd name="T49" fmla="*/ 2 h 638"/>
                <a:gd name="T50" fmla="*/ 1 w 540"/>
                <a:gd name="T51" fmla="*/ 1 h 638"/>
                <a:gd name="T52" fmla="*/ 1 w 540"/>
                <a:gd name="T53" fmla="*/ 1 h 638"/>
                <a:gd name="T54" fmla="*/ 1 w 540"/>
                <a:gd name="T55" fmla="*/ 1 h 638"/>
                <a:gd name="T56" fmla="*/ 1 w 540"/>
                <a:gd name="T57" fmla="*/ 1 h 638"/>
                <a:gd name="T58" fmla="*/ 1 w 540"/>
                <a:gd name="T59" fmla="*/ 1 h 638"/>
                <a:gd name="T60" fmla="*/ 1 w 540"/>
                <a:gd name="T61" fmla="*/ 1 h 638"/>
                <a:gd name="T62" fmla="*/ 1 w 540"/>
                <a:gd name="T63" fmla="*/ 1 h 638"/>
                <a:gd name="T64" fmla="*/ 1 w 540"/>
                <a:gd name="T65" fmla="*/ 1 h 638"/>
                <a:gd name="T66" fmla="*/ 1 w 540"/>
                <a:gd name="T67" fmla="*/ 1 h 638"/>
                <a:gd name="T68" fmla="*/ 1 w 540"/>
                <a:gd name="T69" fmla="*/ 1 h 638"/>
                <a:gd name="T70" fmla="*/ 1 w 540"/>
                <a:gd name="T71" fmla="*/ 1 h 638"/>
                <a:gd name="T72" fmla="*/ 2 w 540"/>
                <a:gd name="T73" fmla="*/ 1 h 638"/>
                <a:gd name="T74" fmla="*/ 2 w 540"/>
                <a:gd name="T75" fmla="*/ 1 h 638"/>
                <a:gd name="T76" fmla="*/ 2 w 540"/>
                <a:gd name="T77" fmla="*/ 1 h 638"/>
                <a:gd name="T78" fmla="*/ 2 w 540"/>
                <a:gd name="T79" fmla="*/ 1 h 638"/>
                <a:gd name="T80" fmla="*/ 2 w 540"/>
                <a:gd name="T81" fmla="*/ 1 h 638"/>
                <a:gd name="T82" fmla="*/ 2 w 540"/>
                <a:gd name="T83" fmla="*/ 0 h 638"/>
                <a:gd name="T84" fmla="*/ 2 w 540"/>
                <a:gd name="T85" fmla="*/ 0 h 638"/>
                <a:gd name="T86" fmla="*/ 2 w 540"/>
                <a:gd name="T87" fmla="*/ 1 h 638"/>
                <a:gd name="T88" fmla="*/ 3 w 540"/>
                <a:gd name="T89" fmla="*/ 1 h 6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40" h="638">
                  <a:moveTo>
                    <a:pt x="533" y="1"/>
                  </a:moveTo>
                  <a:lnTo>
                    <a:pt x="539" y="143"/>
                  </a:lnTo>
                  <a:lnTo>
                    <a:pt x="540" y="294"/>
                  </a:lnTo>
                  <a:lnTo>
                    <a:pt x="539" y="449"/>
                  </a:lnTo>
                  <a:lnTo>
                    <a:pt x="534" y="604"/>
                  </a:lnTo>
                  <a:lnTo>
                    <a:pt x="503" y="612"/>
                  </a:lnTo>
                  <a:lnTo>
                    <a:pt x="472" y="619"/>
                  </a:lnTo>
                  <a:lnTo>
                    <a:pt x="441" y="624"/>
                  </a:lnTo>
                  <a:lnTo>
                    <a:pt x="410" y="629"/>
                  </a:lnTo>
                  <a:lnTo>
                    <a:pt x="378" y="633"/>
                  </a:lnTo>
                  <a:lnTo>
                    <a:pt x="346" y="636"/>
                  </a:lnTo>
                  <a:lnTo>
                    <a:pt x="315" y="638"/>
                  </a:lnTo>
                  <a:lnTo>
                    <a:pt x="284" y="638"/>
                  </a:lnTo>
                  <a:lnTo>
                    <a:pt x="252" y="638"/>
                  </a:lnTo>
                  <a:lnTo>
                    <a:pt x="221" y="637"/>
                  </a:lnTo>
                  <a:lnTo>
                    <a:pt x="188" y="635"/>
                  </a:lnTo>
                  <a:lnTo>
                    <a:pt x="157" y="631"/>
                  </a:lnTo>
                  <a:lnTo>
                    <a:pt x="126" y="628"/>
                  </a:lnTo>
                  <a:lnTo>
                    <a:pt x="95" y="622"/>
                  </a:lnTo>
                  <a:lnTo>
                    <a:pt x="64" y="615"/>
                  </a:lnTo>
                  <a:lnTo>
                    <a:pt x="33" y="608"/>
                  </a:lnTo>
                  <a:lnTo>
                    <a:pt x="16" y="530"/>
                  </a:lnTo>
                  <a:lnTo>
                    <a:pt x="5" y="455"/>
                  </a:lnTo>
                  <a:lnTo>
                    <a:pt x="0" y="385"/>
                  </a:lnTo>
                  <a:lnTo>
                    <a:pt x="0" y="318"/>
                  </a:lnTo>
                  <a:lnTo>
                    <a:pt x="3" y="253"/>
                  </a:lnTo>
                  <a:lnTo>
                    <a:pt x="10" y="190"/>
                  </a:lnTo>
                  <a:lnTo>
                    <a:pt x="20" y="128"/>
                  </a:lnTo>
                  <a:lnTo>
                    <a:pt x="33" y="66"/>
                  </a:lnTo>
                  <a:lnTo>
                    <a:pt x="64" y="54"/>
                  </a:lnTo>
                  <a:lnTo>
                    <a:pt x="94" y="44"/>
                  </a:lnTo>
                  <a:lnTo>
                    <a:pt x="125" y="36"/>
                  </a:lnTo>
                  <a:lnTo>
                    <a:pt x="156" y="28"/>
                  </a:lnTo>
                  <a:lnTo>
                    <a:pt x="187" y="22"/>
                  </a:lnTo>
                  <a:lnTo>
                    <a:pt x="218" y="16"/>
                  </a:lnTo>
                  <a:lnTo>
                    <a:pt x="251" y="12"/>
                  </a:lnTo>
                  <a:lnTo>
                    <a:pt x="282" y="8"/>
                  </a:lnTo>
                  <a:lnTo>
                    <a:pt x="313" y="5"/>
                  </a:lnTo>
                  <a:lnTo>
                    <a:pt x="345" y="3"/>
                  </a:lnTo>
                  <a:lnTo>
                    <a:pt x="376" y="1"/>
                  </a:lnTo>
                  <a:lnTo>
                    <a:pt x="407" y="1"/>
                  </a:lnTo>
                  <a:lnTo>
                    <a:pt x="440" y="0"/>
                  </a:lnTo>
                  <a:lnTo>
                    <a:pt x="471" y="0"/>
                  </a:lnTo>
                  <a:lnTo>
                    <a:pt x="502" y="1"/>
                  </a:lnTo>
                  <a:lnTo>
                    <a:pt x="533" y="1"/>
                  </a:lnTo>
                  <a:close/>
                </a:path>
              </a:pathLst>
            </a:custGeom>
            <a:solidFill>
              <a:srgbClr val="0A77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91" name="Freeform 1282"/>
            <p:cNvSpPr>
              <a:spLocks noChangeArrowheads="1"/>
            </p:cNvSpPr>
            <p:nvPr/>
          </p:nvSpPr>
          <p:spPr bwMode="auto">
            <a:xfrm>
              <a:off x="2551" y="277"/>
              <a:ext cx="258" cy="305"/>
            </a:xfrm>
            <a:custGeom>
              <a:avLst/>
              <a:gdLst>
                <a:gd name="T0" fmla="*/ 2 w 515"/>
                <a:gd name="T1" fmla="*/ 1 h 610"/>
                <a:gd name="T2" fmla="*/ 2 w 515"/>
                <a:gd name="T3" fmla="*/ 1 h 610"/>
                <a:gd name="T4" fmla="*/ 3 w 515"/>
                <a:gd name="T5" fmla="*/ 2 h 610"/>
                <a:gd name="T6" fmla="*/ 3 w 515"/>
                <a:gd name="T7" fmla="*/ 2 h 610"/>
                <a:gd name="T8" fmla="*/ 2 w 515"/>
                <a:gd name="T9" fmla="*/ 3 h 610"/>
                <a:gd name="T10" fmla="*/ 2 w 515"/>
                <a:gd name="T11" fmla="*/ 3 h 610"/>
                <a:gd name="T12" fmla="*/ 2 w 515"/>
                <a:gd name="T13" fmla="*/ 3 h 610"/>
                <a:gd name="T14" fmla="*/ 2 w 515"/>
                <a:gd name="T15" fmla="*/ 3 h 610"/>
                <a:gd name="T16" fmla="*/ 2 w 515"/>
                <a:gd name="T17" fmla="*/ 3 h 610"/>
                <a:gd name="T18" fmla="*/ 2 w 515"/>
                <a:gd name="T19" fmla="*/ 3 h 610"/>
                <a:gd name="T20" fmla="*/ 2 w 515"/>
                <a:gd name="T21" fmla="*/ 3 h 610"/>
                <a:gd name="T22" fmla="*/ 2 w 515"/>
                <a:gd name="T23" fmla="*/ 3 h 610"/>
                <a:gd name="T24" fmla="*/ 2 w 515"/>
                <a:gd name="T25" fmla="*/ 3 h 610"/>
                <a:gd name="T26" fmla="*/ 1 w 515"/>
                <a:gd name="T27" fmla="*/ 3 h 610"/>
                <a:gd name="T28" fmla="*/ 1 w 515"/>
                <a:gd name="T29" fmla="*/ 3 h 610"/>
                <a:gd name="T30" fmla="*/ 1 w 515"/>
                <a:gd name="T31" fmla="*/ 3 h 610"/>
                <a:gd name="T32" fmla="*/ 1 w 515"/>
                <a:gd name="T33" fmla="*/ 3 h 610"/>
                <a:gd name="T34" fmla="*/ 1 w 515"/>
                <a:gd name="T35" fmla="*/ 3 h 610"/>
                <a:gd name="T36" fmla="*/ 1 w 515"/>
                <a:gd name="T37" fmla="*/ 3 h 610"/>
                <a:gd name="T38" fmla="*/ 1 w 515"/>
                <a:gd name="T39" fmla="*/ 3 h 610"/>
                <a:gd name="T40" fmla="*/ 1 w 515"/>
                <a:gd name="T41" fmla="*/ 3 h 610"/>
                <a:gd name="T42" fmla="*/ 1 w 515"/>
                <a:gd name="T43" fmla="*/ 2 h 610"/>
                <a:gd name="T44" fmla="*/ 1 w 515"/>
                <a:gd name="T45" fmla="*/ 2 h 610"/>
                <a:gd name="T46" fmla="*/ 1 w 515"/>
                <a:gd name="T47" fmla="*/ 2 h 610"/>
                <a:gd name="T48" fmla="*/ 0 w 515"/>
                <a:gd name="T49" fmla="*/ 2 h 610"/>
                <a:gd name="T50" fmla="*/ 1 w 515"/>
                <a:gd name="T51" fmla="*/ 1 h 610"/>
                <a:gd name="T52" fmla="*/ 1 w 515"/>
                <a:gd name="T53" fmla="*/ 1 h 610"/>
                <a:gd name="T54" fmla="*/ 1 w 515"/>
                <a:gd name="T55" fmla="*/ 1 h 610"/>
                <a:gd name="T56" fmla="*/ 1 w 515"/>
                <a:gd name="T57" fmla="*/ 1 h 610"/>
                <a:gd name="T58" fmla="*/ 1 w 515"/>
                <a:gd name="T59" fmla="*/ 1 h 610"/>
                <a:gd name="T60" fmla="*/ 1 w 515"/>
                <a:gd name="T61" fmla="*/ 1 h 610"/>
                <a:gd name="T62" fmla="*/ 1 w 515"/>
                <a:gd name="T63" fmla="*/ 1 h 610"/>
                <a:gd name="T64" fmla="*/ 1 w 515"/>
                <a:gd name="T65" fmla="*/ 1 h 610"/>
                <a:gd name="T66" fmla="*/ 1 w 515"/>
                <a:gd name="T67" fmla="*/ 1 h 610"/>
                <a:gd name="T68" fmla="*/ 1 w 515"/>
                <a:gd name="T69" fmla="*/ 1 h 610"/>
                <a:gd name="T70" fmla="*/ 1 w 515"/>
                <a:gd name="T71" fmla="*/ 1 h 610"/>
                <a:gd name="T72" fmla="*/ 2 w 515"/>
                <a:gd name="T73" fmla="*/ 1 h 610"/>
                <a:gd name="T74" fmla="*/ 2 w 515"/>
                <a:gd name="T75" fmla="*/ 1 h 610"/>
                <a:gd name="T76" fmla="*/ 2 w 515"/>
                <a:gd name="T77" fmla="*/ 1 h 610"/>
                <a:gd name="T78" fmla="*/ 2 w 515"/>
                <a:gd name="T79" fmla="*/ 1 h 610"/>
                <a:gd name="T80" fmla="*/ 2 w 515"/>
                <a:gd name="T81" fmla="*/ 0 h 610"/>
                <a:gd name="T82" fmla="*/ 2 w 515"/>
                <a:gd name="T83" fmla="*/ 1 h 610"/>
                <a:gd name="T84" fmla="*/ 2 w 515"/>
                <a:gd name="T85" fmla="*/ 1 h 610"/>
                <a:gd name="T86" fmla="*/ 2 w 515"/>
                <a:gd name="T87" fmla="*/ 1 h 610"/>
                <a:gd name="T88" fmla="*/ 2 w 515"/>
                <a:gd name="T89" fmla="*/ 1 h 6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5" h="610">
                  <a:moveTo>
                    <a:pt x="505" y="3"/>
                  </a:moveTo>
                  <a:lnTo>
                    <a:pt x="512" y="137"/>
                  </a:lnTo>
                  <a:lnTo>
                    <a:pt x="515" y="280"/>
                  </a:lnTo>
                  <a:lnTo>
                    <a:pt x="513" y="425"/>
                  </a:lnTo>
                  <a:lnTo>
                    <a:pt x="507" y="570"/>
                  </a:lnTo>
                  <a:lnTo>
                    <a:pt x="478" y="578"/>
                  </a:lnTo>
                  <a:lnTo>
                    <a:pt x="448" y="586"/>
                  </a:lnTo>
                  <a:lnTo>
                    <a:pt x="419" y="593"/>
                  </a:lnTo>
                  <a:lnTo>
                    <a:pt x="390" y="599"/>
                  </a:lnTo>
                  <a:lnTo>
                    <a:pt x="360" y="603"/>
                  </a:lnTo>
                  <a:lnTo>
                    <a:pt x="330" y="607"/>
                  </a:lnTo>
                  <a:lnTo>
                    <a:pt x="302" y="609"/>
                  </a:lnTo>
                  <a:lnTo>
                    <a:pt x="272" y="610"/>
                  </a:lnTo>
                  <a:lnTo>
                    <a:pt x="242" y="610"/>
                  </a:lnTo>
                  <a:lnTo>
                    <a:pt x="213" y="609"/>
                  </a:lnTo>
                  <a:lnTo>
                    <a:pt x="183" y="606"/>
                  </a:lnTo>
                  <a:lnTo>
                    <a:pt x="153" y="602"/>
                  </a:lnTo>
                  <a:lnTo>
                    <a:pt x="124" y="598"/>
                  </a:lnTo>
                  <a:lnTo>
                    <a:pt x="95" y="591"/>
                  </a:lnTo>
                  <a:lnTo>
                    <a:pt x="65" y="584"/>
                  </a:lnTo>
                  <a:lnTo>
                    <a:pt x="37" y="575"/>
                  </a:lnTo>
                  <a:lnTo>
                    <a:pt x="18" y="500"/>
                  </a:lnTo>
                  <a:lnTo>
                    <a:pt x="7" y="431"/>
                  </a:lnTo>
                  <a:lnTo>
                    <a:pt x="1" y="364"/>
                  </a:lnTo>
                  <a:lnTo>
                    <a:pt x="0" y="300"/>
                  </a:lnTo>
                  <a:lnTo>
                    <a:pt x="3" y="241"/>
                  </a:lnTo>
                  <a:lnTo>
                    <a:pt x="11" y="181"/>
                  </a:lnTo>
                  <a:lnTo>
                    <a:pt x="22" y="122"/>
                  </a:lnTo>
                  <a:lnTo>
                    <a:pt x="37" y="64"/>
                  </a:lnTo>
                  <a:lnTo>
                    <a:pt x="65" y="52"/>
                  </a:lnTo>
                  <a:lnTo>
                    <a:pt x="94" y="41"/>
                  </a:lnTo>
                  <a:lnTo>
                    <a:pt x="123" y="32"/>
                  </a:lnTo>
                  <a:lnTo>
                    <a:pt x="152" y="24"/>
                  </a:lnTo>
                  <a:lnTo>
                    <a:pt x="182" y="17"/>
                  </a:lnTo>
                  <a:lnTo>
                    <a:pt x="211" y="13"/>
                  </a:lnTo>
                  <a:lnTo>
                    <a:pt x="240" y="8"/>
                  </a:lnTo>
                  <a:lnTo>
                    <a:pt x="269" y="4"/>
                  </a:lnTo>
                  <a:lnTo>
                    <a:pt x="299" y="2"/>
                  </a:lnTo>
                  <a:lnTo>
                    <a:pt x="329" y="1"/>
                  </a:lnTo>
                  <a:lnTo>
                    <a:pt x="358" y="1"/>
                  </a:lnTo>
                  <a:lnTo>
                    <a:pt x="388" y="0"/>
                  </a:lnTo>
                  <a:lnTo>
                    <a:pt x="418" y="1"/>
                  </a:lnTo>
                  <a:lnTo>
                    <a:pt x="447" y="1"/>
                  </a:lnTo>
                  <a:lnTo>
                    <a:pt x="477" y="2"/>
                  </a:lnTo>
                  <a:lnTo>
                    <a:pt x="505" y="3"/>
                  </a:lnTo>
                  <a:close/>
                </a:path>
              </a:pathLst>
            </a:custGeom>
            <a:solidFill>
              <a:srgbClr val="147A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92" name="Freeform 1283"/>
            <p:cNvSpPr>
              <a:spLocks noChangeArrowheads="1"/>
            </p:cNvSpPr>
            <p:nvPr/>
          </p:nvSpPr>
          <p:spPr bwMode="auto">
            <a:xfrm>
              <a:off x="2556" y="284"/>
              <a:ext cx="245" cy="291"/>
            </a:xfrm>
            <a:custGeom>
              <a:avLst/>
              <a:gdLst>
                <a:gd name="T0" fmla="*/ 1 w 491"/>
                <a:gd name="T1" fmla="*/ 1 h 581"/>
                <a:gd name="T2" fmla="*/ 1 w 491"/>
                <a:gd name="T3" fmla="*/ 1 h 581"/>
                <a:gd name="T4" fmla="*/ 1 w 491"/>
                <a:gd name="T5" fmla="*/ 2 h 581"/>
                <a:gd name="T6" fmla="*/ 1 w 491"/>
                <a:gd name="T7" fmla="*/ 2 h 581"/>
                <a:gd name="T8" fmla="*/ 1 w 491"/>
                <a:gd name="T9" fmla="*/ 3 h 581"/>
                <a:gd name="T10" fmla="*/ 1 w 491"/>
                <a:gd name="T11" fmla="*/ 3 h 581"/>
                <a:gd name="T12" fmla="*/ 1 w 491"/>
                <a:gd name="T13" fmla="*/ 3 h 581"/>
                <a:gd name="T14" fmla="*/ 1 w 491"/>
                <a:gd name="T15" fmla="*/ 3 h 581"/>
                <a:gd name="T16" fmla="*/ 1 w 491"/>
                <a:gd name="T17" fmla="*/ 3 h 581"/>
                <a:gd name="T18" fmla="*/ 1 w 491"/>
                <a:gd name="T19" fmla="*/ 3 h 581"/>
                <a:gd name="T20" fmla="*/ 1 w 491"/>
                <a:gd name="T21" fmla="*/ 3 h 581"/>
                <a:gd name="T22" fmla="*/ 1 w 491"/>
                <a:gd name="T23" fmla="*/ 3 h 581"/>
                <a:gd name="T24" fmla="*/ 1 w 491"/>
                <a:gd name="T25" fmla="*/ 3 h 581"/>
                <a:gd name="T26" fmla="*/ 0 w 491"/>
                <a:gd name="T27" fmla="*/ 3 h 581"/>
                <a:gd name="T28" fmla="*/ 0 w 491"/>
                <a:gd name="T29" fmla="*/ 3 h 581"/>
                <a:gd name="T30" fmla="*/ 0 w 491"/>
                <a:gd name="T31" fmla="*/ 3 h 581"/>
                <a:gd name="T32" fmla="*/ 0 w 491"/>
                <a:gd name="T33" fmla="*/ 3 h 581"/>
                <a:gd name="T34" fmla="*/ 0 w 491"/>
                <a:gd name="T35" fmla="*/ 3 h 581"/>
                <a:gd name="T36" fmla="*/ 0 w 491"/>
                <a:gd name="T37" fmla="*/ 3 h 581"/>
                <a:gd name="T38" fmla="*/ 0 w 491"/>
                <a:gd name="T39" fmla="*/ 3 h 581"/>
                <a:gd name="T40" fmla="*/ 0 w 491"/>
                <a:gd name="T41" fmla="*/ 3 h 581"/>
                <a:gd name="T42" fmla="*/ 0 w 491"/>
                <a:gd name="T43" fmla="*/ 2 h 581"/>
                <a:gd name="T44" fmla="*/ 0 w 491"/>
                <a:gd name="T45" fmla="*/ 2 h 581"/>
                <a:gd name="T46" fmla="*/ 0 w 491"/>
                <a:gd name="T47" fmla="*/ 2 h 581"/>
                <a:gd name="T48" fmla="*/ 0 w 491"/>
                <a:gd name="T49" fmla="*/ 2 h 581"/>
                <a:gd name="T50" fmla="*/ 0 w 491"/>
                <a:gd name="T51" fmla="*/ 1 h 581"/>
                <a:gd name="T52" fmla="*/ 0 w 491"/>
                <a:gd name="T53" fmla="*/ 1 h 581"/>
                <a:gd name="T54" fmla="*/ 0 w 491"/>
                <a:gd name="T55" fmla="*/ 1 h 581"/>
                <a:gd name="T56" fmla="*/ 0 w 491"/>
                <a:gd name="T57" fmla="*/ 1 h 581"/>
                <a:gd name="T58" fmla="*/ 0 w 491"/>
                <a:gd name="T59" fmla="*/ 1 h 581"/>
                <a:gd name="T60" fmla="*/ 0 w 491"/>
                <a:gd name="T61" fmla="*/ 1 h 581"/>
                <a:gd name="T62" fmla="*/ 0 w 491"/>
                <a:gd name="T63" fmla="*/ 1 h 581"/>
                <a:gd name="T64" fmla="*/ 0 w 491"/>
                <a:gd name="T65" fmla="*/ 1 h 581"/>
                <a:gd name="T66" fmla="*/ 0 w 491"/>
                <a:gd name="T67" fmla="*/ 1 h 581"/>
                <a:gd name="T68" fmla="*/ 0 w 491"/>
                <a:gd name="T69" fmla="*/ 1 h 581"/>
                <a:gd name="T70" fmla="*/ 0 w 491"/>
                <a:gd name="T71" fmla="*/ 1 h 581"/>
                <a:gd name="T72" fmla="*/ 1 w 491"/>
                <a:gd name="T73" fmla="*/ 1 h 581"/>
                <a:gd name="T74" fmla="*/ 1 w 491"/>
                <a:gd name="T75" fmla="*/ 0 h 581"/>
                <a:gd name="T76" fmla="*/ 1 w 491"/>
                <a:gd name="T77" fmla="*/ 0 h 581"/>
                <a:gd name="T78" fmla="*/ 1 w 491"/>
                <a:gd name="T79" fmla="*/ 0 h 581"/>
                <a:gd name="T80" fmla="*/ 1 w 491"/>
                <a:gd name="T81" fmla="*/ 0 h 581"/>
                <a:gd name="T82" fmla="*/ 1 w 491"/>
                <a:gd name="T83" fmla="*/ 1 h 581"/>
                <a:gd name="T84" fmla="*/ 1 w 491"/>
                <a:gd name="T85" fmla="*/ 1 h 581"/>
                <a:gd name="T86" fmla="*/ 1 w 491"/>
                <a:gd name="T87" fmla="*/ 1 h 581"/>
                <a:gd name="T88" fmla="*/ 1 w 491"/>
                <a:gd name="T89" fmla="*/ 1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1" h="581">
                  <a:moveTo>
                    <a:pt x="479" y="5"/>
                  </a:moveTo>
                  <a:lnTo>
                    <a:pt x="487" y="131"/>
                  </a:lnTo>
                  <a:lnTo>
                    <a:pt x="491" y="265"/>
                  </a:lnTo>
                  <a:lnTo>
                    <a:pt x="488" y="400"/>
                  </a:lnTo>
                  <a:lnTo>
                    <a:pt x="479" y="535"/>
                  </a:lnTo>
                  <a:lnTo>
                    <a:pt x="451" y="544"/>
                  </a:lnTo>
                  <a:lnTo>
                    <a:pt x="425" y="554"/>
                  </a:lnTo>
                  <a:lnTo>
                    <a:pt x="397" y="561"/>
                  </a:lnTo>
                  <a:lnTo>
                    <a:pt x="370" y="567"/>
                  </a:lnTo>
                  <a:lnTo>
                    <a:pt x="342" y="572"/>
                  </a:lnTo>
                  <a:lnTo>
                    <a:pt x="314" y="577"/>
                  </a:lnTo>
                  <a:lnTo>
                    <a:pt x="287" y="579"/>
                  </a:lnTo>
                  <a:lnTo>
                    <a:pt x="259" y="580"/>
                  </a:lnTo>
                  <a:lnTo>
                    <a:pt x="231" y="581"/>
                  </a:lnTo>
                  <a:lnTo>
                    <a:pt x="204" y="579"/>
                  </a:lnTo>
                  <a:lnTo>
                    <a:pt x="176" y="577"/>
                  </a:lnTo>
                  <a:lnTo>
                    <a:pt x="149" y="572"/>
                  </a:lnTo>
                  <a:lnTo>
                    <a:pt x="121" y="566"/>
                  </a:lnTo>
                  <a:lnTo>
                    <a:pt x="93" y="559"/>
                  </a:lnTo>
                  <a:lnTo>
                    <a:pt x="67" y="550"/>
                  </a:lnTo>
                  <a:lnTo>
                    <a:pt x="39" y="540"/>
                  </a:lnTo>
                  <a:lnTo>
                    <a:pt x="20" y="471"/>
                  </a:lnTo>
                  <a:lnTo>
                    <a:pt x="7" y="405"/>
                  </a:lnTo>
                  <a:lnTo>
                    <a:pt x="1" y="343"/>
                  </a:lnTo>
                  <a:lnTo>
                    <a:pt x="0" y="284"/>
                  </a:lnTo>
                  <a:lnTo>
                    <a:pt x="3" y="228"/>
                  </a:lnTo>
                  <a:lnTo>
                    <a:pt x="11" y="171"/>
                  </a:lnTo>
                  <a:lnTo>
                    <a:pt x="23" y="117"/>
                  </a:lnTo>
                  <a:lnTo>
                    <a:pt x="39" y="63"/>
                  </a:lnTo>
                  <a:lnTo>
                    <a:pt x="66" y="49"/>
                  </a:lnTo>
                  <a:lnTo>
                    <a:pt x="93" y="38"/>
                  </a:lnTo>
                  <a:lnTo>
                    <a:pt x="120" y="28"/>
                  </a:lnTo>
                  <a:lnTo>
                    <a:pt x="147" y="20"/>
                  </a:lnTo>
                  <a:lnTo>
                    <a:pt x="175" y="13"/>
                  </a:lnTo>
                  <a:lnTo>
                    <a:pt x="203" y="9"/>
                  </a:lnTo>
                  <a:lnTo>
                    <a:pt x="230" y="4"/>
                  </a:lnTo>
                  <a:lnTo>
                    <a:pt x="258" y="2"/>
                  </a:lnTo>
                  <a:lnTo>
                    <a:pt x="286" y="0"/>
                  </a:lnTo>
                  <a:lnTo>
                    <a:pt x="313" y="0"/>
                  </a:lnTo>
                  <a:lnTo>
                    <a:pt x="341" y="0"/>
                  </a:lnTo>
                  <a:lnTo>
                    <a:pt x="369" y="0"/>
                  </a:lnTo>
                  <a:lnTo>
                    <a:pt x="396" y="1"/>
                  </a:lnTo>
                  <a:lnTo>
                    <a:pt x="424" y="2"/>
                  </a:lnTo>
                  <a:lnTo>
                    <a:pt x="451" y="4"/>
                  </a:lnTo>
                  <a:lnTo>
                    <a:pt x="479" y="5"/>
                  </a:lnTo>
                  <a:close/>
                </a:path>
              </a:pathLst>
            </a:custGeom>
            <a:solidFill>
              <a:srgbClr val="1E7C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93" name="Freeform 1284"/>
            <p:cNvSpPr>
              <a:spLocks noChangeArrowheads="1"/>
            </p:cNvSpPr>
            <p:nvPr/>
          </p:nvSpPr>
          <p:spPr bwMode="auto">
            <a:xfrm>
              <a:off x="2560" y="290"/>
              <a:ext cx="234" cy="277"/>
            </a:xfrm>
            <a:custGeom>
              <a:avLst/>
              <a:gdLst>
                <a:gd name="T0" fmla="*/ 2 w 468"/>
                <a:gd name="T1" fmla="*/ 1 h 554"/>
                <a:gd name="T2" fmla="*/ 2 w 468"/>
                <a:gd name="T3" fmla="*/ 1 h 554"/>
                <a:gd name="T4" fmla="*/ 2 w 468"/>
                <a:gd name="T5" fmla="*/ 1 h 554"/>
                <a:gd name="T6" fmla="*/ 2 w 468"/>
                <a:gd name="T7" fmla="*/ 2 h 554"/>
                <a:gd name="T8" fmla="*/ 2 w 468"/>
                <a:gd name="T9" fmla="*/ 2 h 554"/>
                <a:gd name="T10" fmla="*/ 2 w 468"/>
                <a:gd name="T11" fmla="*/ 3 h 554"/>
                <a:gd name="T12" fmla="*/ 2 w 468"/>
                <a:gd name="T13" fmla="*/ 3 h 554"/>
                <a:gd name="T14" fmla="*/ 2 w 468"/>
                <a:gd name="T15" fmla="*/ 3 h 554"/>
                <a:gd name="T16" fmla="*/ 2 w 468"/>
                <a:gd name="T17" fmla="*/ 3 h 554"/>
                <a:gd name="T18" fmla="*/ 2 w 468"/>
                <a:gd name="T19" fmla="*/ 3 h 554"/>
                <a:gd name="T20" fmla="*/ 2 w 468"/>
                <a:gd name="T21" fmla="*/ 3 h 554"/>
                <a:gd name="T22" fmla="*/ 2 w 468"/>
                <a:gd name="T23" fmla="*/ 3 h 554"/>
                <a:gd name="T24" fmla="*/ 1 w 468"/>
                <a:gd name="T25" fmla="*/ 3 h 554"/>
                <a:gd name="T26" fmla="*/ 1 w 468"/>
                <a:gd name="T27" fmla="*/ 3 h 554"/>
                <a:gd name="T28" fmla="*/ 1 w 468"/>
                <a:gd name="T29" fmla="*/ 3 h 554"/>
                <a:gd name="T30" fmla="*/ 1 w 468"/>
                <a:gd name="T31" fmla="*/ 3 h 554"/>
                <a:gd name="T32" fmla="*/ 1 w 468"/>
                <a:gd name="T33" fmla="*/ 3 h 554"/>
                <a:gd name="T34" fmla="*/ 1 w 468"/>
                <a:gd name="T35" fmla="*/ 3 h 554"/>
                <a:gd name="T36" fmla="*/ 1 w 468"/>
                <a:gd name="T37" fmla="*/ 3 h 554"/>
                <a:gd name="T38" fmla="*/ 1 w 468"/>
                <a:gd name="T39" fmla="*/ 3 h 554"/>
                <a:gd name="T40" fmla="*/ 1 w 468"/>
                <a:gd name="T41" fmla="*/ 2 h 554"/>
                <a:gd name="T42" fmla="*/ 1 w 468"/>
                <a:gd name="T43" fmla="*/ 2 h 554"/>
                <a:gd name="T44" fmla="*/ 1 w 468"/>
                <a:gd name="T45" fmla="*/ 2 h 554"/>
                <a:gd name="T46" fmla="*/ 1 w 468"/>
                <a:gd name="T47" fmla="*/ 2 h 554"/>
                <a:gd name="T48" fmla="*/ 0 w 468"/>
                <a:gd name="T49" fmla="*/ 2 h 554"/>
                <a:gd name="T50" fmla="*/ 1 w 468"/>
                <a:gd name="T51" fmla="*/ 1 h 554"/>
                <a:gd name="T52" fmla="*/ 1 w 468"/>
                <a:gd name="T53" fmla="*/ 1 h 554"/>
                <a:gd name="T54" fmla="*/ 1 w 468"/>
                <a:gd name="T55" fmla="*/ 1 h 554"/>
                <a:gd name="T56" fmla="*/ 1 w 468"/>
                <a:gd name="T57" fmla="*/ 1 h 554"/>
                <a:gd name="T58" fmla="*/ 1 w 468"/>
                <a:gd name="T59" fmla="*/ 1 h 554"/>
                <a:gd name="T60" fmla="*/ 1 w 468"/>
                <a:gd name="T61" fmla="*/ 1 h 554"/>
                <a:gd name="T62" fmla="*/ 1 w 468"/>
                <a:gd name="T63" fmla="*/ 1 h 554"/>
                <a:gd name="T64" fmla="*/ 1 w 468"/>
                <a:gd name="T65" fmla="*/ 1 h 554"/>
                <a:gd name="T66" fmla="*/ 1 w 468"/>
                <a:gd name="T67" fmla="*/ 1 h 554"/>
                <a:gd name="T68" fmla="*/ 1 w 468"/>
                <a:gd name="T69" fmla="*/ 1 h 554"/>
                <a:gd name="T70" fmla="*/ 1 w 468"/>
                <a:gd name="T71" fmla="*/ 1 h 554"/>
                <a:gd name="T72" fmla="*/ 1 w 468"/>
                <a:gd name="T73" fmla="*/ 1 h 554"/>
                <a:gd name="T74" fmla="*/ 2 w 468"/>
                <a:gd name="T75" fmla="*/ 0 h 554"/>
                <a:gd name="T76" fmla="*/ 2 w 468"/>
                <a:gd name="T77" fmla="*/ 0 h 554"/>
                <a:gd name="T78" fmla="*/ 2 w 468"/>
                <a:gd name="T79" fmla="*/ 0 h 554"/>
                <a:gd name="T80" fmla="*/ 2 w 468"/>
                <a:gd name="T81" fmla="*/ 1 h 554"/>
                <a:gd name="T82" fmla="*/ 2 w 468"/>
                <a:gd name="T83" fmla="*/ 1 h 554"/>
                <a:gd name="T84" fmla="*/ 2 w 468"/>
                <a:gd name="T85" fmla="*/ 1 h 554"/>
                <a:gd name="T86" fmla="*/ 2 w 468"/>
                <a:gd name="T87" fmla="*/ 1 h 554"/>
                <a:gd name="T88" fmla="*/ 2 w 468"/>
                <a:gd name="T89" fmla="*/ 1 h 55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68" h="554">
                  <a:moveTo>
                    <a:pt x="453" y="11"/>
                  </a:moveTo>
                  <a:lnTo>
                    <a:pt x="464" y="128"/>
                  </a:lnTo>
                  <a:lnTo>
                    <a:pt x="468" y="251"/>
                  </a:lnTo>
                  <a:lnTo>
                    <a:pt x="464" y="377"/>
                  </a:lnTo>
                  <a:lnTo>
                    <a:pt x="453" y="502"/>
                  </a:lnTo>
                  <a:lnTo>
                    <a:pt x="427" y="513"/>
                  </a:lnTo>
                  <a:lnTo>
                    <a:pt x="402" y="522"/>
                  </a:lnTo>
                  <a:lnTo>
                    <a:pt x="377" y="531"/>
                  </a:lnTo>
                  <a:lnTo>
                    <a:pt x="351" y="538"/>
                  </a:lnTo>
                  <a:lnTo>
                    <a:pt x="326" y="544"/>
                  </a:lnTo>
                  <a:lnTo>
                    <a:pt x="301" y="549"/>
                  </a:lnTo>
                  <a:lnTo>
                    <a:pt x="274" y="552"/>
                  </a:lnTo>
                  <a:lnTo>
                    <a:pt x="249" y="553"/>
                  </a:lnTo>
                  <a:lnTo>
                    <a:pt x="223" y="554"/>
                  </a:lnTo>
                  <a:lnTo>
                    <a:pt x="197" y="552"/>
                  </a:lnTo>
                  <a:lnTo>
                    <a:pt x="172" y="550"/>
                  </a:lnTo>
                  <a:lnTo>
                    <a:pt x="146" y="545"/>
                  </a:lnTo>
                  <a:lnTo>
                    <a:pt x="120" y="538"/>
                  </a:lnTo>
                  <a:lnTo>
                    <a:pt x="94" y="530"/>
                  </a:lnTo>
                  <a:lnTo>
                    <a:pt x="69" y="520"/>
                  </a:lnTo>
                  <a:lnTo>
                    <a:pt x="44" y="507"/>
                  </a:lnTo>
                  <a:lnTo>
                    <a:pt x="23" y="443"/>
                  </a:lnTo>
                  <a:lnTo>
                    <a:pt x="9" y="382"/>
                  </a:lnTo>
                  <a:lnTo>
                    <a:pt x="2" y="324"/>
                  </a:lnTo>
                  <a:lnTo>
                    <a:pt x="0" y="270"/>
                  </a:lnTo>
                  <a:lnTo>
                    <a:pt x="3" y="217"/>
                  </a:lnTo>
                  <a:lnTo>
                    <a:pt x="13" y="165"/>
                  </a:lnTo>
                  <a:lnTo>
                    <a:pt x="27" y="114"/>
                  </a:lnTo>
                  <a:lnTo>
                    <a:pt x="44" y="64"/>
                  </a:lnTo>
                  <a:lnTo>
                    <a:pt x="69" y="49"/>
                  </a:lnTo>
                  <a:lnTo>
                    <a:pt x="93" y="37"/>
                  </a:lnTo>
                  <a:lnTo>
                    <a:pt x="119" y="27"/>
                  </a:lnTo>
                  <a:lnTo>
                    <a:pt x="144" y="19"/>
                  </a:lnTo>
                  <a:lnTo>
                    <a:pt x="170" y="12"/>
                  </a:lnTo>
                  <a:lnTo>
                    <a:pt x="196" y="7"/>
                  </a:lnTo>
                  <a:lnTo>
                    <a:pt x="221" y="4"/>
                  </a:lnTo>
                  <a:lnTo>
                    <a:pt x="247" y="1"/>
                  </a:lnTo>
                  <a:lnTo>
                    <a:pt x="273" y="0"/>
                  </a:lnTo>
                  <a:lnTo>
                    <a:pt x="298" y="0"/>
                  </a:lnTo>
                  <a:lnTo>
                    <a:pt x="325" y="0"/>
                  </a:lnTo>
                  <a:lnTo>
                    <a:pt x="350" y="1"/>
                  </a:lnTo>
                  <a:lnTo>
                    <a:pt x="376" y="4"/>
                  </a:lnTo>
                  <a:lnTo>
                    <a:pt x="402" y="6"/>
                  </a:lnTo>
                  <a:lnTo>
                    <a:pt x="427" y="8"/>
                  </a:lnTo>
                  <a:lnTo>
                    <a:pt x="453" y="11"/>
                  </a:lnTo>
                  <a:close/>
                </a:path>
              </a:pathLst>
            </a:custGeom>
            <a:solidFill>
              <a:srgbClr val="287F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94" name="Freeform 1285"/>
            <p:cNvSpPr>
              <a:spLocks noChangeArrowheads="1"/>
            </p:cNvSpPr>
            <p:nvPr/>
          </p:nvSpPr>
          <p:spPr bwMode="auto">
            <a:xfrm>
              <a:off x="2565" y="295"/>
              <a:ext cx="221" cy="264"/>
            </a:xfrm>
            <a:custGeom>
              <a:avLst/>
              <a:gdLst>
                <a:gd name="T0" fmla="*/ 1 w 444"/>
                <a:gd name="T1" fmla="*/ 1 h 527"/>
                <a:gd name="T2" fmla="*/ 1 w 444"/>
                <a:gd name="T3" fmla="*/ 1 h 527"/>
                <a:gd name="T4" fmla="*/ 1 w 444"/>
                <a:gd name="T5" fmla="*/ 1 h 527"/>
                <a:gd name="T6" fmla="*/ 1 w 444"/>
                <a:gd name="T7" fmla="*/ 2 h 527"/>
                <a:gd name="T8" fmla="*/ 1 w 444"/>
                <a:gd name="T9" fmla="*/ 2 h 527"/>
                <a:gd name="T10" fmla="*/ 1 w 444"/>
                <a:gd name="T11" fmla="*/ 2 h 527"/>
                <a:gd name="T12" fmla="*/ 1 w 444"/>
                <a:gd name="T13" fmla="*/ 2 h 527"/>
                <a:gd name="T14" fmla="*/ 1 w 444"/>
                <a:gd name="T15" fmla="*/ 2 h 527"/>
                <a:gd name="T16" fmla="*/ 1 w 444"/>
                <a:gd name="T17" fmla="*/ 2 h 527"/>
                <a:gd name="T18" fmla="*/ 1 w 444"/>
                <a:gd name="T19" fmla="*/ 3 h 527"/>
                <a:gd name="T20" fmla="*/ 1 w 444"/>
                <a:gd name="T21" fmla="*/ 3 h 527"/>
                <a:gd name="T22" fmla="*/ 1 w 444"/>
                <a:gd name="T23" fmla="*/ 3 h 527"/>
                <a:gd name="T24" fmla="*/ 0 w 444"/>
                <a:gd name="T25" fmla="*/ 3 h 527"/>
                <a:gd name="T26" fmla="*/ 0 w 444"/>
                <a:gd name="T27" fmla="*/ 3 h 527"/>
                <a:gd name="T28" fmla="*/ 0 w 444"/>
                <a:gd name="T29" fmla="*/ 3 h 527"/>
                <a:gd name="T30" fmla="*/ 0 w 444"/>
                <a:gd name="T31" fmla="*/ 3 h 527"/>
                <a:gd name="T32" fmla="*/ 0 w 444"/>
                <a:gd name="T33" fmla="*/ 3 h 527"/>
                <a:gd name="T34" fmla="*/ 0 w 444"/>
                <a:gd name="T35" fmla="*/ 2 h 527"/>
                <a:gd name="T36" fmla="*/ 0 w 444"/>
                <a:gd name="T37" fmla="*/ 2 h 527"/>
                <a:gd name="T38" fmla="*/ 0 w 444"/>
                <a:gd name="T39" fmla="*/ 2 h 527"/>
                <a:gd name="T40" fmla="*/ 0 w 444"/>
                <a:gd name="T41" fmla="*/ 2 h 527"/>
                <a:gd name="T42" fmla="*/ 0 w 444"/>
                <a:gd name="T43" fmla="*/ 2 h 527"/>
                <a:gd name="T44" fmla="*/ 0 w 444"/>
                <a:gd name="T45" fmla="*/ 2 h 527"/>
                <a:gd name="T46" fmla="*/ 0 w 444"/>
                <a:gd name="T47" fmla="*/ 2 h 527"/>
                <a:gd name="T48" fmla="*/ 0 w 444"/>
                <a:gd name="T49" fmla="*/ 1 h 527"/>
                <a:gd name="T50" fmla="*/ 0 w 444"/>
                <a:gd name="T51" fmla="*/ 1 h 527"/>
                <a:gd name="T52" fmla="*/ 0 w 444"/>
                <a:gd name="T53" fmla="*/ 1 h 527"/>
                <a:gd name="T54" fmla="*/ 0 w 444"/>
                <a:gd name="T55" fmla="*/ 1 h 527"/>
                <a:gd name="T56" fmla="*/ 0 w 444"/>
                <a:gd name="T57" fmla="*/ 1 h 527"/>
                <a:gd name="T58" fmla="*/ 0 w 444"/>
                <a:gd name="T59" fmla="*/ 1 h 527"/>
                <a:gd name="T60" fmla="*/ 0 w 444"/>
                <a:gd name="T61" fmla="*/ 1 h 527"/>
                <a:gd name="T62" fmla="*/ 0 w 444"/>
                <a:gd name="T63" fmla="*/ 1 h 527"/>
                <a:gd name="T64" fmla="*/ 0 w 444"/>
                <a:gd name="T65" fmla="*/ 1 h 527"/>
                <a:gd name="T66" fmla="*/ 0 w 444"/>
                <a:gd name="T67" fmla="*/ 1 h 527"/>
                <a:gd name="T68" fmla="*/ 0 w 444"/>
                <a:gd name="T69" fmla="*/ 1 h 527"/>
                <a:gd name="T70" fmla="*/ 0 w 444"/>
                <a:gd name="T71" fmla="*/ 1 h 527"/>
                <a:gd name="T72" fmla="*/ 0 w 444"/>
                <a:gd name="T73" fmla="*/ 1 h 527"/>
                <a:gd name="T74" fmla="*/ 1 w 444"/>
                <a:gd name="T75" fmla="*/ 0 h 527"/>
                <a:gd name="T76" fmla="*/ 1 w 444"/>
                <a:gd name="T77" fmla="*/ 1 h 527"/>
                <a:gd name="T78" fmla="*/ 1 w 444"/>
                <a:gd name="T79" fmla="*/ 1 h 527"/>
                <a:gd name="T80" fmla="*/ 1 w 444"/>
                <a:gd name="T81" fmla="*/ 1 h 527"/>
                <a:gd name="T82" fmla="*/ 1 w 444"/>
                <a:gd name="T83" fmla="*/ 1 h 527"/>
                <a:gd name="T84" fmla="*/ 1 w 444"/>
                <a:gd name="T85" fmla="*/ 1 h 527"/>
                <a:gd name="T86" fmla="*/ 1 w 444"/>
                <a:gd name="T87" fmla="*/ 1 h 527"/>
                <a:gd name="T88" fmla="*/ 1 w 444"/>
                <a:gd name="T89" fmla="*/ 1 h 5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4" h="527">
                  <a:moveTo>
                    <a:pt x="425" y="16"/>
                  </a:moveTo>
                  <a:lnTo>
                    <a:pt x="439" y="126"/>
                  </a:lnTo>
                  <a:lnTo>
                    <a:pt x="444" y="240"/>
                  </a:lnTo>
                  <a:lnTo>
                    <a:pt x="439" y="357"/>
                  </a:lnTo>
                  <a:lnTo>
                    <a:pt x="425" y="472"/>
                  </a:lnTo>
                  <a:lnTo>
                    <a:pt x="402" y="483"/>
                  </a:lnTo>
                  <a:lnTo>
                    <a:pt x="379" y="494"/>
                  </a:lnTo>
                  <a:lnTo>
                    <a:pt x="355" y="502"/>
                  </a:lnTo>
                  <a:lnTo>
                    <a:pt x="332" y="510"/>
                  </a:lnTo>
                  <a:lnTo>
                    <a:pt x="308" y="517"/>
                  </a:lnTo>
                  <a:lnTo>
                    <a:pt x="285" y="521"/>
                  </a:lnTo>
                  <a:lnTo>
                    <a:pt x="261" y="525"/>
                  </a:lnTo>
                  <a:lnTo>
                    <a:pt x="236" y="527"/>
                  </a:lnTo>
                  <a:lnTo>
                    <a:pt x="213" y="527"/>
                  </a:lnTo>
                  <a:lnTo>
                    <a:pt x="189" y="526"/>
                  </a:lnTo>
                  <a:lnTo>
                    <a:pt x="165" y="523"/>
                  </a:lnTo>
                  <a:lnTo>
                    <a:pt x="141" y="518"/>
                  </a:lnTo>
                  <a:lnTo>
                    <a:pt x="118" y="510"/>
                  </a:lnTo>
                  <a:lnTo>
                    <a:pt x="94" y="501"/>
                  </a:lnTo>
                  <a:lnTo>
                    <a:pt x="69" y="489"/>
                  </a:lnTo>
                  <a:lnTo>
                    <a:pt x="46" y="475"/>
                  </a:lnTo>
                  <a:lnTo>
                    <a:pt x="24" y="415"/>
                  </a:lnTo>
                  <a:lnTo>
                    <a:pt x="11" y="359"/>
                  </a:lnTo>
                  <a:lnTo>
                    <a:pt x="3" y="306"/>
                  </a:lnTo>
                  <a:lnTo>
                    <a:pt x="0" y="255"/>
                  </a:lnTo>
                  <a:lnTo>
                    <a:pt x="5" y="206"/>
                  </a:lnTo>
                  <a:lnTo>
                    <a:pt x="14" y="159"/>
                  </a:lnTo>
                  <a:lnTo>
                    <a:pt x="28" y="111"/>
                  </a:lnTo>
                  <a:lnTo>
                    <a:pt x="46" y="64"/>
                  </a:lnTo>
                  <a:lnTo>
                    <a:pt x="69" y="49"/>
                  </a:lnTo>
                  <a:lnTo>
                    <a:pt x="92" y="37"/>
                  </a:lnTo>
                  <a:lnTo>
                    <a:pt x="117" y="25"/>
                  </a:lnTo>
                  <a:lnTo>
                    <a:pt x="140" y="17"/>
                  </a:lnTo>
                  <a:lnTo>
                    <a:pt x="164" y="10"/>
                  </a:lnTo>
                  <a:lnTo>
                    <a:pt x="187" y="5"/>
                  </a:lnTo>
                  <a:lnTo>
                    <a:pt x="211" y="2"/>
                  </a:lnTo>
                  <a:lnTo>
                    <a:pt x="235" y="1"/>
                  </a:lnTo>
                  <a:lnTo>
                    <a:pt x="258" y="0"/>
                  </a:lnTo>
                  <a:lnTo>
                    <a:pt x="282" y="1"/>
                  </a:lnTo>
                  <a:lnTo>
                    <a:pt x="307" y="2"/>
                  </a:lnTo>
                  <a:lnTo>
                    <a:pt x="331" y="4"/>
                  </a:lnTo>
                  <a:lnTo>
                    <a:pt x="354" y="7"/>
                  </a:lnTo>
                  <a:lnTo>
                    <a:pt x="378" y="10"/>
                  </a:lnTo>
                  <a:lnTo>
                    <a:pt x="402" y="12"/>
                  </a:lnTo>
                  <a:lnTo>
                    <a:pt x="425" y="16"/>
                  </a:lnTo>
                  <a:close/>
                </a:path>
              </a:pathLst>
            </a:custGeom>
            <a:solidFill>
              <a:srgbClr val="358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95" name="Freeform 1286"/>
            <p:cNvSpPr>
              <a:spLocks noChangeArrowheads="1"/>
            </p:cNvSpPr>
            <p:nvPr/>
          </p:nvSpPr>
          <p:spPr bwMode="auto">
            <a:xfrm>
              <a:off x="2569" y="301"/>
              <a:ext cx="209" cy="251"/>
            </a:xfrm>
            <a:custGeom>
              <a:avLst/>
              <a:gdLst>
                <a:gd name="T0" fmla="*/ 1 w 419"/>
                <a:gd name="T1" fmla="*/ 1 h 502"/>
                <a:gd name="T2" fmla="*/ 1 w 419"/>
                <a:gd name="T3" fmla="*/ 1 h 502"/>
                <a:gd name="T4" fmla="*/ 1 w 419"/>
                <a:gd name="T5" fmla="*/ 1 h 502"/>
                <a:gd name="T6" fmla="*/ 1 w 419"/>
                <a:gd name="T7" fmla="*/ 2 h 502"/>
                <a:gd name="T8" fmla="*/ 1 w 419"/>
                <a:gd name="T9" fmla="*/ 2 h 502"/>
                <a:gd name="T10" fmla="*/ 1 w 419"/>
                <a:gd name="T11" fmla="*/ 2 h 502"/>
                <a:gd name="T12" fmla="*/ 1 w 419"/>
                <a:gd name="T13" fmla="*/ 2 h 502"/>
                <a:gd name="T14" fmla="*/ 1 w 419"/>
                <a:gd name="T15" fmla="*/ 2 h 502"/>
                <a:gd name="T16" fmla="*/ 1 w 419"/>
                <a:gd name="T17" fmla="*/ 2 h 502"/>
                <a:gd name="T18" fmla="*/ 1 w 419"/>
                <a:gd name="T19" fmla="*/ 2 h 502"/>
                <a:gd name="T20" fmla="*/ 1 w 419"/>
                <a:gd name="T21" fmla="*/ 2 h 502"/>
                <a:gd name="T22" fmla="*/ 0 w 419"/>
                <a:gd name="T23" fmla="*/ 2 h 502"/>
                <a:gd name="T24" fmla="*/ 0 w 419"/>
                <a:gd name="T25" fmla="*/ 2 h 502"/>
                <a:gd name="T26" fmla="*/ 0 w 419"/>
                <a:gd name="T27" fmla="*/ 2 h 502"/>
                <a:gd name="T28" fmla="*/ 0 w 419"/>
                <a:gd name="T29" fmla="*/ 2 h 502"/>
                <a:gd name="T30" fmla="*/ 0 w 419"/>
                <a:gd name="T31" fmla="*/ 2 h 502"/>
                <a:gd name="T32" fmla="*/ 0 w 419"/>
                <a:gd name="T33" fmla="*/ 2 h 502"/>
                <a:gd name="T34" fmla="*/ 0 w 419"/>
                <a:gd name="T35" fmla="*/ 2 h 502"/>
                <a:gd name="T36" fmla="*/ 0 w 419"/>
                <a:gd name="T37" fmla="*/ 2 h 502"/>
                <a:gd name="T38" fmla="*/ 0 w 419"/>
                <a:gd name="T39" fmla="*/ 2 h 502"/>
                <a:gd name="T40" fmla="*/ 0 w 419"/>
                <a:gd name="T41" fmla="*/ 2 h 502"/>
                <a:gd name="T42" fmla="*/ 0 w 419"/>
                <a:gd name="T43" fmla="*/ 2 h 502"/>
                <a:gd name="T44" fmla="*/ 0 w 419"/>
                <a:gd name="T45" fmla="*/ 2 h 502"/>
                <a:gd name="T46" fmla="*/ 0 w 419"/>
                <a:gd name="T47" fmla="*/ 2 h 502"/>
                <a:gd name="T48" fmla="*/ 0 w 419"/>
                <a:gd name="T49" fmla="*/ 1 h 502"/>
                <a:gd name="T50" fmla="*/ 0 w 419"/>
                <a:gd name="T51" fmla="*/ 1 h 502"/>
                <a:gd name="T52" fmla="*/ 0 w 419"/>
                <a:gd name="T53" fmla="*/ 1 h 502"/>
                <a:gd name="T54" fmla="*/ 0 w 419"/>
                <a:gd name="T55" fmla="*/ 1 h 502"/>
                <a:gd name="T56" fmla="*/ 0 w 419"/>
                <a:gd name="T57" fmla="*/ 1 h 502"/>
                <a:gd name="T58" fmla="*/ 0 w 419"/>
                <a:gd name="T59" fmla="*/ 1 h 502"/>
                <a:gd name="T60" fmla="*/ 0 w 419"/>
                <a:gd name="T61" fmla="*/ 1 h 502"/>
                <a:gd name="T62" fmla="*/ 0 w 419"/>
                <a:gd name="T63" fmla="*/ 1 h 502"/>
                <a:gd name="T64" fmla="*/ 0 w 419"/>
                <a:gd name="T65" fmla="*/ 1 h 502"/>
                <a:gd name="T66" fmla="*/ 0 w 419"/>
                <a:gd name="T67" fmla="*/ 1 h 502"/>
                <a:gd name="T68" fmla="*/ 0 w 419"/>
                <a:gd name="T69" fmla="*/ 1 h 502"/>
                <a:gd name="T70" fmla="*/ 0 w 419"/>
                <a:gd name="T71" fmla="*/ 1 h 502"/>
                <a:gd name="T72" fmla="*/ 0 w 419"/>
                <a:gd name="T73" fmla="*/ 0 h 502"/>
                <a:gd name="T74" fmla="*/ 0 w 419"/>
                <a:gd name="T75" fmla="*/ 0 h 502"/>
                <a:gd name="T76" fmla="*/ 1 w 419"/>
                <a:gd name="T77" fmla="*/ 1 h 502"/>
                <a:gd name="T78" fmla="*/ 1 w 419"/>
                <a:gd name="T79" fmla="*/ 1 h 502"/>
                <a:gd name="T80" fmla="*/ 1 w 419"/>
                <a:gd name="T81" fmla="*/ 1 h 502"/>
                <a:gd name="T82" fmla="*/ 1 w 419"/>
                <a:gd name="T83" fmla="*/ 1 h 502"/>
                <a:gd name="T84" fmla="*/ 1 w 419"/>
                <a:gd name="T85" fmla="*/ 1 h 502"/>
                <a:gd name="T86" fmla="*/ 1 w 419"/>
                <a:gd name="T87" fmla="*/ 1 h 502"/>
                <a:gd name="T88" fmla="*/ 1 w 419"/>
                <a:gd name="T89" fmla="*/ 1 h 5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9" h="502">
                  <a:moveTo>
                    <a:pt x="398" y="21"/>
                  </a:moveTo>
                  <a:lnTo>
                    <a:pt x="413" y="123"/>
                  </a:lnTo>
                  <a:lnTo>
                    <a:pt x="419" y="228"/>
                  </a:lnTo>
                  <a:lnTo>
                    <a:pt x="414" y="334"/>
                  </a:lnTo>
                  <a:lnTo>
                    <a:pt x="398" y="440"/>
                  </a:lnTo>
                  <a:lnTo>
                    <a:pt x="376" y="453"/>
                  </a:lnTo>
                  <a:lnTo>
                    <a:pt x="355" y="463"/>
                  </a:lnTo>
                  <a:lnTo>
                    <a:pt x="333" y="474"/>
                  </a:lnTo>
                  <a:lnTo>
                    <a:pt x="311" y="482"/>
                  </a:lnTo>
                  <a:lnTo>
                    <a:pt x="290" y="490"/>
                  </a:lnTo>
                  <a:lnTo>
                    <a:pt x="268" y="495"/>
                  </a:lnTo>
                  <a:lnTo>
                    <a:pt x="246" y="499"/>
                  </a:lnTo>
                  <a:lnTo>
                    <a:pt x="224" y="501"/>
                  </a:lnTo>
                  <a:lnTo>
                    <a:pt x="202" y="502"/>
                  </a:lnTo>
                  <a:lnTo>
                    <a:pt x="180" y="500"/>
                  </a:lnTo>
                  <a:lnTo>
                    <a:pt x="158" y="497"/>
                  </a:lnTo>
                  <a:lnTo>
                    <a:pt x="136" y="491"/>
                  </a:lnTo>
                  <a:lnTo>
                    <a:pt x="116" y="483"/>
                  </a:lnTo>
                  <a:lnTo>
                    <a:pt x="94" y="472"/>
                  </a:lnTo>
                  <a:lnTo>
                    <a:pt x="72" y="460"/>
                  </a:lnTo>
                  <a:lnTo>
                    <a:pt x="50" y="444"/>
                  </a:lnTo>
                  <a:lnTo>
                    <a:pt x="27" y="388"/>
                  </a:lnTo>
                  <a:lnTo>
                    <a:pt x="11" y="338"/>
                  </a:lnTo>
                  <a:lnTo>
                    <a:pt x="3" y="288"/>
                  </a:lnTo>
                  <a:lnTo>
                    <a:pt x="0" y="241"/>
                  </a:lnTo>
                  <a:lnTo>
                    <a:pt x="4" y="196"/>
                  </a:lnTo>
                  <a:lnTo>
                    <a:pt x="14" y="152"/>
                  </a:lnTo>
                  <a:lnTo>
                    <a:pt x="29" y="108"/>
                  </a:lnTo>
                  <a:lnTo>
                    <a:pt x="50" y="66"/>
                  </a:lnTo>
                  <a:lnTo>
                    <a:pt x="71" y="50"/>
                  </a:lnTo>
                  <a:lnTo>
                    <a:pt x="93" y="36"/>
                  </a:lnTo>
                  <a:lnTo>
                    <a:pt x="114" y="24"/>
                  </a:lnTo>
                  <a:lnTo>
                    <a:pt x="135" y="16"/>
                  </a:lnTo>
                  <a:lnTo>
                    <a:pt x="157" y="9"/>
                  </a:lnTo>
                  <a:lnTo>
                    <a:pt x="179" y="5"/>
                  </a:lnTo>
                  <a:lnTo>
                    <a:pt x="201" y="3"/>
                  </a:lnTo>
                  <a:lnTo>
                    <a:pt x="223" y="0"/>
                  </a:lnTo>
                  <a:lnTo>
                    <a:pt x="245" y="0"/>
                  </a:lnTo>
                  <a:lnTo>
                    <a:pt x="267" y="1"/>
                  </a:lnTo>
                  <a:lnTo>
                    <a:pt x="288" y="4"/>
                  </a:lnTo>
                  <a:lnTo>
                    <a:pt x="310" y="6"/>
                  </a:lnTo>
                  <a:lnTo>
                    <a:pt x="332" y="9"/>
                  </a:lnTo>
                  <a:lnTo>
                    <a:pt x="354" y="13"/>
                  </a:lnTo>
                  <a:lnTo>
                    <a:pt x="376" y="18"/>
                  </a:lnTo>
                  <a:lnTo>
                    <a:pt x="398" y="21"/>
                  </a:lnTo>
                  <a:close/>
                </a:path>
              </a:pathLst>
            </a:custGeom>
            <a:solidFill>
              <a:srgbClr val="3F84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96" name="Freeform 1287"/>
            <p:cNvSpPr>
              <a:spLocks noChangeArrowheads="1"/>
            </p:cNvSpPr>
            <p:nvPr/>
          </p:nvSpPr>
          <p:spPr bwMode="auto">
            <a:xfrm>
              <a:off x="2574" y="307"/>
              <a:ext cx="197" cy="237"/>
            </a:xfrm>
            <a:custGeom>
              <a:avLst/>
              <a:gdLst>
                <a:gd name="T0" fmla="*/ 2 w 394"/>
                <a:gd name="T1" fmla="*/ 1 h 474"/>
                <a:gd name="T2" fmla="*/ 2 w 394"/>
                <a:gd name="T3" fmla="*/ 1 h 474"/>
                <a:gd name="T4" fmla="*/ 2 w 394"/>
                <a:gd name="T5" fmla="*/ 1 h 474"/>
                <a:gd name="T6" fmla="*/ 2 w 394"/>
                <a:gd name="T7" fmla="*/ 1 h 474"/>
                <a:gd name="T8" fmla="*/ 2 w 394"/>
                <a:gd name="T9" fmla="*/ 1 h 474"/>
                <a:gd name="T10" fmla="*/ 2 w 394"/>
                <a:gd name="T11" fmla="*/ 2 h 474"/>
                <a:gd name="T12" fmla="*/ 2 w 394"/>
                <a:gd name="T13" fmla="*/ 2 h 474"/>
                <a:gd name="T14" fmla="*/ 2 w 394"/>
                <a:gd name="T15" fmla="*/ 2 h 474"/>
                <a:gd name="T16" fmla="*/ 2 w 394"/>
                <a:gd name="T17" fmla="*/ 2 h 474"/>
                <a:gd name="T18" fmla="*/ 2 w 394"/>
                <a:gd name="T19" fmla="*/ 2 h 474"/>
                <a:gd name="T20" fmla="*/ 2 w 394"/>
                <a:gd name="T21" fmla="*/ 2 h 474"/>
                <a:gd name="T22" fmla="*/ 2 w 394"/>
                <a:gd name="T23" fmla="*/ 2 h 474"/>
                <a:gd name="T24" fmla="*/ 2 w 394"/>
                <a:gd name="T25" fmla="*/ 2 h 474"/>
                <a:gd name="T26" fmla="*/ 2 w 394"/>
                <a:gd name="T27" fmla="*/ 2 h 474"/>
                <a:gd name="T28" fmla="*/ 1 w 394"/>
                <a:gd name="T29" fmla="*/ 2 h 474"/>
                <a:gd name="T30" fmla="*/ 1 w 394"/>
                <a:gd name="T31" fmla="*/ 2 h 474"/>
                <a:gd name="T32" fmla="*/ 1 w 394"/>
                <a:gd name="T33" fmla="*/ 2 h 474"/>
                <a:gd name="T34" fmla="*/ 1 w 394"/>
                <a:gd name="T35" fmla="*/ 2 h 474"/>
                <a:gd name="T36" fmla="*/ 1 w 394"/>
                <a:gd name="T37" fmla="*/ 2 h 474"/>
                <a:gd name="T38" fmla="*/ 1 w 394"/>
                <a:gd name="T39" fmla="*/ 2 h 474"/>
                <a:gd name="T40" fmla="*/ 1 w 394"/>
                <a:gd name="T41" fmla="*/ 2 h 474"/>
                <a:gd name="T42" fmla="*/ 1 w 394"/>
                <a:gd name="T43" fmla="*/ 2 h 474"/>
                <a:gd name="T44" fmla="*/ 1 w 394"/>
                <a:gd name="T45" fmla="*/ 2 h 474"/>
                <a:gd name="T46" fmla="*/ 1 w 394"/>
                <a:gd name="T47" fmla="*/ 2 h 474"/>
                <a:gd name="T48" fmla="*/ 1 w 394"/>
                <a:gd name="T49" fmla="*/ 2 h 474"/>
                <a:gd name="T50" fmla="*/ 1 w 394"/>
                <a:gd name="T51" fmla="*/ 2 h 474"/>
                <a:gd name="T52" fmla="*/ 1 w 394"/>
                <a:gd name="T53" fmla="*/ 2 h 474"/>
                <a:gd name="T54" fmla="*/ 1 w 394"/>
                <a:gd name="T55" fmla="*/ 2 h 474"/>
                <a:gd name="T56" fmla="*/ 0 w 394"/>
                <a:gd name="T57" fmla="*/ 1 h 474"/>
                <a:gd name="T58" fmla="*/ 1 w 394"/>
                <a:gd name="T59" fmla="*/ 1 h 474"/>
                <a:gd name="T60" fmla="*/ 1 w 394"/>
                <a:gd name="T61" fmla="*/ 1 h 474"/>
                <a:gd name="T62" fmla="*/ 1 w 394"/>
                <a:gd name="T63" fmla="*/ 1 h 474"/>
                <a:gd name="T64" fmla="*/ 1 w 394"/>
                <a:gd name="T65" fmla="*/ 1 h 474"/>
                <a:gd name="T66" fmla="*/ 1 w 394"/>
                <a:gd name="T67" fmla="*/ 1 h 474"/>
                <a:gd name="T68" fmla="*/ 1 w 394"/>
                <a:gd name="T69" fmla="*/ 1 h 474"/>
                <a:gd name="T70" fmla="*/ 1 w 394"/>
                <a:gd name="T71" fmla="*/ 1 h 474"/>
                <a:gd name="T72" fmla="*/ 1 w 394"/>
                <a:gd name="T73" fmla="*/ 1 h 474"/>
                <a:gd name="T74" fmla="*/ 1 w 394"/>
                <a:gd name="T75" fmla="*/ 1 h 474"/>
                <a:gd name="T76" fmla="*/ 1 w 394"/>
                <a:gd name="T77" fmla="*/ 1 h 474"/>
                <a:gd name="T78" fmla="*/ 1 w 394"/>
                <a:gd name="T79" fmla="*/ 1 h 474"/>
                <a:gd name="T80" fmla="*/ 1 w 394"/>
                <a:gd name="T81" fmla="*/ 0 h 474"/>
                <a:gd name="T82" fmla="*/ 1 w 394"/>
                <a:gd name="T83" fmla="*/ 1 h 474"/>
                <a:gd name="T84" fmla="*/ 1 w 394"/>
                <a:gd name="T85" fmla="*/ 1 h 474"/>
                <a:gd name="T86" fmla="*/ 2 w 394"/>
                <a:gd name="T87" fmla="*/ 1 h 474"/>
                <a:gd name="T88" fmla="*/ 2 w 394"/>
                <a:gd name="T89" fmla="*/ 1 h 474"/>
                <a:gd name="T90" fmla="*/ 2 w 394"/>
                <a:gd name="T91" fmla="*/ 1 h 474"/>
                <a:gd name="T92" fmla="*/ 2 w 394"/>
                <a:gd name="T93" fmla="*/ 1 h 474"/>
                <a:gd name="T94" fmla="*/ 2 w 394"/>
                <a:gd name="T95" fmla="*/ 1 h 474"/>
                <a:gd name="T96" fmla="*/ 2 w 394"/>
                <a:gd name="T97" fmla="*/ 1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94" h="474">
                  <a:moveTo>
                    <a:pt x="369" y="25"/>
                  </a:moveTo>
                  <a:lnTo>
                    <a:pt x="380" y="72"/>
                  </a:lnTo>
                  <a:lnTo>
                    <a:pt x="388" y="120"/>
                  </a:lnTo>
                  <a:lnTo>
                    <a:pt x="392" y="168"/>
                  </a:lnTo>
                  <a:lnTo>
                    <a:pt x="394" y="215"/>
                  </a:lnTo>
                  <a:lnTo>
                    <a:pt x="392" y="263"/>
                  </a:lnTo>
                  <a:lnTo>
                    <a:pt x="388" y="312"/>
                  </a:lnTo>
                  <a:lnTo>
                    <a:pt x="381" y="360"/>
                  </a:lnTo>
                  <a:lnTo>
                    <a:pt x="369" y="409"/>
                  </a:lnTo>
                  <a:lnTo>
                    <a:pt x="350" y="421"/>
                  </a:lnTo>
                  <a:lnTo>
                    <a:pt x="330" y="433"/>
                  </a:lnTo>
                  <a:lnTo>
                    <a:pt x="311" y="444"/>
                  </a:lnTo>
                  <a:lnTo>
                    <a:pt x="291" y="454"/>
                  </a:lnTo>
                  <a:lnTo>
                    <a:pt x="272" y="460"/>
                  </a:lnTo>
                  <a:lnTo>
                    <a:pt x="251" y="467"/>
                  </a:lnTo>
                  <a:lnTo>
                    <a:pt x="231" y="472"/>
                  </a:lnTo>
                  <a:lnTo>
                    <a:pt x="212" y="474"/>
                  </a:lnTo>
                  <a:lnTo>
                    <a:pt x="192" y="474"/>
                  </a:lnTo>
                  <a:lnTo>
                    <a:pt x="171" y="473"/>
                  </a:lnTo>
                  <a:lnTo>
                    <a:pt x="152" y="470"/>
                  </a:lnTo>
                  <a:lnTo>
                    <a:pt x="132" y="463"/>
                  </a:lnTo>
                  <a:lnTo>
                    <a:pt x="111" y="454"/>
                  </a:lnTo>
                  <a:lnTo>
                    <a:pt x="92" y="442"/>
                  </a:lnTo>
                  <a:lnTo>
                    <a:pt x="72" y="428"/>
                  </a:lnTo>
                  <a:lnTo>
                    <a:pt x="53" y="411"/>
                  </a:lnTo>
                  <a:lnTo>
                    <a:pt x="28" y="360"/>
                  </a:lnTo>
                  <a:lnTo>
                    <a:pt x="11" y="313"/>
                  </a:lnTo>
                  <a:lnTo>
                    <a:pt x="2" y="269"/>
                  </a:lnTo>
                  <a:lnTo>
                    <a:pt x="0" y="227"/>
                  </a:lnTo>
                  <a:lnTo>
                    <a:pt x="4" y="185"/>
                  </a:lnTo>
                  <a:lnTo>
                    <a:pt x="15" y="145"/>
                  </a:lnTo>
                  <a:lnTo>
                    <a:pt x="31" y="106"/>
                  </a:lnTo>
                  <a:lnTo>
                    <a:pt x="53" y="67"/>
                  </a:lnTo>
                  <a:lnTo>
                    <a:pt x="72" y="49"/>
                  </a:lnTo>
                  <a:lnTo>
                    <a:pt x="92" y="35"/>
                  </a:lnTo>
                  <a:lnTo>
                    <a:pt x="111" y="24"/>
                  </a:lnTo>
                  <a:lnTo>
                    <a:pt x="131" y="15"/>
                  </a:lnTo>
                  <a:lnTo>
                    <a:pt x="151" y="8"/>
                  </a:lnTo>
                  <a:lnTo>
                    <a:pt x="170" y="3"/>
                  </a:lnTo>
                  <a:lnTo>
                    <a:pt x="190" y="1"/>
                  </a:lnTo>
                  <a:lnTo>
                    <a:pt x="210" y="0"/>
                  </a:lnTo>
                  <a:lnTo>
                    <a:pt x="230" y="1"/>
                  </a:lnTo>
                  <a:lnTo>
                    <a:pt x="250" y="2"/>
                  </a:lnTo>
                  <a:lnTo>
                    <a:pt x="270" y="4"/>
                  </a:lnTo>
                  <a:lnTo>
                    <a:pt x="290" y="8"/>
                  </a:lnTo>
                  <a:lnTo>
                    <a:pt x="310" y="12"/>
                  </a:lnTo>
                  <a:lnTo>
                    <a:pt x="330" y="17"/>
                  </a:lnTo>
                  <a:lnTo>
                    <a:pt x="350" y="20"/>
                  </a:lnTo>
                  <a:lnTo>
                    <a:pt x="369" y="25"/>
                  </a:lnTo>
                  <a:close/>
                </a:path>
              </a:pathLst>
            </a:custGeom>
            <a:solidFill>
              <a:srgbClr val="4C87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97" name="Freeform 1288"/>
            <p:cNvSpPr>
              <a:spLocks noChangeArrowheads="1"/>
            </p:cNvSpPr>
            <p:nvPr/>
          </p:nvSpPr>
          <p:spPr bwMode="auto">
            <a:xfrm>
              <a:off x="2578" y="313"/>
              <a:ext cx="185" cy="224"/>
            </a:xfrm>
            <a:custGeom>
              <a:avLst/>
              <a:gdLst>
                <a:gd name="T0" fmla="*/ 2 w 370"/>
                <a:gd name="T1" fmla="*/ 0 h 449"/>
                <a:gd name="T2" fmla="*/ 2 w 370"/>
                <a:gd name="T3" fmla="*/ 0 h 449"/>
                <a:gd name="T4" fmla="*/ 2 w 370"/>
                <a:gd name="T5" fmla="*/ 0 h 449"/>
                <a:gd name="T6" fmla="*/ 2 w 370"/>
                <a:gd name="T7" fmla="*/ 0 h 449"/>
                <a:gd name="T8" fmla="*/ 2 w 370"/>
                <a:gd name="T9" fmla="*/ 0 h 449"/>
                <a:gd name="T10" fmla="*/ 2 w 370"/>
                <a:gd name="T11" fmla="*/ 0 h 449"/>
                <a:gd name="T12" fmla="*/ 2 w 370"/>
                <a:gd name="T13" fmla="*/ 1 h 449"/>
                <a:gd name="T14" fmla="*/ 2 w 370"/>
                <a:gd name="T15" fmla="*/ 1 h 449"/>
                <a:gd name="T16" fmla="*/ 2 w 370"/>
                <a:gd name="T17" fmla="*/ 1 h 449"/>
                <a:gd name="T18" fmla="*/ 2 w 370"/>
                <a:gd name="T19" fmla="*/ 1 h 449"/>
                <a:gd name="T20" fmla="*/ 2 w 370"/>
                <a:gd name="T21" fmla="*/ 1 h 449"/>
                <a:gd name="T22" fmla="*/ 2 w 370"/>
                <a:gd name="T23" fmla="*/ 1 h 449"/>
                <a:gd name="T24" fmla="*/ 2 w 370"/>
                <a:gd name="T25" fmla="*/ 1 h 449"/>
                <a:gd name="T26" fmla="*/ 1 w 370"/>
                <a:gd name="T27" fmla="*/ 1 h 449"/>
                <a:gd name="T28" fmla="*/ 1 w 370"/>
                <a:gd name="T29" fmla="*/ 1 h 449"/>
                <a:gd name="T30" fmla="*/ 1 w 370"/>
                <a:gd name="T31" fmla="*/ 1 h 449"/>
                <a:gd name="T32" fmla="*/ 1 w 370"/>
                <a:gd name="T33" fmla="*/ 1 h 449"/>
                <a:gd name="T34" fmla="*/ 1 w 370"/>
                <a:gd name="T35" fmla="*/ 1 h 449"/>
                <a:gd name="T36" fmla="*/ 1 w 370"/>
                <a:gd name="T37" fmla="*/ 1 h 449"/>
                <a:gd name="T38" fmla="*/ 1 w 370"/>
                <a:gd name="T39" fmla="*/ 1 h 449"/>
                <a:gd name="T40" fmla="*/ 1 w 370"/>
                <a:gd name="T41" fmla="*/ 1 h 449"/>
                <a:gd name="T42" fmla="*/ 1 w 370"/>
                <a:gd name="T43" fmla="*/ 1 h 449"/>
                <a:gd name="T44" fmla="*/ 1 w 370"/>
                <a:gd name="T45" fmla="*/ 1 h 449"/>
                <a:gd name="T46" fmla="*/ 1 w 370"/>
                <a:gd name="T47" fmla="*/ 1 h 449"/>
                <a:gd name="T48" fmla="*/ 1 w 370"/>
                <a:gd name="T49" fmla="*/ 1 h 449"/>
                <a:gd name="T50" fmla="*/ 1 w 370"/>
                <a:gd name="T51" fmla="*/ 1 h 449"/>
                <a:gd name="T52" fmla="*/ 1 w 370"/>
                <a:gd name="T53" fmla="*/ 1 h 449"/>
                <a:gd name="T54" fmla="*/ 1 w 370"/>
                <a:gd name="T55" fmla="*/ 0 h 449"/>
                <a:gd name="T56" fmla="*/ 0 w 370"/>
                <a:gd name="T57" fmla="*/ 0 h 449"/>
                <a:gd name="T58" fmla="*/ 1 w 370"/>
                <a:gd name="T59" fmla="*/ 0 h 449"/>
                <a:gd name="T60" fmla="*/ 1 w 370"/>
                <a:gd name="T61" fmla="*/ 0 h 449"/>
                <a:gd name="T62" fmla="*/ 1 w 370"/>
                <a:gd name="T63" fmla="*/ 0 h 449"/>
                <a:gd name="T64" fmla="*/ 1 w 370"/>
                <a:gd name="T65" fmla="*/ 0 h 449"/>
                <a:gd name="T66" fmla="*/ 1 w 370"/>
                <a:gd name="T67" fmla="*/ 0 h 449"/>
                <a:gd name="T68" fmla="*/ 1 w 370"/>
                <a:gd name="T69" fmla="*/ 0 h 449"/>
                <a:gd name="T70" fmla="*/ 1 w 370"/>
                <a:gd name="T71" fmla="*/ 0 h 449"/>
                <a:gd name="T72" fmla="*/ 1 w 370"/>
                <a:gd name="T73" fmla="*/ 0 h 449"/>
                <a:gd name="T74" fmla="*/ 1 w 370"/>
                <a:gd name="T75" fmla="*/ 0 h 449"/>
                <a:gd name="T76" fmla="*/ 1 w 370"/>
                <a:gd name="T77" fmla="*/ 0 h 449"/>
                <a:gd name="T78" fmla="*/ 1 w 370"/>
                <a:gd name="T79" fmla="*/ 0 h 449"/>
                <a:gd name="T80" fmla="*/ 1 w 370"/>
                <a:gd name="T81" fmla="*/ 0 h 449"/>
                <a:gd name="T82" fmla="*/ 1 w 370"/>
                <a:gd name="T83" fmla="*/ 0 h 449"/>
                <a:gd name="T84" fmla="*/ 1 w 370"/>
                <a:gd name="T85" fmla="*/ 0 h 449"/>
                <a:gd name="T86" fmla="*/ 1 w 370"/>
                <a:gd name="T87" fmla="*/ 0 h 449"/>
                <a:gd name="T88" fmla="*/ 2 w 370"/>
                <a:gd name="T89" fmla="*/ 0 h 449"/>
                <a:gd name="T90" fmla="*/ 2 w 370"/>
                <a:gd name="T91" fmla="*/ 0 h 449"/>
                <a:gd name="T92" fmla="*/ 2 w 370"/>
                <a:gd name="T93" fmla="*/ 0 h 449"/>
                <a:gd name="T94" fmla="*/ 2 w 370"/>
                <a:gd name="T95" fmla="*/ 0 h 449"/>
                <a:gd name="T96" fmla="*/ 2 w 370"/>
                <a:gd name="T97" fmla="*/ 0 h 4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0" h="449">
                  <a:moveTo>
                    <a:pt x="342" y="30"/>
                  </a:moveTo>
                  <a:lnTo>
                    <a:pt x="354" y="74"/>
                  </a:lnTo>
                  <a:lnTo>
                    <a:pt x="362" y="118"/>
                  </a:lnTo>
                  <a:lnTo>
                    <a:pt x="367" y="160"/>
                  </a:lnTo>
                  <a:lnTo>
                    <a:pt x="370" y="204"/>
                  </a:lnTo>
                  <a:lnTo>
                    <a:pt x="368" y="247"/>
                  </a:lnTo>
                  <a:lnTo>
                    <a:pt x="364" y="290"/>
                  </a:lnTo>
                  <a:lnTo>
                    <a:pt x="355" y="333"/>
                  </a:lnTo>
                  <a:lnTo>
                    <a:pt x="342" y="377"/>
                  </a:lnTo>
                  <a:lnTo>
                    <a:pt x="325" y="391"/>
                  </a:lnTo>
                  <a:lnTo>
                    <a:pt x="306" y="403"/>
                  </a:lnTo>
                  <a:lnTo>
                    <a:pt x="289" y="415"/>
                  </a:lnTo>
                  <a:lnTo>
                    <a:pt x="271" y="425"/>
                  </a:lnTo>
                  <a:lnTo>
                    <a:pt x="253" y="433"/>
                  </a:lnTo>
                  <a:lnTo>
                    <a:pt x="235" y="440"/>
                  </a:lnTo>
                  <a:lnTo>
                    <a:pt x="218" y="446"/>
                  </a:lnTo>
                  <a:lnTo>
                    <a:pt x="199" y="448"/>
                  </a:lnTo>
                  <a:lnTo>
                    <a:pt x="181" y="449"/>
                  </a:lnTo>
                  <a:lnTo>
                    <a:pt x="162" y="447"/>
                  </a:lnTo>
                  <a:lnTo>
                    <a:pt x="145" y="444"/>
                  </a:lnTo>
                  <a:lnTo>
                    <a:pt x="127" y="437"/>
                  </a:lnTo>
                  <a:lnTo>
                    <a:pt x="108" y="426"/>
                  </a:lnTo>
                  <a:lnTo>
                    <a:pt x="91" y="414"/>
                  </a:lnTo>
                  <a:lnTo>
                    <a:pt x="72" y="399"/>
                  </a:lnTo>
                  <a:lnTo>
                    <a:pt x="55" y="379"/>
                  </a:lnTo>
                  <a:lnTo>
                    <a:pt x="30" y="334"/>
                  </a:lnTo>
                  <a:lnTo>
                    <a:pt x="13" y="292"/>
                  </a:lnTo>
                  <a:lnTo>
                    <a:pt x="2" y="251"/>
                  </a:lnTo>
                  <a:lnTo>
                    <a:pt x="0" y="212"/>
                  </a:lnTo>
                  <a:lnTo>
                    <a:pt x="3" y="175"/>
                  </a:lnTo>
                  <a:lnTo>
                    <a:pt x="15" y="140"/>
                  </a:lnTo>
                  <a:lnTo>
                    <a:pt x="32" y="104"/>
                  </a:lnTo>
                  <a:lnTo>
                    <a:pt x="55" y="68"/>
                  </a:lnTo>
                  <a:lnTo>
                    <a:pt x="72" y="50"/>
                  </a:lnTo>
                  <a:lnTo>
                    <a:pt x="91" y="35"/>
                  </a:lnTo>
                  <a:lnTo>
                    <a:pt x="108" y="23"/>
                  </a:lnTo>
                  <a:lnTo>
                    <a:pt x="127" y="14"/>
                  </a:lnTo>
                  <a:lnTo>
                    <a:pt x="144" y="7"/>
                  </a:lnTo>
                  <a:lnTo>
                    <a:pt x="162" y="3"/>
                  </a:lnTo>
                  <a:lnTo>
                    <a:pt x="180" y="0"/>
                  </a:lnTo>
                  <a:lnTo>
                    <a:pt x="198" y="0"/>
                  </a:lnTo>
                  <a:lnTo>
                    <a:pt x="216" y="1"/>
                  </a:lnTo>
                  <a:lnTo>
                    <a:pt x="235" y="4"/>
                  </a:lnTo>
                  <a:lnTo>
                    <a:pt x="252" y="6"/>
                  </a:lnTo>
                  <a:lnTo>
                    <a:pt x="271" y="11"/>
                  </a:lnTo>
                  <a:lnTo>
                    <a:pt x="289" y="15"/>
                  </a:lnTo>
                  <a:lnTo>
                    <a:pt x="306" y="20"/>
                  </a:lnTo>
                  <a:lnTo>
                    <a:pt x="325" y="26"/>
                  </a:lnTo>
                  <a:lnTo>
                    <a:pt x="342" y="30"/>
                  </a:lnTo>
                  <a:close/>
                </a:path>
              </a:pathLst>
            </a:custGeom>
            <a:solidFill>
              <a:srgbClr val="5689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98" name="Freeform 1289"/>
            <p:cNvSpPr>
              <a:spLocks noChangeArrowheads="1"/>
            </p:cNvSpPr>
            <p:nvPr/>
          </p:nvSpPr>
          <p:spPr bwMode="auto">
            <a:xfrm>
              <a:off x="2557" y="674"/>
              <a:ext cx="244" cy="24"/>
            </a:xfrm>
            <a:custGeom>
              <a:avLst/>
              <a:gdLst>
                <a:gd name="T0" fmla="*/ 0 w 489"/>
                <a:gd name="T1" fmla="*/ 0 h 48"/>
                <a:gd name="T2" fmla="*/ 1 w 489"/>
                <a:gd name="T3" fmla="*/ 1 h 48"/>
                <a:gd name="T4" fmla="*/ 1 w 489"/>
                <a:gd name="T5" fmla="*/ 1 h 48"/>
                <a:gd name="T6" fmla="*/ 0 w 489"/>
                <a:gd name="T7" fmla="*/ 1 h 48"/>
                <a:gd name="T8" fmla="*/ 0 w 489"/>
                <a:gd name="T9" fmla="*/ 1 h 48"/>
                <a:gd name="T10" fmla="*/ 0 w 489"/>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 h="48">
                  <a:moveTo>
                    <a:pt x="3" y="0"/>
                  </a:moveTo>
                  <a:lnTo>
                    <a:pt x="489" y="15"/>
                  </a:lnTo>
                  <a:lnTo>
                    <a:pt x="489" y="38"/>
                  </a:lnTo>
                  <a:lnTo>
                    <a:pt x="7" y="28"/>
                  </a:lnTo>
                  <a:lnTo>
                    <a:pt x="0" y="48"/>
                  </a:lnTo>
                  <a:lnTo>
                    <a:pt x="3" y="0"/>
                  </a:lnTo>
                  <a:close/>
                </a:path>
              </a:pathLst>
            </a:custGeom>
            <a:solidFill>
              <a:srgbClr val="514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99" name="Freeform 1290"/>
            <p:cNvSpPr>
              <a:spLocks noChangeArrowheads="1"/>
            </p:cNvSpPr>
            <p:nvPr/>
          </p:nvSpPr>
          <p:spPr bwMode="auto">
            <a:xfrm>
              <a:off x="2560" y="689"/>
              <a:ext cx="241" cy="11"/>
            </a:xfrm>
            <a:custGeom>
              <a:avLst/>
              <a:gdLst>
                <a:gd name="T0" fmla="*/ 0 w 483"/>
                <a:gd name="T1" fmla="*/ 0 h 23"/>
                <a:gd name="T2" fmla="*/ 1 w 483"/>
                <a:gd name="T3" fmla="*/ 0 h 23"/>
                <a:gd name="T4" fmla="*/ 1 w 483"/>
                <a:gd name="T5" fmla="*/ 0 h 23"/>
                <a:gd name="T6" fmla="*/ 0 w 483"/>
                <a:gd name="T7" fmla="*/ 0 h 23"/>
                <a:gd name="T8" fmla="*/ 0 w 483"/>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23">
                  <a:moveTo>
                    <a:pt x="3" y="0"/>
                  </a:moveTo>
                  <a:lnTo>
                    <a:pt x="483" y="10"/>
                  </a:lnTo>
                  <a:lnTo>
                    <a:pt x="483" y="23"/>
                  </a:lnTo>
                  <a:lnTo>
                    <a:pt x="0" y="11"/>
                  </a:lnTo>
                  <a:lnTo>
                    <a:pt x="3" y="0"/>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00" name="Freeform 1291"/>
            <p:cNvSpPr>
              <a:spLocks noChangeArrowheads="1"/>
            </p:cNvSpPr>
            <p:nvPr/>
          </p:nvSpPr>
          <p:spPr bwMode="auto">
            <a:xfrm>
              <a:off x="2562" y="678"/>
              <a:ext cx="45" cy="8"/>
            </a:xfrm>
            <a:custGeom>
              <a:avLst/>
              <a:gdLst>
                <a:gd name="T0" fmla="*/ 0 w 91"/>
                <a:gd name="T1" fmla="*/ 0 h 15"/>
                <a:gd name="T2" fmla="*/ 0 w 91"/>
                <a:gd name="T3" fmla="*/ 1 h 15"/>
                <a:gd name="T4" fmla="*/ 0 w 91"/>
                <a:gd name="T5" fmla="*/ 1 h 15"/>
                <a:gd name="T6" fmla="*/ 0 w 91"/>
                <a:gd name="T7" fmla="*/ 1 h 15"/>
                <a:gd name="T8" fmla="*/ 0 w 91"/>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5">
                  <a:moveTo>
                    <a:pt x="0" y="0"/>
                  </a:moveTo>
                  <a:lnTo>
                    <a:pt x="91" y="1"/>
                  </a:lnTo>
                  <a:lnTo>
                    <a:pt x="91" y="15"/>
                  </a:lnTo>
                  <a:lnTo>
                    <a:pt x="0" y="13"/>
                  </a:lnTo>
                  <a:lnTo>
                    <a:pt x="0" y="0"/>
                  </a:lnTo>
                  <a:close/>
                </a:path>
              </a:pathLst>
            </a:custGeom>
            <a:solidFill>
              <a:srgbClr val="AA8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01" name="Freeform 1292"/>
            <p:cNvSpPr>
              <a:spLocks noChangeArrowheads="1"/>
            </p:cNvSpPr>
            <p:nvPr/>
          </p:nvSpPr>
          <p:spPr bwMode="auto">
            <a:xfrm>
              <a:off x="2613" y="678"/>
              <a:ext cx="46" cy="8"/>
            </a:xfrm>
            <a:custGeom>
              <a:avLst/>
              <a:gdLst>
                <a:gd name="T0" fmla="*/ 0 w 92"/>
                <a:gd name="T1" fmla="*/ 0 h 16"/>
                <a:gd name="T2" fmla="*/ 1 w 92"/>
                <a:gd name="T3" fmla="*/ 1 h 16"/>
                <a:gd name="T4" fmla="*/ 1 w 92"/>
                <a:gd name="T5" fmla="*/ 1 h 16"/>
                <a:gd name="T6" fmla="*/ 0 w 92"/>
                <a:gd name="T7" fmla="*/ 1 h 16"/>
                <a:gd name="T8" fmla="*/ 0 w 92"/>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6">
                  <a:moveTo>
                    <a:pt x="0" y="0"/>
                  </a:moveTo>
                  <a:lnTo>
                    <a:pt x="92" y="2"/>
                  </a:lnTo>
                  <a:lnTo>
                    <a:pt x="92" y="16"/>
                  </a:lnTo>
                  <a:lnTo>
                    <a:pt x="0" y="15"/>
                  </a:lnTo>
                  <a:lnTo>
                    <a:pt x="0" y="0"/>
                  </a:lnTo>
                  <a:close/>
                </a:path>
              </a:pathLst>
            </a:custGeom>
            <a:solidFill>
              <a:srgbClr val="AA8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02" name="Freeform 1293"/>
            <p:cNvSpPr>
              <a:spLocks noChangeArrowheads="1"/>
            </p:cNvSpPr>
            <p:nvPr/>
          </p:nvSpPr>
          <p:spPr bwMode="auto">
            <a:xfrm>
              <a:off x="2665" y="679"/>
              <a:ext cx="45" cy="9"/>
            </a:xfrm>
            <a:custGeom>
              <a:avLst/>
              <a:gdLst>
                <a:gd name="T0" fmla="*/ 0 w 91"/>
                <a:gd name="T1" fmla="*/ 0 h 16"/>
                <a:gd name="T2" fmla="*/ 0 w 91"/>
                <a:gd name="T3" fmla="*/ 1 h 16"/>
                <a:gd name="T4" fmla="*/ 0 w 91"/>
                <a:gd name="T5" fmla="*/ 1 h 16"/>
                <a:gd name="T6" fmla="*/ 0 w 91"/>
                <a:gd name="T7" fmla="*/ 1 h 16"/>
                <a:gd name="T8" fmla="*/ 0 w 91"/>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6">
                  <a:moveTo>
                    <a:pt x="0" y="0"/>
                  </a:moveTo>
                  <a:lnTo>
                    <a:pt x="91" y="2"/>
                  </a:lnTo>
                  <a:lnTo>
                    <a:pt x="91" y="16"/>
                  </a:lnTo>
                  <a:lnTo>
                    <a:pt x="0" y="15"/>
                  </a:lnTo>
                  <a:lnTo>
                    <a:pt x="0" y="0"/>
                  </a:lnTo>
                  <a:close/>
                </a:path>
              </a:pathLst>
            </a:custGeom>
            <a:solidFill>
              <a:srgbClr val="AA8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03" name="Freeform 1294"/>
            <p:cNvSpPr>
              <a:spLocks noChangeArrowheads="1"/>
            </p:cNvSpPr>
            <p:nvPr/>
          </p:nvSpPr>
          <p:spPr bwMode="auto">
            <a:xfrm>
              <a:off x="2727" y="682"/>
              <a:ext cx="46" cy="8"/>
            </a:xfrm>
            <a:custGeom>
              <a:avLst/>
              <a:gdLst>
                <a:gd name="T0" fmla="*/ 0 w 92"/>
                <a:gd name="T1" fmla="*/ 0 h 16"/>
                <a:gd name="T2" fmla="*/ 1 w 92"/>
                <a:gd name="T3" fmla="*/ 1 h 16"/>
                <a:gd name="T4" fmla="*/ 1 w 92"/>
                <a:gd name="T5" fmla="*/ 1 h 16"/>
                <a:gd name="T6" fmla="*/ 0 w 92"/>
                <a:gd name="T7" fmla="*/ 1 h 16"/>
                <a:gd name="T8" fmla="*/ 0 w 92"/>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6">
                  <a:moveTo>
                    <a:pt x="0" y="0"/>
                  </a:moveTo>
                  <a:lnTo>
                    <a:pt x="92" y="2"/>
                  </a:lnTo>
                  <a:lnTo>
                    <a:pt x="92" y="16"/>
                  </a:lnTo>
                  <a:lnTo>
                    <a:pt x="0" y="13"/>
                  </a:lnTo>
                  <a:lnTo>
                    <a:pt x="0" y="0"/>
                  </a:lnTo>
                  <a:close/>
                </a:path>
              </a:pathLst>
            </a:custGeom>
            <a:solidFill>
              <a:srgbClr val="AA8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04" name="Freeform 1295"/>
            <p:cNvSpPr>
              <a:spLocks noChangeArrowheads="1"/>
            </p:cNvSpPr>
            <p:nvPr/>
          </p:nvSpPr>
          <p:spPr bwMode="auto">
            <a:xfrm>
              <a:off x="2562" y="680"/>
              <a:ext cx="45" cy="4"/>
            </a:xfrm>
            <a:custGeom>
              <a:avLst/>
              <a:gdLst>
                <a:gd name="T0" fmla="*/ 0 w 91"/>
                <a:gd name="T1" fmla="*/ 0 h 8"/>
                <a:gd name="T2" fmla="*/ 0 w 91"/>
                <a:gd name="T3" fmla="*/ 1 h 8"/>
                <a:gd name="T4" fmla="*/ 0 w 91"/>
                <a:gd name="T5" fmla="*/ 1 h 8"/>
                <a:gd name="T6" fmla="*/ 0 w 91"/>
                <a:gd name="T7" fmla="*/ 1 h 8"/>
                <a:gd name="T8" fmla="*/ 0 w 91"/>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8">
                  <a:moveTo>
                    <a:pt x="0" y="0"/>
                  </a:moveTo>
                  <a:lnTo>
                    <a:pt x="91" y="4"/>
                  </a:lnTo>
                  <a:lnTo>
                    <a:pt x="91" y="8"/>
                  </a:lnTo>
                  <a:lnTo>
                    <a:pt x="0" y="7"/>
                  </a:lnTo>
                  <a:lnTo>
                    <a:pt x="0" y="0"/>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05" name="Freeform 1296"/>
            <p:cNvSpPr>
              <a:spLocks noChangeArrowheads="1"/>
            </p:cNvSpPr>
            <p:nvPr/>
          </p:nvSpPr>
          <p:spPr bwMode="auto">
            <a:xfrm>
              <a:off x="2613" y="681"/>
              <a:ext cx="46" cy="4"/>
            </a:xfrm>
            <a:custGeom>
              <a:avLst/>
              <a:gdLst>
                <a:gd name="T0" fmla="*/ 0 w 92"/>
                <a:gd name="T1" fmla="*/ 0 h 8"/>
                <a:gd name="T2" fmla="*/ 1 w 92"/>
                <a:gd name="T3" fmla="*/ 1 h 8"/>
                <a:gd name="T4" fmla="*/ 1 w 92"/>
                <a:gd name="T5" fmla="*/ 1 h 8"/>
                <a:gd name="T6" fmla="*/ 0 w 92"/>
                <a:gd name="T7" fmla="*/ 1 h 8"/>
                <a:gd name="T8" fmla="*/ 0 w 92"/>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
                  <a:moveTo>
                    <a:pt x="0" y="0"/>
                  </a:moveTo>
                  <a:lnTo>
                    <a:pt x="92" y="3"/>
                  </a:lnTo>
                  <a:lnTo>
                    <a:pt x="92" y="8"/>
                  </a:lnTo>
                  <a:lnTo>
                    <a:pt x="0" y="6"/>
                  </a:lnTo>
                  <a:lnTo>
                    <a:pt x="0" y="0"/>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06" name="Freeform 1297"/>
            <p:cNvSpPr>
              <a:spLocks noChangeArrowheads="1"/>
            </p:cNvSpPr>
            <p:nvPr/>
          </p:nvSpPr>
          <p:spPr bwMode="auto">
            <a:xfrm>
              <a:off x="2665" y="682"/>
              <a:ext cx="45" cy="4"/>
            </a:xfrm>
            <a:custGeom>
              <a:avLst/>
              <a:gdLst>
                <a:gd name="T0" fmla="*/ 0 w 91"/>
                <a:gd name="T1" fmla="*/ 0 h 8"/>
                <a:gd name="T2" fmla="*/ 0 w 91"/>
                <a:gd name="T3" fmla="*/ 1 h 8"/>
                <a:gd name="T4" fmla="*/ 0 w 91"/>
                <a:gd name="T5" fmla="*/ 1 h 8"/>
                <a:gd name="T6" fmla="*/ 0 w 91"/>
                <a:gd name="T7" fmla="*/ 1 h 8"/>
                <a:gd name="T8" fmla="*/ 0 w 91"/>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8">
                  <a:moveTo>
                    <a:pt x="0" y="0"/>
                  </a:moveTo>
                  <a:lnTo>
                    <a:pt x="91" y="2"/>
                  </a:lnTo>
                  <a:lnTo>
                    <a:pt x="91" y="8"/>
                  </a:lnTo>
                  <a:lnTo>
                    <a:pt x="0" y="5"/>
                  </a:lnTo>
                  <a:lnTo>
                    <a:pt x="0" y="0"/>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07" name="Freeform 1298"/>
            <p:cNvSpPr>
              <a:spLocks noChangeArrowheads="1"/>
            </p:cNvSpPr>
            <p:nvPr/>
          </p:nvSpPr>
          <p:spPr bwMode="auto">
            <a:xfrm>
              <a:off x="2727" y="684"/>
              <a:ext cx="46" cy="4"/>
            </a:xfrm>
            <a:custGeom>
              <a:avLst/>
              <a:gdLst>
                <a:gd name="T0" fmla="*/ 0 w 92"/>
                <a:gd name="T1" fmla="*/ 0 h 8"/>
                <a:gd name="T2" fmla="*/ 1 w 92"/>
                <a:gd name="T3" fmla="*/ 1 h 8"/>
                <a:gd name="T4" fmla="*/ 1 w 92"/>
                <a:gd name="T5" fmla="*/ 1 h 8"/>
                <a:gd name="T6" fmla="*/ 0 w 92"/>
                <a:gd name="T7" fmla="*/ 1 h 8"/>
                <a:gd name="T8" fmla="*/ 0 w 92"/>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
                  <a:moveTo>
                    <a:pt x="0" y="0"/>
                  </a:moveTo>
                  <a:lnTo>
                    <a:pt x="92" y="2"/>
                  </a:lnTo>
                  <a:lnTo>
                    <a:pt x="92" y="8"/>
                  </a:lnTo>
                  <a:lnTo>
                    <a:pt x="0" y="6"/>
                  </a:lnTo>
                  <a:lnTo>
                    <a:pt x="0" y="0"/>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08" name="Freeform 1299"/>
            <p:cNvSpPr>
              <a:spLocks noChangeArrowheads="1"/>
            </p:cNvSpPr>
            <p:nvPr/>
          </p:nvSpPr>
          <p:spPr bwMode="auto">
            <a:xfrm>
              <a:off x="3024" y="233"/>
              <a:ext cx="28" cy="486"/>
            </a:xfrm>
            <a:custGeom>
              <a:avLst/>
              <a:gdLst>
                <a:gd name="T0" fmla="*/ 0 w 57"/>
                <a:gd name="T1" fmla="*/ 1 h 971"/>
                <a:gd name="T2" fmla="*/ 0 w 57"/>
                <a:gd name="T3" fmla="*/ 1 h 971"/>
                <a:gd name="T4" fmla="*/ 0 w 57"/>
                <a:gd name="T5" fmla="*/ 4 h 971"/>
                <a:gd name="T6" fmla="*/ 0 w 57"/>
                <a:gd name="T7" fmla="*/ 4 h 971"/>
                <a:gd name="T8" fmla="*/ 0 w 57"/>
                <a:gd name="T9" fmla="*/ 0 h 971"/>
                <a:gd name="T10" fmla="*/ 0 w 57"/>
                <a:gd name="T11" fmla="*/ 1 h 9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971">
                  <a:moveTo>
                    <a:pt x="43" y="87"/>
                  </a:moveTo>
                  <a:lnTo>
                    <a:pt x="57" y="129"/>
                  </a:lnTo>
                  <a:lnTo>
                    <a:pt x="57" y="927"/>
                  </a:lnTo>
                  <a:lnTo>
                    <a:pt x="0" y="971"/>
                  </a:lnTo>
                  <a:lnTo>
                    <a:pt x="0" y="0"/>
                  </a:lnTo>
                  <a:lnTo>
                    <a:pt x="43" y="87"/>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09" name="Freeform 1300"/>
            <p:cNvSpPr>
              <a:spLocks noChangeArrowheads="1"/>
            </p:cNvSpPr>
            <p:nvPr/>
          </p:nvSpPr>
          <p:spPr bwMode="auto">
            <a:xfrm>
              <a:off x="3175" y="365"/>
              <a:ext cx="45" cy="324"/>
            </a:xfrm>
            <a:custGeom>
              <a:avLst/>
              <a:gdLst>
                <a:gd name="T0" fmla="*/ 1 w 90"/>
                <a:gd name="T1" fmla="*/ 0 h 648"/>
                <a:gd name="T2" fmla="*/ 1 w 90"/>
                <a:gd name="T3" fmla="*/ 1 h 648"/>
                <a:gd name="T4" fmla="*/ 1 w 90"/>
                <a:gd name="T5" fmla="*/ 1 h 648"/>
                <a:gd name="T6" fmla="*/ 1 w 90"/>
                <a:gd name="T7" fmla="*/ 1 h 648"/>
                <a:gd name="T8" fmla="*/ 1 w 90"/>
                <a:gd name="T9" fmla="*/ 2 h 648"/>
                <a:gd name="T10" fmla="*/ 1 w 90"/>
                <a:gd name="T11" fmla="*/ 2 h 648"/>
                <a:gd name="T12" fmla="*/ 1 w 90"/>
                <a:gd name="T13" fmla="*/ 2 h 648"/>
                <a:gd name="T14" fmla="*/ 1 w 90"/>
                <a:gd name="T15" fmla="*/ 2 h 648"/>
                <a:gd name="T16" fmla="*/ 1 w 90"/>
                <a:gd name="T17" fmla="*/ 3 h 648"/>
                <a:gd name="T18" fmla="*/ 1 w 90"/>
                <a:gd name="T19" fmla="*/ 3 h 648"/>
                <a:gd name="T20" fmla="*/ 0 w 90"/>
                <a:gd name="T21" fmla="*/ 3 h 648"/>
                <a:gd name="T22" fmla="*/ 1 w 90"/>
                <a:gd name="T23" fmla="*/ 3 h 648"/>
                <a:gd name="T24" fmla="*/ 1 w 90"/>
                <a:gd name="T25" fmla="*/ 2 h 648"/>
                <a:gd name="T26" fmla="*/ 1 w 90"/>
                <a:gd name="T27" fmla="*/ 2 h 648"/>
                <a:gd name="T28" fmla="*/ 1 w 90"/>
                <a:gd name="T29" fmla="*/ 2 h 648"/>
                <a:gd name="T30" fmla="*/ 1 w 90"/>
                <a:gd name="T31" fmla="*/ 2 h 648"/>
                <a:gd name="T32" fmla="*/ 1 w 90"/>
                <a:gd name="T33" fmla="*/ 1 h 648"/>
                <a:gd name="T34" fmla="*/ 1 w 90"/>
                <a:gd name="T35" fmla="*/ 1 h 648"/>
                <a:gd name="T36" fmla="*/ 1 w 90"/>
                <a:gd name="T37" fmla="*/ 0 h 6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0" h="648">
                  <a:moveTo>
                    <a:pt x="5" y="0"/>
                  </a:moveTo>
                  <a:lnTo>
                    <a:pt x="75" y="43"/>
                  </a:lnTo>
                  <a:lnTo>
                    <a:pt x="83" y="114"/>
                  </a:lnTo>
                  <a:lnTo>
                    <a:pt x="88" y="191"/>
                  </a:lnTo>
                  <a:lnTo>
                    <a:pt x="90" y="272"/>
                  </a:lnTo>
                  <a:lnTo>
                    <a:pt x="90" y="354"/>
                  </a:lnTo>
                  <a:lnTo>
                    <a:pt x="87" y="433"/>
                  </a:lnTo>
                  <a:lnTo>
                    <a:pt x="82" y="509"/>
                  </a:lnTo>
                  <a:lnTo>
                    <a:pt x="75" y="578"/>
                  </a:lnTo>
                  <a:lnTo>
                    <a:pt x="67" y="638"/>
                  </a:lnTo>
                  <a:lnTo>
                    <a:pt x="0" y="648"/>
                  </a:lnTo>
                  <a:lnTo>
                    <a:pt x="6" y="555"/>
                  </a:lnTo>
                  <a:lnTo>
                    <a:pt x="13" y="476"/>
                  </a:lnTo>
                  <a:lnTo>
                    <a:pt x="21" y="405"/>
                  </a:lnTo>
                  <a:lnTo>
                    <a:pt x="27" y="338"/>
                  </a:lnTo>
                  <a:lnTo>
                    <a:pt x="29" y="267"/>
                  </a:lnTo>
                  <a:lnTo>
                    <a:pt x="27" y="191"/>
                  </a:lnTo>
                  <a:lnTo>
                    <a:pt x="20" y="104"/>
                  </a:lnTo>
                  <a:lnTo>
                    <a:pt x="5" y="0"/>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10" name="Freeform 1301"/>
            <p:cNvSpPr>
              <a:spLocks noChangeArrowheads="1"/>
            </p:cNvSpPr>
            <p:nvPr/>
          </p:nvSpPr>
          <p:spPr bwMode="auto">
            <a:xfrm>
              <a:off x="3168" y="362"/>
              <a:ext cx="46" cy="327"/>
            </a:xfrm>
            <a:custGeom>
              <a:avLst/>
              <a:gdLst>
                <a:gd name="T0" fmla="*/ 1 w 92"/>
                <a:gd name="T1" fmla="*/ 0 h 655"/>
                <a:gd name="T2" fmla="*/ 1 w 92"/>
                <a:gd name="T3" fmla="*/ 0 h 655"/>
                <a:gd name="T4" fmla="*/ 1 w 92"/>
                <a:gd name="T5" fmla="*/ 0 h 655"/>
                <a:gd name="T6" fmla="*/ 1 w 92"/>
                <a:gd name="T7" fmla="*/ 0 h 655"/>
                <a:gd name="T8" fmla="*/ 1 w 92"/>
                <a:gd name="T9" fmla="*/ 0 h 655"/>
                <a:gd name="T10" fmla="*/ 1 w 92"/>
                <a:gd name="T11" fmla="*/ 0 h 655"/>
                <a:gd name="T12" fmla="*/ 1 w 92"/>
                <a:gd name="T13" fmla="*/ 0 h 655"/>
                <a:gd name="T14" fmla="*/ 1 w 92"/>
                <a:gd name="T15" fmla="*/ 0 h 655"/>
                <a:gd name="T16" fmla="*/ 1 w 92"/>
                <a:gd name="T17" fmla="*/ 0 h 655"/>
                <a:gd name="T18" fmla="*/ 1 w 92"/>
                <a:gd name="T19" fmla="*/ 0 h 655"/>
                <a:gd name="T20" fmla="*/ 1 w 92"/>
                <a:gd name="T21" fmla="*/ 0 h 655"/>
                <a:gd name="T22" fmla="*/ 1 w 92"/>
                <a:gd name="T23" fmla="*/ 1 h 655"/>
                <a:gd name="T24" fmla="*/ 1 w 92"/>
                <a:gd name="T25" fmla="*/ 1 h 655"/>
                <a:gd name="T26" fmla="*/ 1 w 92"/>
                <a:gd name="T27" fmla="*/ 1 h 655"/>
                <a:gd name="T28" fmla="*/ 1 w 92"/>
                <a:gd name="T29" fmla="*/ 2 h 655"/>
                <a:gd name="T30" fmla="*/ 1 w 92"/>
                <a:gd name="T31" fmla="*/ 2 h 655"/>
                <a:gd name="T32" fmla="*/ 1 w 92"/>
                <a:gd name="T33" fmla="*/ 2 h 655"/>
                <a:gd name="T34" fmla="*/ 1 w 92"/>
                <a:gd name="T35" fmla="*/ 2 h 655"/>
                <a:gd name="T36" fmla="*/ 1 w 92"/>
                <a:gd name="T37" fmla="*/ 2 h 655"/>
                <a:gd name="T38" fmla="*/ 1 w 92"/>
                <a:gd name="T39" fmla="*/ 2 h 655"/>
                <a:gd name="T40" fmla="*/ 1 w 92"/>
                <a:gd name="T41" fmla="*/ 2 h 655"/>
                <a:gd name="T42" fmla="*/ 1 w 92"/>
                <a:gd name="T43" fmla="*/ 2 h 655"/>
                <a:gd name="T44" fmla="*/ 1 w 92"/>
                <a:gd name="T45" fmla="*/ 2 h 655"/>
                <a:gd name="T46" fmla="*/ 1 w 92"/>
                <a:gd name="T47" fmla="*/ 2 h 655"/>
                <a:gd name="T48" fmla="*/ 0 w 92"/>
                <a:gd name="T49" fmla="*/ 2 h 655"/>
                <a:gd name="T50" fmla="*/ 1 w 92"/>
                <a:gd name="T51" fmla="*/ 2 h 655"/>
                <a:gd name="T52" fmla="*/ 1 w 92"/>
                <a:gd name="T53" fmla="*/ 1 h 655"/>
                <a:gd name="T54" fmla="*/ 1 w 92"/>
                <a:gd name="T55" fmla="*/ 1 h 655"/>
                <a:gd name="T56" fmla="*/ 1 w 92"/>
                <a:gd name="T57" fmla="*/ 1 h 655"/>
                <a:gd name="T58" fmla="*/ 1 w 92"/>
                <a:gd name="T59" fmla="*/ 1 h 655"/>
                <a:gd name="T60" fmla="*/ 1 w 92"/>
                <a:gd name="T61" fmla="*/ 0 h 655"/>
                <a:gd name="T62" fmla="*/ 1 w 92"/>
                <a:gd name="T63" fmla="*/ 0 h 655"/>
                <a:gd name="T64" fmla="*/ 1 w 92"/>
                <a:gd name="T65" fmla="*/ 0 h 6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2" h="655">
                  <a:moveTo>
                    <a:pt x="7" y="0"/>
                  </a:moveTo>
                  <a:lnTo>
                    <a:pt x="16" y="6"/>
                  </a:lnTo>
                  <a:lnTo>
                    <a:pt x="26" y="11"/>
                  </a:lnTo>
                  <a:lnTo>
                    <a:pt x="35" y="16"/>
                  </a:lnTo>
                  <a:lnTo>
                    <a:pt x="43" y="22"/>
                  </a:lnTo>
                  <a:lnTo>
                    <a:pt x="52" y="27"/>
                  </a:lnTo>
                  <a:lnTo>
                    <a:pt x="61" y="32"/>
                  </a:lnTo>
                  <a:lnTo>
                    <a:pt x="69" y="38"/>
                  </a:lnTo>
                  <a:lnTo>
                    <a:pt x="79" y="44"/>
                  </a:lnTo>
                  <a:lnTo>
                    <a:pt x="85" y="115"/>
                  </a:lnTo>
                  <a:lnTo>
                    <a:pt x="90" y="192"/>
                  </a:lnTo>
                  <a:lnTo>
                    <a:pt x="92" y="274"/>
                  </a:lnTo>
                  <a:lnTo>
                    <a:pt x="91" y="357"/>
                  </a:lnTo>
                  <a:lnTo>
                    <a:pt x="88" y="438"/>
                  </a:lnTo>
                  <a:lnTo>
                    <a:pt x="83" y="514"/>
                  </a:lnTo>
                  <a:lnTo>
                    <a:pt x="76" y="583"/>
                  </a:lnTo>
                  <a:lnTo>
                    <a:pt x="68" y="643"/>
                  </a:lnTo>
                  <a:lnTo>
                    <a:pt x="60" y="644"/>
                  </a:lnTo>
                  <a:lnTo>
                    <a:pt x="52" y="646"/>
                  </a:lnTo>
                  <a:lnTo>
                    <a:pt x="43" y="647"/>
                  </a:lnTo>
                  <a:lnTo>
                    <a:pt x="35" y="650"/>
                  </a:lnTo>
                  <a:lnTo>
                    <a:pt x="26" y="651"/>
                  </a:lnTo>
                  <a:lnTo>
                    <a:pt x="18" y="653"/>
                  </a:lnTo>
                  <a:lnTo>
                    <a:pt x="8" y="654"/>
                  </a:lnTo>
                  <a:lnTo>
                    <a:pt x="0" y="655"/>
                  </a:lnTo>
                  <a:lnTo>
                    <a:pt x="6" y="562"/>
                  </a:lnTo>
                  <a:lnTo>
                    <a:pt x="14" y="483"/>
                  </a:lnTo>
                  <a:lnTo>
                    <a:pt x="21" y="410"/>
                  </a:lnTo>
                  <a:lnTo>
                    <a:pt x="28" y="341"/>
                  </a:lnTo>
                  <a:lnTo>
                    <a:pt x="30" y="270"/>
                  </a:lnTo>
                  <a:lnTo>
                    <a:pt x="29" y="192"/>
                  </a:lnTo>
                  <a:lnTo>
                    <a:pt x="22" y="104"/>
                  </a:lnTo>
                  <a:lnTo>
                    <a:pt x="7" y="0"/>
                  </a:lnTo>
                  <a:close/>
                </a:path>
              </a:pathLst>
            </a:custGeom>
            <a:solidFill>
              <a:srgbClr val="774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11" name="Freeform 1302"/>
            <p:cNvSpPr>
              <a:spLocks noChangeArrowheads="1"/>
            </p:cNvSpPr>
            <p:nvPr/>
          </p:nvSpPr>
          <p:spPr bwMode="auto">
            <a:xfrm>
              <a:off x="3160" y="358"/>
              <a:ext cx="46" cy="331"/>
            </a:xfrm>
            <a:custGeom>
              <a:avLst/>
              <a:gdLst>
                <a:gd name="T0" fmla="*/ 1 w 92"/>
                <a:gd name="T1" fmla="*/ 0 h 663"/>
                <a:gd name="T2" fmla="*/ 1 w 92"/>
                <a:gd name="T3" fmla="*/ 0 h 663"/>
                <a:gd name="T4" fmla="*/ 1 w 92"/>
                <a:gd name="T5" fmla="*/ 0 h 663"/>
                <a:gd name="T6" fmla="*/ 1 w 92"/>
                <a:gd name="T7" fmla="*/ 0 h 663"/>
                <a:gd name="T8" fmla="*/ 1 w 92"/>
                <a:gd name="T9" fmla="*/ 0 h 663"/>
                <a:gd name="T10" fmla="*/ 1 w 92"/>
                <a:gd name="T11" fmla="*/ 0 h 663"/>
                <a:gd name="T12" fmla="*/ 1 w 92"/>
                <a:gd name="T13" fmla="*/ 0 h 663"/>
                <a:gd name="T14" fmla="*/ 1 w 92"/>
                <a:gd name="T15" fmla="*/ 0 h 663"/>
                <a:gd name="T16" fmla="*/ 1 w 92"/>
                <a:gd name="T17" fmla="*/ 0 h 663"/>
                <a:gd name="T18" fmla="*/ 1 w 92"/>
                <a:gd name="T19" fmla="*/ 0 h 663"/>
                <a:gd name="T20" fmla="*/ 1 w 92"/>
                <a:gd name="T21" fmla="*/ 1 h 663"/>
                <a:gd name="T22" fmla="*/ 1 w 92"/>
                <a:gd name="T23" fmla="*/ 2 h 663"/>
                <a:gd name="T24" fmla="*/ 1 w 92"/>
                <a:gd name="T25" fmla="*/ 2 h 663"/>
                <a:gd name="T26" fmla="*/ 1 w 92"/>
                <a:gd name="T27" fmla="*/ 2 h 663"/>
                <a:gd name="T28" fmla="*/ 1 w 92"/>
                <a:gd name="T29" fmla="*/ 2 h 663"/>
                <a:gd name="T30" fmla="*/ 1 w 92"/>
                <a:gd name="T31" fmla="*/ 2 h 663"/>
                <a:gd name="T32" fmla="*/ 1 w 92"/>
                <a:gd name="T33" fmla="*/ 2 h 663"/>
                <a:gd name="T34" fmla="*/ 1 w 92"/>
                <a:gd name="T35" fmla="*/ 2 h 663"/>
                <a:gd name="T36" fmla="*/ 1 w 92"/>
                <a:gd name="T37" fmla="*/ 2 h 663"/>
                <a:gd name="T38" fmla="*/ 1 w 92"/>
                <a:gd name="T39" fmla="*/ 2 h 663"/>
                <a:gd name="T40" fmla="*/ 0 w 92"/>
                <a:gd name="T41" fmla="*/ 2 h 663"/>
                <a:gd name="T42" fmla="*/ 1 w 92"/>
                <a:gd name="T43" fmla="*/ 2 h 663"/>
                <a:gd name="T44" fmla="*/ 1 w 92"/>
                <a:gd name="T45" fmla="*/ 1 h 663"/>
                <a:gd name="T46" fmla="*/ 1 w 92"/>
                <a:gd name="T47" fmla="*/ 1 h 663"/>
                <a:gd name="T48" fmla="*/ 1 w 92"/>
                <a:gd name="T49" fmla="*/ 1 h 663"/>
                <a:gd name="T50" fmla="*/ 1 w 92"/>
                <a:gd name="T51" fmla="*/ 1 h 663"/>
                <a:gd name="T52" fmla="*/ 1 w 92"/>
                <a:gd name="T53" fmla="*/ 0 h 663"/>
                <a:gd name="T54" fmla="*/ 1 w 92"/>
                <a:gd name="T55" fmla="*/ 0 h 663"/>
                <a:gd name="T56" fmla="*/ 1 w 92"/>
                <a:gd name="T57" fmla="*/ 0 h 6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2" h="663">
                  <a:moveTo>
                    <a:pt x="11" y="0"/>
                  </a:moveTo>
                  <a:lnTo>
                    <a:pt x="20" y="6"/>
                  </a:lnTo>
                  <a:lnTo>
                    <a:pt x="29" y="12"/>
                  </a:lnTo>
                  <a:lnTo>
                    <a:pt x="37" y="17"/>
                  </a:lnTo>
                  <a:lnTo>
                    <a:pt x="46" y="22"/>
                  </a:lnTo>
                  <a:lnTo>
                    <a:pt x="56" y="28"/>
                  </a:lnTo>
                  <a:lnTo>
                    <a:pt x="64" y="33"/>
                  </a:lnTo>
                  <a:lnTo>
                    <a:pt x="73" y="39"/>
                  </a:lnTo>
                  <a:lnTo>
                    <a:pt x="82" y="45"/>
                  </a:lnTo>
                  <a:lnTo>
                    <a:pt x="91" y="195"/>
                  </a:lnTo>
                  <a:lnTo>
                    <a:pt x="92" y="361"/>
                  </a:lnTo>
                  <a:lnTo>
                    <a:pt x="84" y="520"/>
                  </a:lnTo>
                  <a:lnTo>
                    <a:pt x="69" y="650"/>
                  </a:lnTo>
                  <a:lnTo>
                    <a:pt x="61" y="651"/>
                  </a:lnTo>
                  <a:lnTo>
                    <a:pt x="52" y="653"/>
                  </a:lnTo>
                  <a:lnTo>
                    <a:pt x="44" y="654"/>
                  </a:lnTo>
                  <a:lnTo>
                    <a:pt x="35" y="657"/>
                  </a:lnTo>
                  <a:lnTo>
                    <a:pt x="27" y="658"/>
                  </a:lnTo>
                  <a:lnTo>
                    <a:pt x="18" y="660"/>
                  </a:lnTo>
                  <a:lnTo>
                    <a:pt x="9" y="661"/>
                  </a:lnTo>
                  <a:lnTo>
                    <a:pt x="0" y="663"/>
                  </a:lnTo>
                  <a:lnTo>
                    <a:pt x="7" y="570"/>
                  </a:lnTo>
                  <a:lnTo>
                    <a:pt x="15" y="490"/>
                  </a:lnTo>
                  <a:lnTo>
                    <a:pt x="23" y="416"/>
                  </a:lnTo>
                  <a:lnTo>
                    <a:pt x="30" y="346"/>
                  </a:lnTo>
                  <a:lnTo>
                    <a:pt x="34" y="273"/>
                  </a:lnTo>
                  <a:lnTo>
                    <a:pt x="33" y="195"/>
                  </a:lnTo>
                  <a:lnTo>
                    <a:pt x="26" y="105"/>
                  </a:lnTo>
                  <a:lnTo>
                    <a:pt x="11" y="0"/>
                  </a:lnTo>
                  <a:close/>
                </a:path>
              </a:pathLst>
            </a:custGeom>
            <a:solidFill>
              <a:srgbClr val="723F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12" name="Freeform 1303"/>
            <p:cNvSpPr>
              <a:spLocks noChangeArrowheads="1"/>
            </p:cNvSpPr>
            <p:nvPr/>
          </p:nvSpPr>
          <p:spPr bwMode="auto">
            <a:xfrm>
              <a:off x="3153" y="354"/>
              <a:ext cx="46" cy="336"/>
            </a:xfrm>
            <a:custGeom>
              <a:avLst/>
              <a:gdLst>
                <a:gd name="T0" fmla="*/ 1 w 92"/>
                <a:gd name="T1" fmla="*/ 0 h 672"/>
                <a:gd name="T2" fmla="*/ 1 w 92"/>
                <a:gd name="T3" fmla="*/ 1 h 672"/>
                <a:gd name="T4" fmla="*/ 1 w 92"/>
                <a:gd name="T5" fmla="*/ 1 h 672"/>
                <a:gd name="T6" fmla="*/ 1 w 92"/>
                <a:gd name="T7" fmla="*/ 1 h 672"/>
                <a:gd name="T8" fmla="*/ 1 w 92"/>
                <a:gd name="T9" fmla="*/ 1 h 672"/>
                <a:gd name="T10" fmla="*/ 1 w 92"/>
                <a:gd name="T11" fmla="*/ 1 h 672"/>
                <a:gd name="T12" fmla="*/ 1 w 92"/>
                <a:gd name="T13" fmla="*/ 1 h 672"/>
                <a:gd name="T14" fmla="*/ 1 w 92"/>
                <a:gd name="T15" fmla="*/ 1 h 672"/>
                <a:gd name="T16" fmla="*/ 1 w 92"/>
                <a:gd name="T17" fmla="*/ 1 h 672"/>
                <a:gd name="T18" fmla="*/ 1 w 92"/>
                <a:gd name="T19" fmla="*/ 1 h 672"/>
                <a:gd name="T20" fmla="*/ 1 w 92"/>
                <a:gd name="T21" fmla="*/ 2 h 672"/>
                <a:gd name="T22" fmla="*/ 1 w 92"/>
                <a:gd name="T23" fmla="*/ 3 h 672"/>
                <a:gd name="T24" fmla="*/ 1 w 92"/>
                <a:gd name="T25" fmla="*/ 3 h 672"/>
                <a:gd name="T26" fmla="*/ 1 w 92"/>
                <a:gd name="T27" fmla="*/ 3 h 672"/>
                <a:gd name="T28" fmla="*/ 1 w 92"/>
                <a:gd name="T29" fmla="*/ 3 h 672"/>
                <a:gd name="T30" fmla="*/ 1 w 92"/>
                <a:gd name="T31" fmla="*/ 3 h 672"/>
                <a:gd name="T32" fmla="*/ 1 w 92"/>
                <a:gd name="T33" fmla="*/ 3 h 672"/>
                <a:gd name="T34" fmla="*/ 1 w 92"/>
                <a:gd name="T35" fmla="*/ 3 h 672"/>
                <a:gd name="T36" fmla="*/ 1 w 92"/>
                <a:gd name="T37" fmla="*/ 3 h 672"/>
                <a:gd name="T38" fmla="*/ 1 w 92"/>
                <a:gd name="T39" fmla="*/ 3 h 672"/>
                <a:gd name="T40" fmla="*/ 0 w 92"/>
                <a:gd name="T41" fmla="*/ 3 h 672"/>
                <a:gd name="T42" fmla="*/ 1 w 92"/>
                <a:gd name="T43" fmla="*/ 3 h 672"/>
                <a:gd name="T44" fmla="*/ 1 w 92"/>
                <a:gd name="T45" fmla="*/ 2 h 672"/>
                <a:gd name="T46" fmla="*/ 1 w 92"/>
                <a:gd name="T47" fmla="*/ 2 h 672"/>
                <a:gd name="T48" fmla="*/ 1 w 92"/>
                <a:gd name="T49" fmla="*/ 2 h 672"/>
                <a:gd name="T50" fmla="*/ 1 w 92"/>
                <a:gd name="T51" fmla="*/ 2 h 672"/>
                <a:gd name="T52" fmla="*/ 1 w 92"/>
                <a:gd name="T53" fmla="*/ 1 h 672"/>
                <a:gd name="T54" fmla="*/ 1 w 92"/>
                <a:gd name="T55" fmla="*/ 1 h 672"/>
                <a:gd name="T56" fmla="*/ 1 w 92"/>
                <a:gd name="T57" fmla="*/ 0 h 6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2" h="672">
                  <a:moveTo>
                    <a:pt x="13" y="0"/>
                  </a:moveTo>
                  <a:lnTo>
                    <a:pt x="22" y="6"/>
                  </a:lnTo>
                  <a:lnTo>
                    <a:pt x="31" y="12"/>
                  </a:lnTo>
                  <a:lnTo>
                    <a:pt x="41" y="17"/>
                  </a:lnTo>
                  <a:lnTo>
                    <a:pt x="50" y="22"/>
                  </a:lnTo>
                  <a:lnTo>
                    <a:pt x="58" y="28"/>
                  </a:lnTo>
                  <a:lnTo>
                    <a:pt x="67" y="34"/>
                  </a:lnTo>
                  <a:lnTo>
                    <a:pt x="76" y="39"/>
                  </a:lnTo>
                  <a:lnTo>
                    <a:pt x="86" y="45"/>
                  </a:lnTo>
                  <a:lnTo>
                    <a:pt x="92" y="196"/>
                  </a:lnTo>
                  <a:lnTo>
                    <a:pt x="92" y="364"/>
                  </a:lnTo>
                  <a:lnTo>
                    <a:pt x="86" y="524"/>
                  </a:lnTo>
                  <a:lnTo>
                    <a:pt x="72" y="656"/>
                  </a:lnTo>
                  <a:lnTo>
                    <a:pt x="63" y="658"/>
                  </a:lnTo>
                  <a:lnTo>
                    <a:pt x="53" y="660"/>
                  </a:lnTo>
                  <a:lnTo>
                    <a:pt x="44" y="661"/>
                  </a:lnTo>
                  <a:lnTo>
                    <a:pt x="36" y="664"/>
                  </a:lnTo>
                  <a:lnTo>
                    <a:pt x="27" y="666"/>
                  </a:lnTo>
                  <a:lnTo>
                    <a:pt x="18" y="667"/>
                  </a:lnTo>
                  <a:lnTo>
                    <a:pt x="10" y="669"/>
                  </a:lnTo>
                  <a:lnTo>
                    <a:pt x="0" y="672"/>
                  </a:lnTo>
                  <a:lnTo>
                    <a:pt x="6" y="578"/>
                  </a:lnTo>
                  <a:lnTo>
                    <a:pt x="15" y="495"/>
                  </a:lnTo>
                  <a:lnTo>
                    <a:pt x="23" y="421"/>
                  </a:lnTo>
                  <a:lnTo>
                    <a:pt x="30" y="349"/>
                  </a:lnTo>
                  <a:lnTo>
                    <a:pt x="35" y="275"/>
                  </a:lnTo>
                  <a:lnTo>
                    <a:pt x="34" y="196"/>
                  </a:lnTo>
                  <a:lnTo>
                    <a:pt x="28" y="105"/>
                  </a:lnTo>
                  <a:lnTo>
                    <a:pt x="13" y="0"/>
                  </a:lnTo>
                  <a:close/>
                </a:path>
              </a:pathLst>
            </a:custGeom>
            <a:solidFill>
              <a:srgbClr val="6D3F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13" name="Freeform 1304"/>
            <p:cNvSpPr>
              <a:spLocks noChangeArrowheads="1"/>
            </p:cNvSpPr>
            <p:nvPr/>
          </p:nvSpPr>
          <p:spPr bwMode="auto">
            <a:xfrm>
              <a:off x="3145" y="351"/>
              <a:ext cx="47" cy="339"/>
            </a:xfrm>
            <a:custGeom>
              <a:avLst/>
              <a:gdLst>
                <a:gd name="T0" fmla="*/ 0 w 95"/>
                <a:gd name="T1" fmla="*/ 0 h 679"/>
                <a:gd name="T2" fmla="*/ 0 w 95"/>
                <a:gd name="T3" fmla="*/ 0 h 679"/>
                <a:gd name="T4" fmla="*/ 0 w 95"/>
                <a:gd name="T5" fmla="*/ 0 h 679"/>
                <a:gd name="T6" fmla="*/ 0 w 95"/>
                <a:gd name="T7" fmla="*/ 0 h 679"/>
                <a:gd name="T8" fmla="*/ 0 w 95"/>
                <a:gd name="T9" fmla="*/ 0 h 679"/>
                <a:gd name="T10" fmla="*/ 0 w 95"/>
                <a:gd name="T11" fmla="*/ 0 h 679"/>
                <a:gd name="T12" fmla="*/ 0 w 95"/>
                <a:gd name="T13" fmla="*/ 0 h 679"/>
                <a:gd name="T14" fmla="*/ 0 w 95"/>
                <a:gd name="T15" fmla="*/ 0 h 679"/>
                <a:gd name="T16" fmla="*/ 0 w 95"/>
                <a:gd name="T17" fmla="*/ 0 h 679"/>
                <a:gd name="T18" fmla="*/ 0 w 95"/>
                <a:gd name="T19" fmla="*/ 0 h 679"/>
                <a:gd name="T20" fmla="*/ 0 w 95"/>
                <a:gd name="T21" fmla="*/ 1 h 679"/>
                <a:gd name="T22" fmla="*/ 0 w 95"/>
                <a:gd name="T23" fmla="*/ 2 h 679"/>
                <a:gd name="T24" fmla="*/ 0 w 95"/>
                <a:gd name="T25" fmla="*/ 2 h 679"/>
                <a:gd name="T26" fmla="*/ 0 w 95"/>
                <a:gd name="T27" fmla="*/ 2 h 679"/>
                <a:gd name="T28" fmla="*/ 0 w 95"/>
                <a:gd name="T29" fmla="*/ 2 h 679"/>
                <a:gd name="T30" fmla="*/ 0 w 95"/>
                <a:gd name="T31" fmla="*/ 2 h 679"/>
                <a:gd name="T32" fmla="*/ 0 w 95"/>
                <a:gd name="T33" fmla="*/ 2 h 679"/>
                <a:gd name="T34" fmla="*/ 0 w 95"/>
                <a:gd name="T35" fmla="*/ 2 h 679"/>
                <a:gd name="T36" fmla="*/ 0 w 95"/>
                <a:gd name="T37" fmla="*/ 2 h 679"/>
                <a:gd name="T38" fmla="*/ 0 w 95"/>
                <a:gd name="T39" fmla="*/ 2 h 679"/>
                <a:gd name="T40" fmla="*/ 0 w 95"/>
                <a:gd name="T41" fmla="*/ 2 h 679"/>
                <a:gd name="T42" fmla="*/ 0 w 95"/>
                <a:gd name="T43" fmla="*/ 2 h 679"/>
                <a:gd name="T44" fmla="*/ 0 w 95"/>
                <a:gd name="T45" fmla="*/ 1 h 679"/>
                <a:gd name="T46" fmla="*/ 0 w 95"/>
                <a:gd name="T47" fmla="*/ 1 h 679"/>
                <a:gd name="T48" fmla="*/ 0 w 95"/>
                <a:gd name="T49" fmla="*/ 1 h 679"/>
                <a:gd name="T50" fmla="*/ 0 w 95"/>
                <a:gd name="T51" fmla="*/ 1 h 679"/>
                <a:gd name="T52" fmla="*/ 0 w 95"/>
                <a:gd name="T53" fmla="*/ 0 h 679"/>
                <a:gd name="T54" fmla="*/ 0 w 95"/>
                <a:gd name="T55" fmla="*/ 0 h 679"/>
                <a:gd name="T56" fmla="*/ 0 w 95"/>
                <a:gd name="T57" fmla="*/ 0 h 67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5" h="679">
                  <a:moveTo>
                    <a:pt x="15" y="0"/>
                  </a:moveTo>
                  <a:lnTo>
                    <a:pt x="25" y="6"/>
                  </a:lnTo>
                  <a:lnTo>
                    <a:pt x="34" y="12"/>
                  </a:lnTo>
                  <a:lnTo>
                    <a:pt x="43" y="18"/>
                  </a:lnTo>
                  <a:lnTo>
                    <a:pt x="52" y="23"/>
                  </a:lnTo>
                  <a:lnTo>
                    <a:pt x="61" y="29"/>
                  </a:lnTo>
                  <a:lnTo>
                    <a:pt x="71" y="35"/>
                  </a:lnTo>
                  <a:lnTo>
                    <a:pt x="80" y="41"/>
                  </a:lnTo>
                  <a:lnTo>
                    <a:pt x="89" y="46"/>
                  </a:lnTo>
                  <a:lnTo>
                    <a:pt x="95" y="198"/>
                  </a:lnTo>
                  <a:lnTo>
                    <a:pt x="94" y="367"/>
                  </a:lnTo>
                  <a:lnTo>
                    <a:pt x="87" y="529"/>
                  </a:lnTo>
                  <a:lnTo>
                    <a:pt x="73" y="661"/>
                  </a:lnTo>
                  <a:lnTo>
                    <a:pt x="64" y="664"/>
                  </a:lnTo>
                  <a:lnTo>
                    <a:pt x="54" y="666"/>
                  </a:lnTo>
                  <a:lnTo>
                    <a:pt x="45" y="668"/>
                  </a:lnTo>
                  <a:lnTo>
                    <a:pt x="37" y="669"/>
                  </a:lnTo>
                  <a:lnTo>
                    <a:pt x="28" y="672"/>
                  </a:lnTo>
                  <a:lnTo>
                    <a:pt x="19" y="674"/>
                  </a:lnTo>
                  <a:lnTo>
                    <a:pt x="10" y="676"/>
                  </a:lnTo>
                  <a:lnTo>
                    <a:pt x="0" y="679"/>
                  </a:lnTo>
                  <a:lnTo>
                    <a:pt x="7" y="584"/>
                  </a:lnTo>
                  <a:lnTo>
                    <a:pt x="15" y="501"/>
                  </a:lnTo>
                  <a:lnTo>
                    <a:pt x="25" y="425"/>
                  </a:lnTo>
                  <a:lnTo>
                    <a:pt x="31" y="353"/>
                  </a:lnTo>
                  <a:lnTo>
                    <a:pt x="36" y="278"/>
                  </a:lnTo>
                  <a:lnTo>
                    <a:pt x="36" y="196"/>
                  </a:lnTo>
                  <a:lnTo>
                    <a:pt x="30" y="106"/>
                  </a:lnTo>
                  <a:lnTo>
                    <a:pt x="15" y="0"/>
                  </a:lnTo>
                  <a:close/>
                </a:path>
              </a:pathLst>
            </a:custGeom>
            <a:solidFill>
              <a:srgbClr val="683F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14" name="Freeform 1305"/>
            <p:cNvSpPr>
              <a:spLocks noChangeArrowheads="1"/>
            </p:cNvSpPr>
            <p:nvPr/>
          </p:nvSpPr>
          <p:spPr bwMode="auto">
            <a:xfrm>
              <a:off x="3138" y="347"/>
              <a:ext cx="47" cy="343"/>
            </a:xfrm>
            <a:custGeom>
              <a:avLst/>
              <a:gdLst>
                <a:gd name="T0" fmla="*/ 0 w 96"/>
                <a:gd name="T1" fmla="*/ 0 h 686"/>
                <a:gd name="T2" fmla="*/ 0 w 96"/>
                <a:gd name="T3" fmla="*/ 1 h 686"/>
                <a:gd name="T4" fmla="*/ 0 w 96"/>
                <a:gd name="T5" fmla="*/ 1 h 686"/>
                <a:gd name="T6" fmla="*/ 0 w 96"/>
                <a:gd name="T7" fmla="*/ 1 h 686"/>
                <a:gd name="T8" fmla="*/ 0 w 96"/>
                <a:gd name="T9" fmla="*/ 1 h 686"/>
                <a:gd name="T10" fmla="*/ 0 w 96"/>
                <a:gd name="T11" fmla="*/ 1 h 686"/>
                <a:gd name="T12" fmla="*/ 0 w 96"/>
                <a:gd name="T13" fmla="*/ 1 h 686"/>
                <a:gd name="T14" fmla="*/ 0 w 96"/>
                <a:gd name="T15" fmla="*/ 1 h 686"/>
                <a:gd name="T16" fmla="*/ 0 w 96"/>
                <a:gd name="T17" fmla="*/ 1 h 686"/>
                <a:gd name="T18" fmla="*/ 0 w 96"/>
                <a:gd name="T19" fmla="*/ 1 h 686"/>
                <a:gd name="T20" fmla="*/ 0 w 96"/>
                <a:gd name="T21" fmla="*/ 2 h 686"/>
                <a:gd name="T22" fmla="*/ 0 w 96"/>
                <a:gd name="T23" fmla="*/ 3 h 686"/>
                <a:gd name="T24" fmla="*/ 0 w 96"/>
                <a:gd name="T25" fmla="*/ 3 h 686"/>
                <a:gd name="T26" fmla="*/ 0 w 96"/>
                <a:gd name="T27" fmla="*/ 3 h 686"/>
                <a:gd name="T28" fmla="*/ 0 w 96"/>
                <a:gd name="T29" fmla="*/ 3 h 686"/>
                <a:gd name="T30" fmla="*/ 0 w 96"/>
                <a:gd name="T31" fmla="*/ 3 h 686"/>
                <a:gd name="T32" fmla="*/ 0 w 96"/>
                <a:gd name="T33" fmla="*/ 3 h 686"/>
                <a:gd name="T34" fmla="*/ 0 w 96"/>
                <a:gd name="T35" fmla="*/ 3 h 686"/>
                <a:gd name="T36" fmla="*/ 0 w 96"/>
                <a:gd name="T37" fmla="*/ 3 h 686"/>
                <a:gd name="T38" fmla="*/ 0 w 96"/>
                <a:gd name="T39" fmla="*/ 3 h 686"/>
                <a:gd name="T40" fmla="*/ 0 w 96"/>
                <a:gd name="T41" fmla="*/ 3 h 686"/>
                <a:gd name="T42" fmla="*/ 0 w 96"/>
                <a:gd name="T43" fmla="*/ 3 h 686"/>
                <a:gd name="T44" fmla="*/ 0 w 96"/>
                <a:gd name="T45" fmla="*/ 2 h 686"/>
                <a:gd name="T46" fmla="*/ 0 w 96"/>
                <a:gd name="T47" fmla="*/ 2 h 686"/>
                <a:gd name="T48" fmla="*/ 0 w 96"/>
                <a:gd name="T49" fmla="*/ 2 h 686"/>
                <a:gd name="T50" fmla="*/ 0 w 96"/>
                <a:gd name="T51" fmla="*/ 2 h 686"/>
                <a:gd name="T52" fmla="*/ 0 w 96"/>
                <a:gd name="T53" fmla="*/ 1 h 686"/>
                <a:gd name="T54" fmla="*/ 0 w 96"/>
                <a:gd name="T55" fmla="*/ 1 h 686"/>
                <a:gd name="T56" fmla="*/ 0 w 96"/>
                <a:gd name="T57" fmla="*/ 0 h 6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6" h="686">
                  <a:moveTo>
                    <a:pt x="19" y="0"/>
                  </a:moveTo>
                  <a:lnTo>
                    <a:pt x="28" y="6"/>
                  </a:lnTo>
                  <a:lnTo>
                    <a:pt x="37" y="12"/>
                  </a:lnTo>
                  <a:lnTo>
                    <a:pt x="46" y="18"/>
                  </a:lnTo>
                  <a:lnTo>
                    <a:pt x="56" y="23"/>
                  </a:lnTo>
                  <a:lnTo>
                    <a:pt x="65" y="29"/>
                  </a:lnTo>
                  <a:lnTo>
                    <a:pt x="74" y="35"/>
                  </a:lnTo>
                  <a:lnTo>
                    <a:pt x="83" y="41"/>
                  </a:lnTo>
                  <a:lnTo>
                    <a:pt x="93" y="46"/>
                  </a:lnTo>
                  <a:lnTo>
                    <a:pt x="96" y="200"/>
                  </a:lnTo>
                  <a:lnTo>
                    <a:pt x="95" y="370"/>
                  </a:lnTo>
                  <a:lnTo>
                    <a:pt x="88" y="535"/>
                  </a:lnTo>
                  <a:lnTo>
                    <a:pt x="75" y="667"/>
                  </a:lnTo>
                  <a:lnTo>
                    <a:pt x="66" y="670"/>
                  </a:lnTo>
                  <a:lnTo>
                    <a:pt x="57" y="672"/>
                  </a:lnTo>
                  <a:lnTo>
                    <a:pt x="46" y="674"/>
                  </a:lnTo>
                  <a:lnTo>
                    <a:pt x="37" y="676"/>
                  </a:lnTo>
                  <a:lnTo>
                    <a:pt x="28" y="679"/>
                  </a:lnTo>
                  <a:lnTo>
                    <a:pt x="19" y="681"/>
                  </a:lnTo>
                  <a:lnTo>
                    <a:pt x="10" y="683"/>
                  </a:lnTo>
                  <a:lnTo>
                    <a:pt x="0" y="686"/>
                  </a:lnTo>
                  <a:lnTo>
                    <a:pt x="7" y="591"/>
                  </a:lnTo>
                  <a:lnTo>
                    <a:pt x="15" y="508"/>
                  </a:lnTo>
                  <a:lnTo>
                    <a:pt x="25" y="431"/>
                  </a:lnTo>
                  <a:lnTo>
                    <a:pt x="33" y="356"/>
                  </a:lnTo>
                  <a:lnTo>
                    <a:pt x="38" y="279"/>
                  </a:lnTo>
                  <a:lnTo>
                    <a:pt x="38" y="197"/>
                  </a:lnTo>
                  <a:lnTo>
                    <a:pt x="33" y="106"/>
                  </a:lnTo>
                  <a:lnTo>
                    <a:pt x="19" y="0"/>
                  </a:lnTo>
                  <a:close/>
                </a:path>
              </a:pathLst>
            </a:custGeom>
            <a:solidFill>
              <a:srgbClr val="663F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15" name="Freeform 1306"/>
            <p:cNvSpPr>
              <a:spLocks noChangeArrowheads="1"/>
            </p:cNvSpPr>
            <p:nvPr/>
          </p:nvSpPr>
          <p:spPr bwMode="auto">
            <a:xfrm>
              <a:off x="3130" y="344"/>
              <a:ext cx="49" cy="346"/>
            </a:xfrm>
            <a:custGeom>
              <a:avLst/>
              <a:gdLst>
                <a:gd name="T0" fmla="*/ 1 w 98"/>
                <a:gd name="T1" fmla="*/ 0 h 693"/>
                <a:gd name="T2" fmla="*/ 1 w 98"/>
                <a:gd name="T3" fmla="*/ 0 h 693"/>
                <a:gd name="T4" fmla="*/ 1 w 98"/>
                <a:gd name="T5" fmla="*/ 0 h 693"/>
                <a:gd name="T6" fmla="*/ 1 w 98"/>
                <a:gd name="T7" fmla="*/ 0 h 693"/>
                <a:gd name="T8" fmla="*/ 1 w 98"/>
                <a:gd name="T9" fmla="*/ 0 h 693"/>
                <a:gd name="T10" fmla="*/ 1 w 98"/>
                <a:gd name="T11" fmla="*/ 0 h 693"/>
                <a:gd name="T12" fmla="*/ 1 w 98"/>
                <a:gd name="T13" fmla="*/ 0 h 693"/>
                <a:gd name="T14" fmla="*/ 1 w 98"/>
                <a:gd name="T15" fmla="*/ 0 h 693"/>
                <a:gd name="T16" fmla="*/ 1 w 98"/>
                <a:gd name="T17" fmla="*/ 0 h 693"/>
                <a:gd name="T18" fmla="*/ 1 w 98"/>
                <a:gd name="T19" fmla="*/ 0 h 693"/>
                <a:gd name="T20" fmla="*/ 1 w 98"/>
                <a:gd name="T21" fmla="*/ 1 h 693"/>
                <a:gd name="T22" fmla="*/ 1 w 98"/>
                <a:gd name="T23" fmla="*/ 2 h 693"/>
                <a:gd name="T24" fmla="*/ 1 w 98"/>
                <a:gd name="T25" fmla="*/ 2 h 693"/>
                <a:gd name="T26" fmla="*/ 1 w 98"/>
                <a:gd name="T27" fmla="*/ 2 h 693"/>
                <a:gd name="T28" fmla="*/ 1 w 98"/>
                <a:gd name="T29" fmla="*/ 2 h 693"/>
                <a:gd name="T30" fmla="*/ 1 w 98"/>
                <a:gd name="T31" fmla="*/ 2 h 693"/>
                <a:gd name="T32" fmla="*/ 1 w 98"/>
                <a:gd name="T33" fmla="*/ 2 h 693"/>
                <a:gd name="T34" fmla="*/ 1 w 98"/>
                <a:gd name="T35" fmla="*/ 2 h 693"/>
                <a:gd name="T36" fmla="*/ 1 w 98"/>
                <a:gd name="T37" fmla="*/ 2 h 693"/>
                <a:gd name="T38" fmla="*/ 1 w 98"/>
                <a:gd name="T39" fmla="*/ 2 h 693"/>
                <a:gd name="T40" fmla="*/ 0 w 98"/>
                <a:gd name="T41" fmla="*/ 2 h 693"/>
                <a:gd name="T42" fmla="*/ 1 w 98"/>
                <a:gd name="T43" fmla="*/ 2 h 693"/>
                <a:gd name="T44" fmla="*/ 1 w 98"/>
                <a:gd name="T45" fmla="*/ 2 h 693"/>
                <a:gd name="T46" fmla="*/ 1 w 98"/>
                <a:gd name="T47" fmla="*/ 1 h 693"/>
                <a:gd name="T48" fmla="*/ 1 w 98"/>
                <a:gd name="T49" fmla="*/ 1 h 693"/>
                <a:gd name="T50" fmla="*/ 1 w 98"/>
                <a:gd name="T51" fmla="*/ 1 h 693"/>
                <a:gd name="T52" fmla="*/ 1 w 98"/>
                <a:gd name="T53" fmla="*/ 0 h 693"/>
                <a:gd name="T54" fmla="*/ 1 w 98"/>
                <a:gd name="T55" fmla="*/ 0 h 693"/>
                <a:gd name="T56" fmla="*/ 1 w 98"/>
                <a:gd name="T57" fmla="*/ 0 h 69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693">
                  <a:moveTo>
                    <a:pt x="22" y="0"/>
                  </a:moveTo>
                  <a:lnTo>
                    <a:pt x="31" y="6"/>
                  </a:lnTo>
                  <a:lnTo>
                    <a:pt x="41" y="12"/>
                  </a:lnTo>
                  <a:lnTo>
                    <a:pt x="50" y="18"/>
                  </a:lnTo>
                  <a:lnTo>
                    <a:pt x="60" y="23"/>
                  </a:lnTo>
                  <a:lnTo>
                    <a:pt x="69" y="29"/>
                  </a:lnTo>
                  <a:lnTo>
                    <a:pt x="79" y="35"/>
                  </a:lnTo>
                  <a:lnTo>
                    <a:pt x="88" y="41"/>
                  </a:lnTo>
                  <a:lnTo>
                    <a:pt x="97" y="47"/>
                  </a:lnTo>
                  <a:lnTo>
                    <a:pt x="98" y="201"/>
                  </a:lnTo>
                  <a:lnTo>
                    <a:pt x="97" y="374"/>
                  </a:lnTo>
                  <a:lnTo>
                    <a:pt x="90" y="539"/>
                  </a:lnTo>
                  <a:lnTo>
                    <a:pt x="77" y="673"/>
                  </a:lnTo>
                  <a:lnTo>
                    <a:pt x="68" y="675"/>
                  </a:lnTo>
                  <a:lnTo>
                    <a:pt x="58" y="678"/>
                  </a:lnTo>
                  <a:lnTo>
                    <a:pt x="49" y="680"/>
                  </a:lnTo>
                  <a:lnTo>
                    <a:pt x="39" y="682"/>
                  </a:lnTo>
                  <a:lnTo>
                    <a:pt x="30" y="685"/>
                  </a:lnTo>
                  <a:lnTo>
                    <a:pt x="20" y="688"/>
                  </a:lnTo>
                  <a:lnTo>
                    <a:pt x="11" y="690"/>
                  </a:lnTo>
                  <a:lnTo>
                    <a:pt x="0" y="693"/>
                  </a:lnTo>
                  <a:lnTo>
                    <a:pt x="7" y="598"/>
                  </a:lnTo>
                  <a:lnTo>
                    <a:pt x="16" y="514"/>
                  </a:lnTo>
                  <a:lnTo>
                    <a:pt x="27" y="436"/>
                  </a:lnTo>
                  <a:lnTo>
                    <a:pt x="36" y="360"/>
                  </a:lnTo>
                  <a:lnTo>
                    <a:pt x="41" y="281"/>
                  </a:lnTo>
                  <a:lnTo>
                    <a:pt x="42" y="199"/>
                  </a:lnTo>
                  <a:lnTo>
                    <a:pt x="36" y="106"/>
                  </a:lnTo>
                  <a:lnTo>
                    <a:pt x="22" y="0"/>
                  </a:lnTo>
                  <a:close/>
                </a:path>
              </a:pathLst>
            </a:custGeom>
            <a:solidFill>
              <a:srgbClr val="5E3D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16" name="Freeform 1307"/>
            <p:cNvSpPr>
              <a:spLocks noChangeArrowheads="1"/>
            </p:cNvSpPr>
            <p:nvPr/>
          </p:nvSpPr>
          <p:spPr bwMode="auto">
            <a:xfrm>
              <a:off x="3122" y="340"/>
              <a:ext cx="50" cy="350"/>
            </a:xfrm>
            <a:custGeom>
              <a:avLst/>
              <a:gdLst>
                <a:gd name="T0" fmla="*/ 1 w 100"/>
                <a:gd name="T1" fmla="*/ 0 h 702"/>
                <a:gd name="T2" fmla="*/ 1 w 100"/>
                <a:gd name="T3" fmla="*/ 0 h 702"/>
                <a:gd name="T4" fmla="*/ 1 w 100"/>
                <a:gd name="T5" fmla="*/ 0 h 702"/>
                <a:gd name="T6" fmla="*/ 1 w 100"/>
                <a:gd name="T7" fmla="*/ 0 h 702"/>
                <a:gd name="T8" fmla="*/ 1 w 100"/>
                <a:gd name="T9" fmla="*/ 0 h 702"/>
                <a:gd name="T10" fmla="*/ 1 w 100"/>
                <a:gd name="T11" fmla="*/ 0 h 702"/>
                <a:gd name="T12" fmla="*/ 1 w 100"/>
                <a:gd name="T13" fmla="*/ 0 h 702"/>
                <a:gd name="T14" fmla="*/ 1 w 100"/>
                <a:gd name="T15" fmla="*/ 0 h 702"/>
                <a:gd name="T16" fmla="*/ 1 w 100"/>
                <a:gd name="T17" fmla="*/ 0 h 702"/>
                <a:gd name="T18" fmla="*/ 1 w 100"/>
                <a:gd name="T19" fmla="*/ 0 h 702"/>
                <a:gd name="T20" fmla="*/ 1 w 100"/>
                <a:gd name="T21" fmla="*/ 1 h 702"/>
                <a:gd name="T22" fmla="*/ 1 w 100"/>
                <a:gd name="T23" fmla="*/ 2 h 702"/>
                <a:gd name="T24" fmla="*/ 1 w 100"/>
                <a:gd name="T25" fmla="*/ 2 h 702"/>
                <a:gd name="T26" fmla="*/ 1 w 100"/>
                <a:gd name="T27" fmla="*/ 2 h 702"/>
                <a:gd name="T28" fmla="*/ 1 w 100"/>
                <a:gd name="T29" fmla="*/ 2 h 702"/>
                <a:gd name="T30" fmla="*/ 1 w 100"/>
                <a:gd name="T31" fmla="*/ 2 h 702"/>
                <a:gd name="T32" fmla="*/ 1 w 100"/>
                <a:gd name="T33" fmla="*/ 2 h 702"/>
                <a:gd name="T34" fmla="*/ 1 w 100"/>
                <a:gd name="T35" fmla="*/ 2 h 702"/>
                <a:gd name="T36" fmla="*/ 1 w 100"/>
                <a:gd name="T37" fmla="*/ 2 h 702"/>
                <a:gd name="T38" fmla="*/ 1 w 100"/>
                <a:gd name="T39" fmla="*/ 2 h 702"/>
                <a:gd name="T40" fmla="*/ 0 w 100"/>
                <a:gd name="T41" fmla="*/ 2 h 702"/>
                <a:gd name="T42" fmla="*/ 1 w 100"/>
                <a:gd name="T43" fmla="*/ 2 h 702"/>
                <a:gd name="T44" fmla="*/ 1 w 100"/>
                <a:gd name="T45" fmla="*/ 2 h 702"/>
                <a:gd name="T46" fmla="*/ 1 w 100"/>
                <a:gd name="T47" fmla="*/ 1 h 702"/>
                <a:gd name="T48" fmla="*/ 1 w 100"/>
                <a:gd name="T49" fmla="*/ 1 h 702"/>
                <a:gd name="T50" fmla="*/ 1 w 100"/>
                <a:gd name="T51" fmla="*/ 1 h 702"/>
                <a:gd name="T52" fmla="*/ 1 w 100"/>
                <a:gd name="T53" fmla="*/ 0 h 702"/>
                <a:gd name="T54" fmla="*/ 1 w 100"/>
                <a:gd name="T55" fmla="*/ 0 h 702"/>
                <a:gd name="T56" fmla="*/ 1 w 100"/>
                <a:gd name="T57" fmla="*/ 0 h 70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 h="702">
                  <a:moveTo>
                    <a:pt x="24" y="0"/>
                  </a:moveTo>
                  <a:lnTo>
                    <a:pt x="34" y="6"/>
                  </a:lnTo>
                  <a:lnTo>
                    <a:pt x="44" y="12"/>
                  </a:lnTo>
                  <a:lnTo>
                    <a:pt x="53" y="19"/>
                  </a:lnTo>
                  <a:lnTo>
                    <a:pt x="62" y="25"/>
                  </a:lnTo>
                  <a:lnTo>
                    <a:pt x="72" y="30"/>
                  </a:lnTo>
                  <a:lnTo>
                    <a:pt x="82" y="36"/>
                  </a:lnTo>
                  <a:lnTo>
                    <a:pt x="91" y="43"/>
                  </a:lnTo>
                  <a:lnTo>
                    <a:pt x="100" y="49"/>
                  </a:lnTo>
                  <a:lnTo>
                    <a:pt x="99" y="203"/>
                  </a:lnTo>
                  <a:lnTo>
                    <a:pt x="97" y="377"/>
                  </a:lnTo>
                  <a:lnTo>
                    <a:pt x="91" y="545"/>
                  </a:lnTo>
                  <a:lnTo>
                    <a:pt x="79" y="679"/>
                  </a:lnTo>
                  <a:lnTo>
                    <a:pt x="69" y="682"/>
                  </a:lnTo>
                  <a:lnTo>
                    <a:pt x="59" y="685"/>
                  </a:lnTo>
                  <a:lnTo>
                    <a:pt x="50" y="688"/>
                  </a:lnTo>
                  <a:lnTo>
                    <a:pt x="39" y="690"/>
                  </a:lnTo>
                  <a:lnTo>
                    <a:pt x="30" y="693"/>
                  </a:lnTo>
                  <a:lnTo>
                    <a:pt x="20" y="696"/>
                  </a:lnTo>
                  <a:lnTo>
                    <a:pt x="11" y="698"/>
                  </a:lnTo>
                  <a:lnTo>
                    <a:pt x="0" y="702"/>
                  </a:lnTo>
                  <a:lnTo>
                    <a:pt x="7" y="606"/>
                  </a:lnTo>
                  <a:lnTo>
                    <a:pt x="18" y="521"/>
                  </a:lnTo>
                  <a:lnTo>
                    <a:pt x="28" y="441"/>
                  </a:lnTo>
                  <a:lnTo>
                    <a:pt x="37" y="364"/>
                  </a:lnTo>
                  <a:lnTo>
                    <a:pt x="43" y="285"/>
                  </a:lnTo>
                  <a:lnTo>
                    <a:pt x="44" y="201"/>
                  </a:lnTo>
                  <a:lnTo>
                    <a:pt x="38" y="106"/>
                  </a:lnTo>
                  <a:lnTo>
                    <a:pt x="24" y="0"/>
                  </a:lnTo>
                  <a:close/>
                </a:path>
              </a:pathLst>
            </a:custGeom>
            <a:solidFill>
              <a:srgbClr val="5B3D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17" name="Freeform 1308"/>
            <p:cNvSpPr>
              <a:spLocks noChangeArrowheads="1"/>
            </p:cNvSpPr>
            <p:nvPr/>
          </p:nvSpPr>
          <p:spPr bwMode="auto">
            <a:xfrm>
              <a:off x="3115" y="336"/>
              <a:ext cx="52" cy="354"/>
            </a:xfrm>
            <a:custGeom>
              <a:avLst/>
              <a:gdLst>
                <a:gd name="T0" fmla="*/ 0 w 105"/>
                <a:gd name="T1" fmla="*/ 0 h 709"/>
                <a:gd name="T2" fmla="*/ 0 w 105"/>
                <a:gd name="T3" fmla="*/ 0 h 709"/>
                <a:gd name="T4" fmla="*/ 0 w 105"/>
                <a:gd name="T5" fmla="*/ 0 h 709"/>
                <a:gd name="T6" fmla="*/ 0 w 105"/>
                <a:gd name="T7" fmla="*/ 0 h 709"/>
                <a:gd name="T8" fmla="*/ 0 w 105"/>
                <a:gd name="T9" fmla="*/ 0 h 709"/>
                <a:gd name="T10" fmla="*/ 0 w 105"/>
                <a:gd name="T11" fmla="*/ 0 h 709"/>
                <a:gd name="T12" fmla="*/ 0 w 105"/>
                <a:gd name="T13" fmla="*/ 0 h 709"/>
                <a:gd name="T14" fmla="*/ 0 w 105"/>
                <a:gd name="T15" fmla="*/ 0 h 709"/>
                <a:gd name="T16" fmla="*/ 0 w 105"/>
                <a:gd name="T17" fmla="*/ 0 h 709"/>
                <a:gd name="T18" fmla="*/ 0 w 105"/>
                <a:gd name="T19" fmla="*/ 0 h 709"/>
                <a:gd name="T20" fmla="*/ 0 w 105"/>
                <a:gd name="T21" fmla="*/ 1 h 709"/>
                <a:gd name="T22" fmla="*/ 0 w 105"/>
                <a:gd name="T23" fmla="*/ 2 h 709"/>
                <a:gd name="T24" fmla="*/ 0 w 105"/>
                <a:gd name="T25" fmla="*/ 2 h 709"/>
                <a:gd name="T26" fmla="*/ 0 w 105"/>
                <a:gd name="T27" fmla="*/ 2 h 709"/>
                <a:gd name="T28" fmla="*/ 0 w 105"/>
                <a:gd name="T29" fmla="*/ 2 h 709"/>
                <a:gd name="T30" fmla="*/ 0 w 105"/>
                <a:gd name="T31" fmla="*/ 2 h 709"/>
                <a:gd name="T32" fmla="*/ 0 w 105"/>
                <a:gd name="T33" fmla="*/ 2 h 709"/>
                <a:gd name="T34" fmla="*/ 0 w 105"/>
                <a:gd name="T35" fmla="*/ 2 h 709"/>
                <a:gd name="T36" fmla="*/ 0 w 105"/>
                <a:gd name="T37" fmla="*/ 2 h 709"/>
                <a:gd name="T38" fmla="*/ 0 w 105"/>
                <a:gd name="T39" fmla="*/ 2 h 709"/>
                <a:gd name="T40" fmla="*/ 0 w 105"/>
                <a:gd name="T41" fmla="*/ 2 h 709"/>
                <a:gd name="T42" fmla="*/ 0 w 105"/>
                <a:gd name="T43" fmla="*/ 2 h 709"/>
                <a:gd name="T44" fmla="*/ 0 w 105"/>
                <a:gd name="T45" fmla="*/ 2 h 709"/>
                <a:gd name="T46" fmla="*/ 0 w 105"/>
                <a:gd name="T47" fmla="*/ 1 h 709"/>
                <a:gd name="T48" fmla="*/ 0 w 105"/>
                <a:gd name="T49" fmla="*/ 1 h 709"/>
                <a:gd name="T50" fmla="*/ 0 w 105"/>
                <a:gd name="T51" fmla="*/ 1 h 709"/>
                <a:gd name="T52" fmla="*/ 0 w 105"/>
                <a:gd name="T53" fmla="*/ 0 h 709"/>
                <a:gd name="T54" fmla="*/ 0 w 105"/>
                <a:gd name="T55" fmla="*/ 0 h 709"/>
                <a:gd name="T56" fmla="*/ 0 w 105"/>
                <a:gd name="T57" fmla="*/ 0 h 70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5" h="709">
                  <a:moveTo>
                    <a:pt x="28" y="0"/>
                  </a:moveTo>
                  <a:lnTo>
                    <a:pt x="37" y="6"/>
                  </a:lnTo>
                  <a:lnTo>
                    <a:pt x="48" y="12"/>
                  </a:lnTo>
                  <a:lnTo>
                    <a:pt x="57" y="19"/>
                  </a:lnTo>
                  <a:lnTo>
                    <a:pt x="66" y="25"/>
                  </a:lnTo>
                  <a:lnTo>
                    <a:pt x="75" y="30"/>
                  </a:lnTo>
                  <a:lnTo>
                    <a:pt x="86" y="36"/>
                  </a:lnTo>
                  <a:lnTo>
                    <a:pt x="95" y="43"/>
                  </a:lnTo>
                  <a:lnTo>
                    <a:pt x="105" y="49"/>
                  </a:lnTo>
                  <a:lnTo>
                    <a:pt x="100" y="204"/>
                  </a:lnTo>
                  <a:lnTo>
                    <a:pt x="99" y="381"/>
                  </a:lnTo>
                  <a:lnTo>
                    <a:pt x="94" y="550"/>
                  </a:lnTo>
                  <a:lnTo>
                    <a:pt x="82" y="685"/>
                  </a:lnTo>
                  <a:lnTo>
                    <a:pt x="72" y="688"/>
                  </a:lnTo>
                  <a:lnTo>
                    <a:pt x="61" y="690"/>
                  </a:lnTo>
                  <a:lnTo>
                    <a:pt x="51" y="694"/>
                  </a:lnTo>
                  <a:lnTo>
                    <a:pt x="41" y="696"/>
                  </a:lnTo>
                  <a:lnTo>
                    <a:pt x="30" y="700"/>
                  </a:lnTo>
                  <a:lnTo>
                    <a:pt x="20" y="703"/>
                  </a:lnTo>
                  <a:lnTo>
                    <a:pt x="11" y="705"/>
                  </a:lnTo>
                  <a:lnTo>
                    <a:pt x="0" y="709"/>
                  </a:lnTo>
                  <a:lnTo>
                    <a:pt x="7" y="613"/>
                  </a:lnTo>
                  <a:lnTo>
                    <a:pt x="16" y="527"/>
                  </a:lnTo>
                  <a:lnTo>
                    <a:pt x="28" y="446"/>
                  </a:lnTo>
                  <a:lnTo>
                    <a:pt x="37" y="368"/>
                  </a:lnTo>
                  <a:lnTo>
                    <a:pt x="44" y="287"/>
                  </a:lnTo>
                  <a:lnTo>
                    <a:pt x="46" y="202"/>
                  </a:lnTo>
                  <a:lnTo>
                    <a:pt x="42" y="108"/>
                  </a:lnTo>
                  <a:lnTo>
                    <a:pt x="28" y="0"/>
                  </a:lnTo>
                  <a:close/>
                </a:path>
              </a:pathLst>
            </a:custGeom>
            <a:solidFill>
              <a:srgbClr val="563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18" name="Freeform 1309"/>
            <p:cNvSpPr>
              <a:spLocks noChangeArrowheads="1"/>
            </p:cNvSpPr>
            <p:nvPr/>
          </p:nvSpPr>
          <p:spPr bwMode="auto">
            <a:xfrm>
              <a:off x="3107" y="333"/>
              <a:ext cx="54" cy="357"/>
            </a:xfrm>
            <a:custGeom>
              <a:avLst/>
              <a:gdLst>
                <a:gd name="T0" fmla="*/ 1 w 107"/>
                <a:gd name="T1" fmla="*/ 0 h 715"/>
                <a:gd name="T2" fmla="*/ 1 w 107"/>
                <a:gd name="T3" fmla="*/ 0 h 715"/>
                <a:gd name="T4" fmla="*/ 1 w 107"/>
                <a:gd name="T5" fmla="*/ 0 h 715"/>
                <a:gd name="T6" fmla="*/ 1 w 107"/>
                <a:gd name="T7" fmla="*/ 0 h 715"/>
                <a:gd name="T8" fmla="*/ 1 w 107"/>
                <a:gd name="T9" fmla="*/ 0 h 715"/>
                <a:gd name="T10" fmla="*/ 1 w 107"/>
                <a:gd name="T11" fmla="*/ 0 h 715"/>
                <a:gd name="T12" fmla="*/ 1 w 107"/>
                <a:gd name="T13" fmla="*/ 0 h 715"/>
                <a:gd name="T14" fmla="*/ 1 w 107"/>
                <a:gd name="T15" fmla="*/ 0 h 715"/>
                <a:gd name="T16" fmla="*/ 1 w 107"/>
                <a:gd name="T17" fmla="*/ 0 h 715"/>
                <a:gd name="T18" fmla="*/ 1 w 107"/>
                <a:gd name="T19" fmla="*/ 0 h 715"/>
                <a:gd name="T20" fmla="*/ 1 w 107"/>
                <a:gd name="T21" fmla="*/ 1 h 715"/>
                <a:gd name="T22" fmla="*/ 1 w 107"/>
                <a:gd name="T23" fmla="*/ 2 h 715"/>
                <a:gd name="T24" fmla="*/ 1 w 107"/>
                <a:gd name="T25" fmla="*/ 2 h 715"/>
                <a:gd name="T26" fmla="*/ 1 w 107"/>
                <a:gd name="T27" fmla="*/ 2 h 715"/>
                <a:gd name="T28" fmla="*/ 1 w 107"/>
                <a:gd name="T29" fmla="*/ 2 h 715"/>
                <a:gd name="T30" fmla="*/ 1 w 107"/>
                <a:gd name="T31" fmla="*/ 2 h 715"/>
                <a:gd name="T32" fmla="*/ 1 w 107"/>
                <a:gd name="T33" fmla="*/ 2 h 715"/>
                <a:gd name="T34" fmla="*/ 1 w 107"/>
                <a:gd name="T35" fmla="*/ 2 h 715"/>
                <a:gd name="T36" fmla="*/ 1 w 107"/>
                <a:gd name="T37" fmla="*/ 2 h 715"/>
                <a:gd name="T38" fmla="*/ 1 w 107"/>
                <a:gd name="T39" fmla="*/ 2 h 715"/>
                <a:gd name="T40" fmla="*/ 0 w 107"/>
                <a:gd name="T41" fmla="*/ 2 h 715"/>
                <a:gd name="T42" fmla="*/ 1 w 107"/>
                <a:gd name="T43" fmla="*/ 2 h 715"/>
                <a:gd name="T44" fmla="*/ 1 w 107"/>
                <a:gd name="T45" fmla="*/ 2 h 715"/>
                <a:gd name="T46" fmla="*/ 1 w 107"/>
                <a:gd name="T47" fmla="*/ 1 h 715"/>
                <a:gd name="T48" fmla="*/ 1 w 107"/>
                <a:gd name="T49" fmla="*/ 1 h 715"/>
                <a:gd name="T50" fmla="*/ 1 w 107"/>
                <a:gd name="T51" fmla="*/ 1 h 715"/>
                <a:gd name="T52" fmla="*/ 1 w 107"/>
                <a:gd name="T53" fmla="*/ 0 h 715"/>
                <a:gd name="T54" fmla="*/ 1 w 107"/>
                <a:gd name="T55" fmla="*/ 0 h 715"/>
                <a:gd name="T56" fmla="*/ 1 w 107"/>
                <a:gd name="T57" fmla="*/ 0 h 7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7" h="715">
                  <a:moveTo>
                    <a:pt x="30" y="0"/>
                  </a:moveTo>
                  <a:lnTo>
                    <a:pt x="39" y="5"/>
                  </a:lnTo>
                  <a:lnTo>
                    <a:pt x="50" y="11"/>
                  </a:lnTo>
                  <a:lnTo>
                    <a:pt x="59" y="18"/>
                  </a:lnTo>
                  <a:lnTo>
                    <a:pt x="69" y="24"/>
                  </a:lnTo>
                  <a:lnTo>
                    <a:pt x="79" y="30"/>
                  </a:lnTo>
                  <a:lnTo>
                    <a:pt x="88" y="35"/>
                  </a:lnTo>
                  <a:lnTo>
                    <a:pt x="98" y="42"/>
                  </a:lnTo>
                  <a:lnTo>
                    <a:pt x="107" y="48"/>
                  </a:lnTo>
                  <a:lnTo>
                    <a:pt x="102" y="205"/>
                  </a:lnTo>
                  <a:lnTo>
                    <a:pt x="99" y="382"/>
                  </a:lnTo>
                  <a:lnTo>
                    <a:pt x="95" y="554"/>
                  </a:lnTo>
                  <a:lnTo>
                    <a:pt x="82" y="689"/>
                  </a:lnTo>
                  <a:lnTo>
                    <a:pt x="72" y="693"/>
                  </a:lnTo>
                  <a:lnTo>
                    <a:pt x="63" y="695"/>
                  </a:lnTo>
                  <a:lnTo>
                    <a:pt x="52" y="699"/>
                  </a:lnTo>
                  <a:lnTo>
                    <a:pt x="42" y="702"/>
                  </a:lnTo>
                  <a:lnTo>
                    <a:pt x="31" y="706"/>
                  </a:lnTo>
                  <a:lnTo>
                    <a:pt x="21" y="709"/>
                  </a:lnTo>
                  <a:lnTo>
                    <a:pt x="11" y="711"/>
                  </a:lnTo>
                  <a:lnTo>
                    <a:pt x="0" y="715"/>
                  </a:lnTo>
                  <a:lnTo>
                    <a:pt x="7" y="619"/>
                  </a:lnTo>
                  <a:lnTo>
                    <a:pt x="18" y="532"/>
                  </a:lnTo>
                  <a:lnTo>
                    <a:pt x="29" y="450"/>
                  </a:lnTo>
                  <a:lnTo>
                    <a:pt x="39" y="370"/>
                  </a:lnTo>
                  <a:lnTo>
                    <a:pt x="46" y="289"/>
                  </a:lnTo>
                  <a:lnTo>
                    <a:pt x="49" y="201"/>
                  </a:lnTo>
                  <a:lnTo>
                    <a:pt x="44" y="107"/>
                  </a:lnTo>
                  <a:lnTo>
                    <a:pt x="30" y="0"/>
                  </a:lnTo>
                  <a:close/>
                </a:path>
              </a:pathLst>
            </a:custGeom>
            <a:solidFill>
              <a:srgbClr val="513D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19" name="Freeform 1310"/>
            <p:cNvSpPr>
              <a:spLocks noChangeArrowheads="1"/>
            </p:cNvSpPr>
            <p:nvPr/>
          </p:nvSpPr>
          <p:spPr bwMode="auto">
            <a:xfrm>
              <a:off x="3100" y="329"/>
              <a:ext cx="56" cy="361"/>
            </a:xfrm>
            <a:custGeom>
              <a:avLst/>
              <a:gdLst>
                <a:gd name="T0" fmla="*/ 1 w 112"/>
                <a:gd name="T1" fmla="*/ 0 h 722"/>
                <a:gd name="T2" fmla="*/ 1 w 112"/>
                <a:gd name="T3" fmla="*/ 1 h 722"/>
                <a:gd name="T4" fmla="*/ 1 w 112"/>
                <a:gd name="T5" fmla="*/ 1 h 722"/>
                <a:gd name="T6" fmla="*/ 1 w 112"/>
                <a:gd name="T7" fmla="*/ 1 h 722"/>
                <a:gd name="T8" fmla="*/ 1 w 112"/>
                <a:gd name="T9" fmla="*/ 1 h 722"/>
                <a:gd name="T10" fmla="*/ 1 w 112"/>
                <a:gd name="T11" fmla="*/ 1 h 722"/>
                <a:gd name="T12" fmla="*/ 1 w 112"/>
                <a:gd name="T13" fmla="*/ 1 h 722"/>
                <a:gd name="T14" fmla="*/ 1 w 112"/>
                <a:gd name="T15" fmla="*/ 1 h 722"/>
                <a:gd name="T16" fmla="*/ 1 w 112"/>
                <a:gd name="T17" fmla="*/ 1 h 722"/>
                <a:gd name="T18" fmla="*/ 1 w 112"/>
                <a:gd name="T19" fmla="*/ 1 h 722"/>
                <a:gd name="T20" fmla="*/ 1 w 112"/>
                <a:gd name="T21" fmla="*/ 2 h 722"/>
                <a:gd name="T22" fmla="*/ 1 w 112"/>
                <a:gd name="T23" fmla="*/ 3 h 722"/>
                <a:gd name="T24" fmla="*/ 1 w 112"/>
                <a:gd name="T25" fmla="*/ 3 h 722"/>
                <a:gd name="T26" fmla="*/ 1 w 112"/>
                <a:gd name="T27" fmla="*/ 3 h 722"/>
                <a:gd name="T28" fmla="*/ 1 w 112"/>
                <a:gd name="T29" fmla="*/ 3 h 722"/>
                <a:gd name="T30" fmla="*/ 1 w 112"/>
                <a:gd name="T31" fmla="*/ 3 h 722"/>
                <a:gd name="T32" fmla="*/ 1 w 112"/>
                <a:gd name="T33" fmla="*/ 3 h 722"/>
                <a:gd name="T34" fmla="*/ 1 w 112"/>
                <a:gd name="T35" fmla="*/ 3 h 722"/>
                <a:gd name="T36" fmla="*/ 1 w 112"/>
                <a:gd name="T37" fmla="*/ 3 h 722"/>
                <a:gd name="T38" fmla="*/ 1 w 112"/>
                <a:gd name="T39" fmla="*/ 3 h 722"/>
                <a:gd name="T40" fmla="*/ 0 w 112"/>
                <a:gd name="T41" fmla="*/ 3 h 722"/>
                <a:gd name="T42" fmla="*/ 1 w 112"/>
                <a:gd name="T43" fmla="*/ 3 h 722"/>
                <a:gd name="T44" fmla="*/ 1 w 112"/>
                <a:gd name="T45" fmla="*/ 3 h 722"/>
                <a:gd name="T46" fmla="*/ 1 w 112"/>
                <a:gd name="T47" fmla="*/ 2 h 722"/>
                <a:gd name="T48" fmla="*/ 1 w 112"/>
                <a:gd name="T49" fmla="*/ 2 h 722"/>
                <a:gd name="T50" fmla="*/ 1 w 112"/>
                <a:gd name="T51" fmla="*/ 2 h 722"/>
                <a:gd name="T52" fmla="*/ 1 w 112"/>
                <a:gd name="T53" fmla="*/ 1 h 722"/>
                <a:gd name="T54" fmla="*/ 1 w 112"/>
                <a:gd name="T55" fmla="*/ 1 h 722"/>
                <a:gd name="T56" fmla="*/ 1 w 112"/>
                <a:gd name="T57" fmla="*/ 0 h 7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2" h="722">
                  <a:moveTo>
                    <a:pt x="34" y="0"/>
                  </a:moveTo>
                  <a:lnTo>
                    <a:pt x="43" y="5"/>
                  </a:lnTo>
                  <a:lnTo>
                    <a:pt x="53" y="12"/>
                  </a:lnTo>
                  <a:lnTo>
                    <a:pt x="63" y="18"/>
                  </a:lnTo>
                  <a:lnTo>
                    <a:pt x="72" y="24"/>
                  </a:lnTo>
                  <a:lnTo>
                    <a:pt x="82" y="30"/>
                  </a:lnTo>
                  <a:lnTo>
                    <a:pt x="91" y="37"/>
                  </a:lnTo>
                  <a:lnTo>
                    <a:pt x="102" y="42"/>
                  </a:lnTo>
                  <a:lnTo>
                    <a:pt x="112" y="49"/>
                  </a:lnTo>
                  <a:lnTo>
                    <a:pt x="103" y="206"/>
                  </a:lnTo>
                  <a:lnTo>
                    <a:pt x="101" y="385"/>
                  </a:lnTo>
                  <a:lnTo>
                    <a:pt x="96" y="558"/>
                  </a:lnTo>
                  <a:lnTo>
                    <a:pt x="84" y="695"/>
                  </a:lnTo>
                  <a:lnTo>
                    <a:pt x="74" y="699"/>
                  </a:lnTo>
                  <a:lnTo>
                    <a:pt x="63" y="702"/>
                  </a:lnTo>
                  <a:lnTo>
                    <a:pt x="52" y="706"/>
                  </a:lnTo>
                  <a:lnTo>
                    <a:pt x="42" y="708"/>
                  </a:lnTo>
                  <a:lnTo>
                    <a:pt x="31" y="711"/>
                  </a:lnTo>
                  <a:lnTo>
                    <a:pt x="21" y="715"/>
                  </a:lnTo>
                  <a:lnTo>
                    <a:pt x="11" y="718"/>
                  </a:lnTo>
                  <a:lnTo>
                    <a:pt x="0" y="722"/>
                  </a:lnTo>
                  <a:lnTo>
                    <a:pt x="7" y="626"/>
                  </a:lnTo>
                  <a:lnTo>
                    <a:pt x="18" y="539"/>
                  </a:lnTo>
                  <a:lnTo>
                    <a:pt x="29" y="456"/>
                  </a:lnTo>
                  <a:lnTo>
                    <a:pt x="41" y="374"/>
                  </a:lnTo>
                  <a:lnTo>
                    <a:pt x="49" y="291"/>
                  </a:lnTo>
                  <a:lnTo>
                    <a:pt x="51" y="202"/>
                  </a:lnTo>
                  <a:lnTo>
                    <a:pt x="48" y="107"/>
                  </a:lnTo>
                  <a:lnTo>
                    <a:pt x="34" y="0"/>
                  </a:lnTo>
                  <a:close/>
                </a:path>
              </a:pathLst>
            </a:custGeom>
            <a:solidFill>
              <a:srgbClr val="4C3A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20" name="Freeform 1311"/>
            <p:cNvSpPr>
              <a:spLocks noChangeArrowheads="1"/>
            </p:cNvSpPr>
            <p:nvPr/>
          </p:nvSpPr>
          <p:spPr bwMode="auto">
            <a:xfrm>
              <a:off x="3092" y="326"/>
              <a:ext cx="57" cy="364"/>
            </a:xfrm>
            <a:custGeom>
              <a:avLst/>
              <a:gdLst>
                <a:gd name="T0" fmla="*/ 1 w 114"/>
                <a:gd name="T1" fmla="*/ 0 h 729"/>
                <a:gd name="T2" fmla="*/ 1 w 114"/>
                <a:gd name="T3" fmla="*/ 0 h 729"/>
                <a:gd name="T4" fmla="*/ 1 w 114"/>
                <a:gd name="T5" fmla="*/ 0 h 729"/>
                <a:gd name="T6" fmla="*/ 1 w 114"/>
                <a:gd name="T7" fmla="*/ 1 h 729"/>
                <a:gd name="T8" fmla="*/ 1 w 114"/>
                <a:gd name="T9" fmla="*/ 2 h 729"/>
                <a:gd name="T10" fmla="*/ 1 w 114"/>
                <a:gd name="T11" fmla="*/ 2 h 729"/>
                <a:gd name="T12" fmla="*/ 0 w 114"/>
                <a:gd name="T13" fmla="*/ 2 h 729"/>
                <a:gd name="T14" fmla="*/ 1 w 114"/>
                <a:gd name="T15" fmla="*/ 2 h 729"/>
                <a:gd name="T16" fmla="*/ 1 w 114"/>
                <a:gd name="T17" fmla="*/ 2 h 729"/>
                <a:gd name="T18" fmla="*/ 1 w 114"/>
                <a:gd name="T19" fmla="*/ 1 h 729"/>
                <a:gd name="T20" fmla="*/ 1 w 114"/>
                <a:gd name="T21" fmla="*/ 1 h 729"/>
                <a:gd name="T22" fmla="*/ 1 w 114"/>
                <a:gd name="T23" fmla="*/ 1 h 729"/>
                <a:gd name="T24" fmla="*/ 1 w 114"/>
                <a:gd name="T25" fmla="*/ 0 h 729"/>
                <a:gd name="T26" fmla="*/ 1 w 114"/>
                <a:gd name="T27" fmla="*/ 0 h 729"/>
                <a:gd name="T28" fmla="*/ 1 w 114"/>
                <a:gd name="T29" fmla="*/ 0 h 7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4" h="729">
                  <a:moveTo>
                    <a:pt x="36" y="0"/>
                  </a:moveTo>
                  <a:lnTo>
                    <a:pt x="114" y="49"/>
                  </a:lnTo>
                  <a:lnTo>
                    <a:pt x="104" y="207"/>
                  </a:lnTo>
                  <a:lnTo>
                    <a:pt x="101" y="389"/>
                  </a:lnTo>
                  <a:lnTo>
                    <a:pt x="97" y="563"/>
                  </a:lnTo>
                  <a:lnTo>
                    <a:pt x="86" y="701"/>
                  </a:lnTo>
                  <a:lnTo>
                    <a:pt x="0" y="729"/>
                  </a:lnTo>
                  <a:lnTo>
                    <a:pt x="7" y="633"/>
                  </a:lnTo>
                  <a:lnTo>
                    <a:pt x="19" y="545"/>
                  </a:lnTo>
                  <a:lnTo>
                    <a:pt x="30" y="460"/>
                  </a:lnTo>
                  <a:lnTo>
                    <a:pt x="42" y="378"/>
                  </a:lnTo>
                  <a:lnTo>
                    <a:pt x="50" y="292"/>
                  </a:lnTo>
                  <a:lnTo>
                    <a:pt x="53" y="204"/>
                  </a:lnTo>
                  <a:lnTo>
                    <a:pt x="50" y="107"/>
                  </a:lnTo>
                  <a:lnTo>
                    <a:pt x="36" y="0"/>
                  </a:lnTo>
                  <a:close/>
                </a:path>
              </a:pathLst>
            </a:custGeom>
            <a:solidFill>
              <a:srgbClr val="473A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21" name="Freeform 1312"/>
            <p:cNvSpPr>
              <a:spLocks noChangeArrowheads="1"/>
            </p:cNvSpPr>
            <p:nvPr/>
          </p:nvSpPr>
          <p:spPr bwMode="auto">
            <a:xfrm>
              <a:off x="2516" y="700"/>
              <a:ext cx="473" cy="39"/>
            </a:xfrm>
            <a:custGeom>
              <a:avLst/>
              <a:gdLst>
                <a:gd name="T0" fmla="*/ 1 w 946"/>
                <a:gd name="T1" fmla="*/ 0 h 78"/>
                <a:gd name="T2" fmla="*/ 1 w 946"/>
                <a:gd name="T3" fmla="*/ 1 h 78"/>
                <a:gd name="T4" fmla="*/ 1 w 946"/>
                <a:gd name="T5" fmla="*/ 1 h 78"/>
                <a:gd name="T6" fmla="*/ 1 w 946"/>
                <a:gd name="T7" fmla="*/ 1 h 78"/>
                <a:gd name="T8" fmla="*/ 1 w 946"/>
                <a:gd name="T9" fmla="*/ 1 h 78"/>
                <a:gd name="T10" fmla="*/ 1 w 946"/>
                <a:gd name="T11" fmla="*/ 1 h 78"/>
                <a:gd name="T12" fmla="*/ 1 w 946"/>
                <a:gd name="T13" fmla="*/ 1 h 78"/>
                <a:gd name="T14" fmla="*/ 2 w 946"/>
                <a:gd name="T15" fmla="*/ 1 h 78"/>
                <a:gd name="T16" fmla="*/ 2 w 946"/>
                <a:gd name="T17" fmla="*/ 1 h 78"/>
                <a:gd name="T18" fmla="*/ 2 w 946"/>
                <a:gd name="T19" fmla="*/ 1 h 78"/>
                <a:gd name="T20" fmla="*/ 2 w 946"/>
                <a:gd name="T21" fmla="*/ 1 h 78"/>
                <a:gd name="T22" fmla="*/ 2 w 946"/>
                <a:gd name="T23" fmla="*/ 1 h 78"/>
                <a:gd name="T24" fmla="*/ 2 w 946"/>
                <a:gd name="T25" fmla="*/ 1 h 78"/>
                <a:gd name="T26" fmla="*/ 3 w 946"/>
                <a:gd name="T27" fmla="*/ 1 h 78"/>
                <a:gd name="T28" fmla="*/ 3 w 946"/>
                <a:gd name="T29" fmla="*/ 1 h 78"/>
                <a:gd name="T30" fmla="*/ 3 w 946"/>
                <a:gd name="T31" fmla="*/ 1 h 78"/>
                <a:gd name="T32" fmla="*/ 3 w 946"/>
                <a:gd name="T33" fmla="*/ 1 h 78"/>
                <a:gd name="T34" fmla="*/ 4 w 946"/>
                <a:gd name="T35" fmla="*/ 1 h 78"/>
                <a:gd name="T36" fmla="*/ 4 w 946"/>
                <a:gd name="T37" fmla="*/ 1 h 78"/>
                <a:gd name="T38" fmla="*/ 4 w 946"/>
                <a:gd name="T39" fmla="*/ 1 h 78"/>
                <a:gd name="T40" fmla="*/ 4 w 946"/>
                <a:gd name="T41" fmla="*/ 1 h 78"/>
                <a:gd name="T42" fmla="*/ 3 w 946"/>
                <a:gd name="T43" fmla="*/ 1 h 78"/>
                <a:gd name="T44" fmla="*/ 3 w 946"/>
                <a:gd name="T45" fmla="*/ 1 h 78"/>
                <a:gd name="T46" fmla="*/ 3 w 946"/>
                <a:gd name="T47" fmla="*/ 1 h 78"/>
                <a:gd name="T48" fmla="*/ 3 w 946"/>
                <a:gd name="T49" fmla="*/ 1 h 78"/>
                <a:gd name="T50" fmla="*/ 3 w 946"/>
                <a:gd name="T51" fmla="*/ 1 h 78"/>
                <a:gd name="T52" fmla="*/ 3 w 946"/>
                <a:gd name="T53" fmla="*/ 1 h 78"/>
                <a:gd name="T54" fmla="*/ 3 w 946"/>
                <a:gd name="T55" fmla="*/ 1 h 78"/>
                <a:gd name="T56" fmla="*/ 2 w 946"/>
                <a:gd name="T57" fmla="*/ 1 h 78"/>
                <a:gd name="T58" fmla="*/ 2 w 946"/>
                <a:gd name="T59" fmla="*/ 1 h 78"/>
                <a:gd name="T60" fmla="*/ 2 w 946"/>
                <a:gd name="T61" fmla="*/ 1 h 78"/>
                <a:gd name="T62" fmla="*/ 2 w 946"/>
                <a:gd name="T63" fmla="*/ 1 h 78"/>
                <a:gd name="T64" fmla="*/ 2 w 946"/>
                <a:gd name="T65" fmla="*/ 1 h 78"/>
                <a:gd name="T66" fmla="*/ 2 w 946"/>
                <a:gd name="T67" fmla="*/ 1 h 78"/>
                <a:gd name="T68" fmla="*/ 2 w 946"/>
                <a:gd name="T69" fmla="*/ 1 h 78"/>
                <a:gd name="T70" fmla="*/ 1 w 946"/>
                <a:gd name="T71" fmla="*/ 1 h 78"/>
                <a:gd name="T72" fmla="*/ 1 w 946"/>
                <a:gd name="T73" fmla="*/ 1 h 78"/>
                <a:gd name="T74" fmla="*/ 1 w 946"/>
                <a:gd name="T75" fmla="*/ 1 h 78"/>
                <a:gd name="T76" fmla="*/ 1 w 946"/>
                <a:gd name="T77" fmla="*/ 1 h 78"/>
                <a:gd name="T78" fmla="*/ 1 w 946"/>
                <a:gd name="T79" fmla="*/ 1 h 78"/>
                <a:gd name="T80" fmla="*/ 1 w 946"/>
                <a:gd name="T81" fmla="*/ 1 h 78"/>
                <a:gd name="T82" fmla="*/ 1 w 946"/>
                <a:gd name="T83" fmla="*/ 1 h 78"/>
                <a:gd name="T84" fmla="*/ 1 w 946"/>
                <a:gd name="T85" fmla="*/ 1 h 78"/>
                <a:gd name="T86" fmla="*/ 1 w 946"/>
                <a:gd name="T87" fmla="*/ 1 h 78"/>
                <a:gd name="T88" fmla="*/ 1 w 946"/>
                <a:gd name="T89" fmla="*/ 1 h 78"/>
                <a:gd name="T90" fmla="*/ 1 w 946"/>
                <a:gd name="T91" fmla="*/ 1 h 78"/>
                <a:gd name="T92" fmla="*/ 1 w 946"/>
                <a:gd name="T93" fmla="*/ 1 h 78"/>
                <a:gd name="T94" fmla="*/ 1 w 946"/>
                <a:gd name="T95" fmla="*/ 1 h 78"/>
                <a:gd name="T96" fmla="*/ 1 w 946"/>
                <a:gd name="T97" fmla="*/ 1 h 78"/>
                <a:gd name="T98" fmla="*/ 1 w 946"/>
                <a:gd name="T99" fmla="*/ 1 h 78"/>
                <a:gd name="T100" fmla="*/ 1 w 946"/>
                <a:gd name="T101" fmla="*/ 1 h 78"/>
                <a:gd name="T102" fmla="*/ 0 w 946"/>
                <a:gd name="T103" fmla="*/ 1 h 78"/>
                <a:gd name="T104" fmla="*/ 0 w 946"/>
                <a:gd name="T105" fmla="*/ 1 h 78"/>
                <a:gd name="T106" fmla="*/ 1 w 946"/>
                <a:gd name="T107" fmla="*/ 0 h 7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46" h="78">
                  <a:moveTo>
                    <a:pt x="3" y="0"/>
                  </a:moveTo>
                  <a:lnTo>
                    <a:pt x="46" y="11"/>
                  </a:lnTo>
                  <a:lnTo>
                    <a:pt x="89" y="20"/>
                  </a:lnTo>
                  <a:lnTo>
                    <a:pt x="130" y="27"/>
                  </a:lnTo>
                  <a:lnTo>
                    <a:pt x="170" y="34"/>
                  </a:lnTo>
                  <a:lnTo>
                    <a:pt x="210" y="38"/>
                  </a:lnTo>
                  <a:lnTo>
                    <a:pt x="249" y="42"/>
                  </a:lnTo>
                  <a:lnTo>
                    <a:pt x="288" y="45"/>
                  </a:lnTo>
                  <a:lnTo>
                    <a:pt x="330" y="46"/>
                  </a:lnTo>
                  <a:lnTo>
                    <a:pt x="371" y="48"/>
                  </a:lnTo>
                  <a:lnTo>
                    <a:pt x="414" y="46"/>
                  </a:lnTo>
                  <a:lnTo>
                    <a:pt x="460" y="45"/>
                  </a:lnTo>
                  <a:lnTo>
                    <a:pt x="507" y="43"/>
                  </a:lnTo>
                  <a:lnTo>
                    <a:pt x="558" y="40"/>
                  </a:lnTo>
                  <a:lnTo>
                    <a:pt x="612" y="35"/>
                  </a:lnTo>
                  <a:lnTo>
                    <a:pt x="670" y="30"/>
                  </a:lnTo>
                  <a:lnTo>
                    <a:pt x="732" y="25"/>
                  </a:lnTo>
                  <a:lnTo>
                    <a:pt x="769" y="18"/>
                  </a:lnTo>
                  <a:lnTo>
                    <a:pt x="839" y="21"/>
                  </a:lnTo>
                  <a:lnTo>
                    <a:pt x="946" y="35"/>
                  </a:lnTo>
                  <a:lnTo>
                    <a:pt x="826" y="49"/>
                  </a:lnTo>
                  <a:lnTo>
                    <a:pt x="736" y="61"/>
                  </a:lnTo>
                  <a:lnTo>
                    <a:pt x="698" y="66"/>
                  </a:lnTo>
                  <a:lnTo>
                    <a:pt x="660" y="71"/>
                  </a:lnTo>
                  <a:lnTo>
                    <a:pt x="622" y="73"/>
                  </a:lnTo>
                  <a:lnTo>
                    <a:pt x="585" y="75"/>
                  </a:lnTo>
                  <a:lnTo>
                    <a:pt x="549" y="78"/>
                  </a:lnTo>
                  <a:lnTo>
                    <a:pt x="513" y="78"/>
                  </a:lnTo>
                  <a:lnTo>
                    <a:pt x="477" y="78"/>
                  </a:lnTo>
                  <a:lnTo>
                    <a:pt x="443" y="78"/>
                  </a:lnTo>
                  <a:lnTo>
                    <a:pt x="409" y="76"/>
                  </a:lnTo>
                  <a:lnTo>
                    <a:pt x="376" y="75"/>
                  </a:lnTo>
                  <a:lnTo>
                    <a:pt x="345" y="73"/>
                  </a:lnTo>
                  <a:lnTo>
                    <a:pt x="314" y="71"/>
                  </a:lnTo>
                  <a:lnTo>
                    <a:pt x="284" y="67"/>
                  </a:lnTo>
                  <a:lnTo>
                    <a:pt x="255" y="65"/>
                  </a:lnTo>
                  <a:lnTo>
                    <a:pt x="227" y="61"/>
                  </a:lnTo>
                  <a:lnTo>
                    <a:pt x="202" y="57"/>
                  </a:lnTo>
                  <a:lnTo>
                    <a:pt x="177" y="53"/>
                  </a:lnTo>
                  <a:lnTo>
                    <a:pt x="154" y="49"/>
                  </a:lnTo>
                  <a:lnTo>
                    <a:pt x="130" y="45"/>
                  </a:lnTo>
                  <a:lnTo>
                    <a:pt x="111" y="41"/>
                  </a:lnTo>
                  <a:lnTo>
                    <a:pt x="91" y="36"/>
                  </a:lnTo>
                  <a:lnTo>
                    <a:pt x="74" y="31"/>
                  </a:lnTo>
                  <a:lnTo>
                    <a:pt x="58" y="28"/>
                  </a:lnTo>
                  <a:lnTo>
                    <a:pt x="44" y="23"/>
                  </a:lnTo>
                  <a:lnTo>
                    <a:pt x="33" y="20"/>
                  </a:lnTo>
                  <a:lnTo>
                    <a:pt x="22" y="16"/>
                  </a:lnTo>
                  <a:lnTo>
                    <a:pt x="13" y="13"/>
                  </a:lnTo>
                  <a:lnTo>
                    <a:pt x="7" y="10"/>
                  </a:lnTo>
                  <a:lnTo>
                    <a:pt x="3" y="6"/>
                  </a:lnTo>
                  <a:lnTo>
                    <a:pt x="0" y="4"/>
                  </a:lnTo>
                  <a:lnTo>
                    <a:pt x="0" y="2"/>
                  </a:lnTo>
                  <a:lnTo>
                    <a:pt x="3" y="0"/>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22" name="Freeform 1313"/>
            <p:cNvSpPr>
              <a:spLocks noChangeArrowheads="1"/>
            </p:cNvSpPr>
            <p:nvPr/>
          </p:nvSpPr>
          <p:spPr bwMode="auto">
            <a:xfrm>
              <a:off x="2654" y="739"/>
              <a:ext cx="177" cy="46"/>
            </a:xfrm>
            <a:custGeom>
              <a:avLst/>
              <a:gdLst>
                <a:gd name="T0" fmla="*/ 0 w 352"/>
                <a:gd name="T1" fmla="*/ 0 h 92"/>
                <a:gd name="T2" fmla="*/ 1 w 352"/>
                <a:gd name="T3" fmla="*/ 1 h 92"/>
                <a:gd name="T4" fmla="*/ 1 w 352"/>
                <a:gd name="T5" fmla="*/ 1 h 92"/>
                <a:gd name="T6" fmla="*/ 1 w 352"/>
                <a:gd name="T7" fmla="*/ 1 h 92"/>
                <a:gd name="T8" fmla="*/ 1 w 352"/>
                <a:gd name="T9" fmla="*/ 1 h 92"/>
                <a:gd name="T10" fmla="*/ 2 w 352"/>
                <a:gd name="T11" fmla="*/ 1 h 92"/>
                <a:gd name="T12" fmla="*/ 2 w 352"/>
                <a:gd name="T13" fmla="*/ 1 h 92"/>
                <a:gd name="T14" fmla="*/ 2 w 352"/>
                <a:gd name="T15" fmla="*/ 1 h 92"/>
                <a:gd name="T16" fmla="*/ 2 w 352"/>
                <a:gd name="T17" fmla="*/ 1 h 92"/>
                <a:gd name="T18" fmla="*/ 2 w 352"/>
                <a:gd name="T19" fmla="*/ 1 h 92"/>
                <a:gd name="T20" fmla="*/ 1 w 352"/>
                <a:gd name="T21" fmla="*/ 1 h 92"/>
                <a:gd name="T22" fmla="*/ 1 w 352"/>
                <a:gd name="T23" fmla="*/ 1 h 92"/>
                <a:gd name="T24" fmla="*/ 1 w 352"/>
                <a:gd name="T25" fmla="*/ 1 h 92"/>
                <a:gd name="T26" fmla="*/ 1 w 352"/>
                <a:gd name="T27" fmla="*/ 1 h 92"/>
                <a:gd name="T28" fmla="*/ 0 w 352"/>
                <a:gd name="T29" fmla="*/ 0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2" h="92">
                  <a:moveTo>
                    <a:pt x="0" y="0"/>
                  </a:moveTo>
                  <a:lnTo>
                    <a:pt x="46" y="8"/>
                  </a:lnTo>
                  <a:lnTo>
                    <a:pt x="128" y="8"/>
                  </a:lnTo>
                  <a:lnTo>
                    <a:pt x="189" y="8"/>
                  </a:lnTo>
                  <a:lnTo>
                    <a:pt x="252" y="4"/>
                  </a:lnTo>
                  <a:lnTo>
                    <a:pt x="260" y="27"/>
                  </a:lnTo>
                  <a:lnTo>
                    <a:pt x="278" y="54"/>
                  </a:lnTo>
                  <a:lnTo>
                    <a:pt x="319" y="71"/>
                  </a:lnTo>
                  <a:lnTo>
                    <a:pt x="352" y="92"/>
                  </a:lnTo>
                  <a:lnTo>
                    <a:pt x="291" y="92"/>
                  </a:lnTo>
                  <a:lnTo>
                    <a:pt x="211" y="84"/>
                  </a:lnTo>
                  <a:lnTo>
                    <a:pt x="135" y="74"/>
                  </a:lnTo>
                  <a:lnTo>
                    <a:pt x="83" y="64"/>
                  </a:lnTo>
                  <a:lnTo>
                    <a:pt x="20" y="25"/>
                  </a:lnTo>
                  <a:lnTo>
                    <a:pt x="0" y="0"/>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23" name="Freeform 1314"/>
            <p:cNvSpPr>
              <a:spLocks noChangeArrowheads="1"/>
            </p:cNvSpPr>
            <p:nvPr/>
          </p:nvSpPr>
          <p:spPr bwMode="auto">
            <a:xfrm>
              <a:off x="2622" y="778"/>
              <a:ext cx="309" cy="76"/>
            </a:xfrm>
            <a:custGeom>
              <a:avLst/>
              <a:gdLst>
                <a:gd name="T0" fmla="*/ 0 w 619"/>
                <a:gd name="T1" fmla="*/ 0 h 151"/>
                <a:gd name="T2" fmla="*/ 0 w 619"/>
                <a:gd name="T3" fmla="*/ 0 h 151"/>
                <a:gd name="T4" fmla="*/ 0 w 619"/>
                <a:gd name="T5" fmla="*/ 1 h 151"/>
                <a:gd name="T6" fmla="*/ 0 w 619"/>
                <a:gd name="T7" fmla="*/ 1 h 151"/>
                <a:gd name="T8" fmla="*/ 0 w 619"/>
                <a:gd name="T9" fmla="*/ 1 h 151"/>
                <a:gd name="T10" fmla="*/ 0 w 619"/>
                <a:gd name="T11" fmla="*/ 1 h 151"/>
                <a:gd name="T12" fmla="*/ 0 w 619"/>
                <a:gd name="T13" fmla="*/ 1 h 151"/>
                <a:gd name="T14" fmla="*/ 0 w 619"/>
                <a:gd name="T15" fmla="*/ 1 h 151"/>
                <a:gd name="T16" fmla="*/ 0 w 619"/>
                <a:gd name="T17" fmla="*/ 1 h 151"/>
                <a:gd name="T18" fmla="*/ 0 w 619"/>
                <a:gd name="T19" fmla="*/ 1 h 151"/>
                <a:gd name="T20" fmla="*/ 0 w 619"/>
                <a:gd name="T21" fmla="*/ 1 h 151"/>
                <a:gd name="T22" fmla="*/ 0 w 619"/>
                <a:gd name="T23" fmla="*/ 1 h 151"/>
                <a:gd name="T24" fmla="*/ 0 w 619"/>
                <a:gd name="T25" fmla="*/ 1 h 151"/>
                <a:gd name="T26" fmla="*/ 0 w 619"/>
                <a:gd name="T27" fmla="*/ 1 h 151"/>
                <a:gd name="T28" fmla="*/ 0 w 619"/>
                <a:gd name="T29" fmla="*/ 1 h 151"/>
                <a:gd name="T30" fmla="*/ 0 w 619"/>
                <a:gd name="T31" fmla="*/ 1 h 151"/>
                <a:gd name="T32" fmla="*/ 0 w 619"/>
                <a:gd name="T33" fmla="*/ 1 h 151"/>
                <a:gd name="T34" fmla="*/ 1 w 619"/>
                <a:gd name="T35" fmla="*/ 1 h 151"/>
                <a:gd name="T36" fmla="*/ 1 w 619"/>
                <a:gd name="T37" fmla="*/ 1 h 151"/>
                <a:gd name="T38" fmla="*/ 1 w 619"/>
                <a:gd name="T39" fmla="*/ 1 h 151"/>
                <a:gd name="T40" fmla="*/ 1 w 619"/>
                <a:gd name="T41" fmla="*/ 1 h 151"/>
                <a:gd name="T42" fmla="*/ 2 w 619"/>
                <a:gd name="T43" fmla="*/ 1 h 151"/>
                <a:gd name="T44" fmla="*/ 2 w 619"/>
                <a:gd name="T45" fmla="*/ 1 h 151"/>
                <a:gd name="T46" fmla="*/ 2 w 619"/>
                <a:gd name="T47" fmla="*/ 1 h 151"/>
                <a:gd name="T48" fmla="*/ 2 w 619"/>
                <a:gd name="T49" fmla="*/ 1 h 151"/>
                <a:gd name="T50" fmla="*/ 2 w 619"/>
                <a:gd name="T51" fmla="*/ 1 h 151"/>
                <a:gd name="T52" fmla="*/ 1 w 619"/>
                <a:gd name="T53" fmla="*/ 1 h 151"/>
                <a:gd name="T54" fmla="*/ 1 w 619"/>
                <a:gd name="T55" fmla="*/ 1 h 151"/>
                <a:gd name="T56" fmla="*/ 1 w 619"/>
                <a:gd name="T57" fmla="*/ 1 h 151"/>
                <a:gd name="T58" fmla="*/ 1 w 619"/>
                <a:gd name="T59" fmla="*/ 1 h 151"/>
                <a:gd name="T60" fmla="*/ 1 w 619"/>
                <a:gd name="T61" fmla="*/ 1 h 151"/>
                <a:gd name="T62" fmla="*/ 1 w 619"/>
                <a:gd name="T63" fmla="*/ 1 h 151"/>
                <a:gd name="T64" fmla="*/ 1 w 619"/>
                <a:gd name="T65" fmla="*/ 1 h 151"/>
                <a:gd name="T66" fmla="*/ 1 w 619"/>
                <a:gd name="T67" fmla="*/ 1 h 151"/>
                <a:gd name="T68" fmla="*/ 1 w 619"/>
                <a:gd name="T69" fmla="*/ 1 h 151"/>
                <a:gd name="T70" fmla="*/ 1 w 619"/>
                <a:gd name="T71" fmla="*/ 1 h 151"/>
                <a:gd name="T72" fmla="*/ 1 w 619"/>
                <a:gd name="T73" fmla="*/ 1 h 151"/>
                <a:gd name="T74" fmla="*/ 1 w 619"/>
                <a:gd name="T75" fmla="*/ 1 h 151"/>
                <a:gd name="T76" fmla="*/ 1 w 619"/>
                <a:gd name="T77" fmla="*/ 1 h 151"/>
                <a:gd name="T78" fmla="*/ 1 w 619"/>
                <a:gd name="T79" fmla="*/ 1 h 151"/>
                <a:gd name="T80" fmla="*/ 0 w 619"/>
                <a:gd name="T81" fmla="*/ 1 h 151"/>
                <a:gd name="T82" fmla="*/ 0 w 619"/>
                <a:gd name="T83" fmla="*/ 1 h 151"/>
                <a:gd name="T84" fmla="*/ 0 w 619"/>
                <a:gd name="T85" fmla="*/ 1 h 151"/>
                <a:gd name="T86" fmla="*/ 0 w 619"/>
                <a:gd name="T87" fmla="*/ 1 h 151"/>
                <a:gd name="T88" fmla="*/ 0 w 619"/>
                <a:gd name="T89" fmla="*/ 1 h 151"/>
                <a:gd name="T90" fmla="*/ 0 w 619"/>
                <a:gd name="T91" fmla="*/ 1 h 151"/>
                <a:gd name="T92" fmla="*/ 0 w 619"/>
                <a:gd name="T93" fmla="*/ 0 h 1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19" h="151">
                  <a:moveTo>
                    <a:pt x="171" y="0"/>
                  </a:moveTo>
                  <a:lnTo>
                    <a:pt x="134" y="0"/>
                  </a:lnTo>
                  <a:lnTo>
                    <a:pt x="75" y="20"/>
                  </a:lnTo>
                  <a:lnTo>
                    <a:pt x="14" y="47"/>
                  </a:lnTo>
                  <a:lnTo>
                    <a:pt x="3" y="60"/>
                  </a:lnTo>
                  <a:lnTo>
                    <a:pt x="0" y="71"/>
                  </a:lnTo>
                  <a:lnTo>
                    <a:pt x="5" y="82"/>
                  </a:lnTo>
                  <a:lnTo>
                    <a:pt x="15" y="91"/>
                  </a:lnTo>
                  <a:lnTo>
                    <a:pt x="33" y="100"/>
                  </a:lnTo>
                  <a:lnTo>
                    <a:pt x="53" y="107"/>
                  </a:lnTo>
                  <a:lnTo>
                    <a:pt x="77" y="114"/>
                  </a:lnTo>
                  <a:lnTo>
                    <a:pt x="105" y="120"/>
                  </a:lnTo>
                  <a:lnTo>
                    <a:pt x="134" y="126"/>
                  </a:lnTo>
                  <a:lnTo>
                    <a:pt x="163" y="130"/>
                  </a:lnTo>
                  <a:lnTo>
                    <a:pt x="191" y="134"/>
                  </a:lnTo>
                  <a:lnTo>
                    <a:pt x="218" y="137"/>
                  </a:lnTo>
                  <a:lnTo>
                    <a:pt x="242" y="139"/>
                  </a:lnTo>
                  <a:lnTo>
                    <a:pt x="263" y="142"/>
                  </a:lnTo>
                  <a:lnTo>
                    <a:pt x="279" y="143"/>
                  </a:lnTo>
                  <a:lnTo>
                    <a:pt x="289" y="144"/>
                  </a:lnTo>
                  <a:lnTo>
                    <a:pt x="478" y="151"/>
                  </a:lnTo>
                  <a:lnTo>
                    <a:pt x="619" y="134"/>
                  </a:lnTo>
                  <a:lnTo>
                    <a:pt x="595" y="121"/>
                  </a:lnTo>
                  <a:lnTo>
                    <a:pt x="572" y="109"/>
                  </a:lnTo>
                  <a:lnTo>
                    <a:pt x="549" y="98"/>
                  </a:lnTo>
                  <a:lnTo>
                    <a:pt x="528" y="86"/>
                  </a:lnTo>
                  <a:lnTo>
                    <a:pt x="506" y="74"/>
                  </a:lnTo>
                  <a:lnTo>
                    <a:pt x="485" y="61"/>
                  </a:lnTo>
                  <a:lnTo>
                    <a:pt x="464" y="47"/>
                  </a:lnTo>
                  <a:lnTo>
                    <a:pt x="443" y="32"/>
                  </a:lnTo>
                  <a:lnTo>
                    <a:pt x="413" y="31"/>
                  </a:lnTo>
                  <a:lnTo>
                    <a:pt x="400" y="31"/>
                  </a:lnTo>
                  <a:lnTo>
                    <a:pt x="386" y="30"/>
                  </a:lnTo>
                  <a:lnTo>
                    <a:pt x="371" y="30"/>
                  </a:lnTo>
                  <a:lnTo>
                    <a:pt x="356" y="29"/>
                  </a:lnTo>
                  <a:lnTo>
                    <a:pt x="339" y="29"/>
                  </a:lnTo>
                  <a:lnTo>
                    <a:pt x="323" y="28"/>
                  </a:lnTo>
                  <a:lnTo>
                    <a:pt x="306" y="26"/>
                  </a:lnTo>
                  <a:lnTo>
                    <a:pt x="288" y="25"/>
                  </a:lnTo>
                  <a:lnTo>
                    <a:pt x="271" y="23"/>
                  </a:lnTo>
                  <a:lnTo>
                    <a:pt x="255" y="22"/>
                  </a:lnTo>
                  <a:lnTo>
                    <a:pt x="238" y="18"/>
                  </a:lnTo>
                  <a:lnTo>
                    <a:pt x="223" y="16"/>
                  </a:lnTo>
                  <a:lnTo>
                    <a:pt x="208" y="13"/>
                  </a:lnTo>
                  <a:lnTo>
                    <a:pt x="194" y="9"/>
                  </a:lnTo>
                  <a:lnTo>
                    <a:pt x="181" y="5"/>
                  </a:lnTo>
                  <a:lnTo>
                    <a:pt x="171" y="0"/>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24" name="Freeform 1315"/>
            <p:cNvSpPr>
              <a:spLocks noChangeArrowheads="1"/>
            </p:cNvSpPr>
            <p:nvPr/>
          </p:nvSpPr>
          <p:spPr bwMode="auto">
            <a:xfrm>
              <a:off x="2659" y="737"/>
              <a:ext cx="118" cy="46"/>
            </a:xfrm>
            <a:custGeom>
              <a:avLst/>
              <a:gdLst>
                <a:gd name="T0" fmla="*/ 0 w 236"/>
                <a:gd name="T1" fmla="*/ 0 h 92"/>
                <a:gd name="T2" fmla="*/ 1 w 236"/>
                <a:gd name="T3" fmla="*/ 1 h 92"/>
                <a:gd name="T4" fmla="*/ 1 w 236"/>
                <a:gd name="T5" fmla="*/ 1 h 92"/>
                <a:gd name="T6" fmla="*/ 1 w 236"/>
                <a:gd name="T7" fmla="*/ 1 h 92"/>
                <a:gd name="T8" fmla="*/ 1 w 236"/>
                <a:gd name="T9" fmla="*/ 1 h 92"/>
                <a:gd name="T10" fmla="*/ 1 w 236"/>
                <a:gd name="T11" fmla="*/ 1 h 92"/>
                <a:gd name="T12" fmla="*/ 1 w 236"/>
                <a:gd name="T13" fmla="*/ 1 h 92"/>
                <a:gd name="T14" fmla="*/ 1 w 236"/>
                <a:gd name="T15" fmla="*/ 1 h 92"/>
                <a:gd name="T16" fmla="*/ 1 w 236"/>
                <a:gd name="T17" fmla="*/ 1 h 92"/>
                <a:gd name="T18" fmla="*/ 1 w 236"/>
                <a:gd name="T19" fmla="*/ 1 h 92"/>
                <a:gd name="T20" fmla="*/ 1 w 236"/>
                <a:gd name="T21" fmla="*/ 1 h 92"/>
                <a:gd name="T22" fmla="*/ 1 w 236"/>
                <a:gd name="T23" fmla="*/ 1 h 92"/>
                <a:gd name="T24" fmla="*/ 1 w 236"/>
                <a:gd name="T25" fmla="*/ 1 h 92"/>
                <a:gd name="T26" fmla="*/ 1 w 236"/>
                <a:gd name="T27" fmla="*/ 1 h 92"/>
                <a:gd name="T28" fmla="*/ 1 w 236"/>
                <a:gd name="T29" fmla="*/ 1 h 92"/>
                <a:gd name="T30" fmla="*/ 1 w 236"/>
                <a:gd name="T31" fmla="*/ 1 h 92"/>
                <a:gd name="T32" fmla="*/ 1 w 236"/>
                <a:gd name="T33" fmla="*/ 1 h 92"/>
                <a:gd name="T34" fmla="*/ 1 w 236"/>
                <a:gd name="T35" fmla="*/ 1 h 92"/>
                <a:gd name="T36" fmla="*/ 1 w 236"/>
                <a:gd name="T37" fmla="*/ 1 h 92"/>
                <a:gd name="T38" fmla="*/ 1 w 236"/>
                <a:gd name="T39" fmla="*/ 1 h 92"/>
                <a:gd name="T40" fmla="*/ 1 w 236"/>
                <a:gd name="T41" fmla="*/ 1 h 92"/>
                <a:gd name="T42" fmla="*/ 1 w 236"/>
                <a:gd name="T43" fmla="*/ 1 h 92"/>
                <a:gd name="T44" fmla="*/ 1 w 236"/>
                <a:gd name="T45" fmla="*/ 1 h 92"/>
                <a:gd name="T46" fmla="*/ 1 w 236"/>
                <a:gd name="T47" fmla="*/ 1 h 92"/>
                <a:gd name="T48" fmla="*/ 1 w 236"/>
                <a:gd name="T49" fmla="*/ 1 h 92"/>
                <a:gd name="T50" fmla="*/ 1 w 236"/>
                <a:gd name="T51" fmla="*/ 1 h 92"/>
                <a:gd name="T52" fmla="*/ 0 w 236"/>
                <a:gd name="T53" fmla="*/ 0 h 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36" h="92">
                  <a:moveTo>
                    <a:pt x="0" y="0"/>
                  </a:moveTo>
                  <a:lnTo>
                    <a:pt x="14" y="14"/>
                  </a:lnTo>
                  <a:lnTo>
                    <a:pt x="28" y="27"/>
                  </a:lnTo>
                  <a:lnTo>
                    <a:pt x="42" y="37"/>
                  </a:lnTo>
                  <a:lnTo>
                    <a:pt x="54" y="47"/>
                  </a:lnTo>
                  <a:lnTo>
                    <a:pt x="68" y="55"/>
                  </a:lnTo>
                  <a:lnTo>
                    <a:pt x="81" y="63"/>
                  </a:lnTo>
                  <a:lnTo>
                    <a:pt x="93" y="69"/>
                  </a:lnTo>
                  <a:lnTo>
                    <a:pt x="107" y="75"/>
                  </a:lnTo>
                  <a:lnTo>
                    <a:pt x="121" y="80"/>
                  </a:lnTo>
                  <a:lnTo>
                    <a:pt x="135" y="83"/>
                  </a:lnTo>
                  <a:lnTo>
                    <a:pt x="150" y="86"/>
                  </a:lnTo>
                  <a:lnTo>
                    <a:pt x="166" y="89"/>
                  </a:lnTo>
                  <a:lnTo>
                    <a:pt x="182" y="90"/>
                  </a:lnTo>
                  <a:lnTo>
                    <a:pt x="199" y="91"/>
                  </a:lnTo>
                  <a:lnTo>
                    <a:pt x="217" y="92"/>
                  </a:lnTo>
                  <a:lnTo>
                    <a:pt x="236" y="92"/>
                  </a:lnTo>
                  <a:lnTo>
                    <a:pt x="221" y="83"/>
                  </a:lnTo>
                  <a:lnTo>
                    <a:pt x="210" y="75"/>
                  </a:lnTo>
                  <a:lnTo>
                    <a:pt x="199" y="67"/>
                  </a:lnTo>
                  <a:lnTo>
                    <a:pt x="190" y="58"/>
                  </a:lnTo>
                  <a:lnTo>
                    <a:pt x="182" y="50"/>
                  </a:lnTo>
                  <a:lnTo>
                    <a:pt x="174" y="39"/>
                  </a:lnTo>
                  <a:lnTo>
                    <a:pt x="165" y="28"/>
                  </a:lnTo>
                  <a:lnTo>
                    <a:pt x="154" y="14"/>
                  </a:lnTo>
                  <a:lnTo>
                    <a:pt x="100" y="14"/>
                  </a:lnTo>
                  <a:lnTo>
                    <a:pt x="0" y="0"/>
                  </a:lnTo>
                  <a:close/>
                </a:path>
              </a:pathLst>
            </a:custGeom>
            <a:solidFill>
              <a:srgbClr val="9670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25" name="Freeform 1316"/>
            <p:cNvSpPr>
              <a:spLocks noChangeArrowheads="1"/>
            </p:cNvSpPr>
            <p:nvPr/>
          </p:nvSpPr>
          <p:spPr bwMode="auto">
            <a:xfrm>
              <a:off x="2616" y="773"/>
              <a:ext cx="250" cy="80"/>
            </a:xfrm>
            <a:custGeom>
              <a:avLst/>
              <a:gdLst>
                <a:gd name="T0" fmla="*/ 1 w 500"/>
                <a:gd name="T1" fmla="*/ 0 h 161"/>
                <a:gd name="T2" fmla="*/ 1 w 500"/>
                <a:gd name="T3" fmla="*/ 0 h 161"/>
                <a:gd name="T4" fmla="*/ 0 w 500"/>
                <a:gd name="T5" fmla="*/ 0 h 161"/>
                <a:gd name="T6" fmla="*/ 1 w 500"/>
                <a:gd name="T7" fmla="*/ 0 h 161"/>
                <a:gd name="T8" fmla="*/ 1 w 500"/>
                <a:gd name="T9" fmla="*/ 0 h 161"/>
                <a:gd name="T10" fmla="*/ 1 w 500"/>
                <a:gd name="T11" fmla="*/ 0 h 161"/>
                <a:gd name="T12" fmla="*/ 1 w 500"/>
                <a:gd name="T13" fmla="*/ 0 h 161"/>
                <a:gd name="T14" fmla="*/ 1 w 500"/>
                <a:gd name="T15" fmla="*/ 0 h 161"/>
                <a:gd name="T16" fmla="*/ 1 w 500"/>
                <a:gd name="T17" fmla="*/ 0 h 161"/>
                <a:gd name="T18" fmla="*/ 1 w 500"/>
                <a:gd name="T19" fmla="*/ 0 h 161"/>
                <a:gd name="T20" fmla="*/ 1 w 500"/>
                <a:gd name="T21" fmla="*/ 0 h 161"/>
                <a:gd name="T22" fmla="*/ 1 w 500"/>
                <a:gd name="T23" fmla="*/ 0 h 161"/>
                <a:gd name="T24" fmla="*/ 1 w 500"/>
                <a:gd name="T25" fmla="*/ 0 h 161"/>
                <a:gd name="T26" fmla="*/ 1 w 500"/>
                <a:gd name="T27" fmla="*/ 0 h 161"/>
                <a:gd name="T28" fmla="*/ 2 w 500"/>
                <a:gd name="T29" fmla="*/ 0 h 161"/>
                <a:gd name="T30" fmla="*/ 2 w 500"/>
                <a:gd name="T31" fmla="*/ 0 h 161"/>
                <a:gd name="T32" fmla="*/ 2 w 500"/>
                <a:gd name="T33" fmla="*/ 0 h 161"/>
                <a:gd name="T34" fmla="*/ 2 w 500"/>
                <a:gd name="T35" fmla="*/ 0 h 161"/>
                <a:gd name="T36" fmla="*/ 2 w 500"/>
                <a:gd name="T37" fmla="*/ 0 h 161"/>
                <a:gd name="T38" fmla="*/ 2 w 500"/>
                <a:gd name="T39" fmla="*/ 0 h 161"/>
                <a:gd name="T40" fmla="*/ 2 w 500"/>
                <a:gd name="T41" fmla="*/ 0 h 161"/>
                <a:gd name="T42" fmla="*/ 2 w 500"/>
                <a:gd name="T43" fmla="*/ 0 h 161"/>
                <a:gd name="T44" fmla="*/ 2 w 500"/>
                <a:gd name="T45" fmla="*/ 0 h 161"/>
                <a:gd name="T46" fmla="*/ 1 w 500"/>
                <a:gd name="T47" fmla="*/ 0 h 161"/>
                <a:gd name="T48" fmla="*/ 1 w 500"/>
                <a:gd name="T49" fmla="*/ 0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00" h="161">
                  <a:moveTo>
                    <a:pt x="132" y="0"/>
                  </a:moveTo>
                  <a:lnTo>
                    <a:pt x="64" y="30"/>
                  </a:lnTo>
                  <a:lnTo>
                    <a:pt x="0" y="71"/>
                  </a:lnTo>
                  <a:lnTo>
                    <a:pt x="6" y="83"/>
                  </a:lnTo>
                  <a:lnTo>
                    <a:pt x="17" y="96"/>
                  </a:lnTo>
                  <a:lnTo>
                    <a:pt x="33" y="106"/>
                  </a:lnTo>
                  <a:lnTo>
                    <a:pt x="54" y="114"/>
                  </a:lnTo>
                  <a:lnTo>
                    <a:pt x="77" y="123"/>
                  </a:lnTo>
                  <a:lnTo>
                    <a:pt x="102" y="129"/>
                  </a:lnTo>
                  <a:lnTo>
                    <a:pt x="131" y="135"/>
                  </a:lnTo>
                  <a:lnTo>
                    <a:pt x="160" y="140"/>
                  </a:lnTo>
                  <a:lnTo>
                    <a:pt x="190" y="144"/>
                  </a:lnTo>
                  <a:lnTo>
                    <a:pt x="220" y="148"/>
                  </a:lnTo>
                  <a:lnTo>
                    <a:pt x="249" y="150"/>
                  </a:lnTo>
                  <a:lnTo>
                    <a:pt x="277" y="154"/>
                  </a:lnTo>
                  <a:lnTo>
                    <a:pt x="303" y="155"/>
                  </a:lnTo>
                  <a:lnTo>
                    <a:pt x="327" y="157"/>
                  </a:lnTo>
                  <a:lnTo>
                    <a:pt x="348" y="159"/>
                  </a:lnTo>
                  <a:lnTo>
                    <a:pt x="364" y="161"/>
                  </a:lnTo>
                  <a:lnTo>
                    <a:pt x="500" y="161"/>
                  </a:lnTo>
                  <a:lnTo>
                    <a:pt x="432" y="114"/>
                  </a:lnTo>
                  <a:lnTo>
                    <a:pt x="382" y="37"/>
                  </a:lnTo>
                  <a:lnTo>
                    <a:pt x="291" y="37"/>
                  </a:lnTo>
                  <a:lnTo>
                    <a:pt x="173" y="17"/>
                  </a:lnTo>
                  <a:lnTo>
                    <a:pt x="132" y="0"/>
                  </a:lnTo>
                  <a:close/>
                </a:path>
              </a:pathLst>
            </a:custGeom>
            <a:solidFill>
              <a:srgbClr val="9670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026" name="Freeform 1317"/>
            <p:cNvSpPr>
              <a:spLocks noChangeArrowheads="1"/>
            </p:cNvSpPr>
            <p:nvPr/>
          </p:nvSpPr>
          <p:spPr bwMode="auto">
            <a:xfrm>
              <a:off x="2845" y="231"/>
              <a:ext cx="33" cy="386"/>
            </a:xfrm>
            <a:custGeom>
              <a:avLst/>
              <a:gdLst>
                <a:gd name="T0" fmla="*/ 0 w 66"/>
                <a:gd name="T1" fmla="*/ 3 h 770"/>
                <a:gd name="T2" fmla="*/ 1 w 66"/>
                <a:gd name="T3" fmla="*/ 4 h 770"/>
                <a:gd name="T4" fmla="*/ 1 w 66"/>
                <a:gd name="T5" fmla="*/ 3 h 770"/>
                <a:gd name="T6" fmla="*/ 1 w 66"/>
                <a:gd name="T7" fmla="*/ 3 h 770"/>
                <a:gd name="T8" fmla="*/ 1 w 66"/>
                <a:gd name="T9" fmla="*/ 2 h 770"/>
                <a:gd name="T10" fmla="*/ 1 w 66"/>
                <a:gd name="T11" fmla="*/ 1 h 770"/>
                <a:gd name="T12" fmla="*/ 1 w 66"/>
                <a:gd name="T13" fmla="*/ 0 h 770"/>
                <a:gd name="T14" fmla="*/ 1 w 66"/>
                <a:gd name="T15" fmla="*/ 1 h 770"/>
                <a:gd name="T16" fmla="*/ 1 w 66"/>
                <a:gd name="T17" fmla="*/ 1 h 770"/>
                <a:gd name="T18" fmla="*/ 1 w 66"/>
                <a:gd name="T19" fmla="*/ 2 h 770"/>
                <a:gd name="T20" fmla="*/ 0 w 66"/>
                <a:gd name="T21" fmla="*/ 3 h 770"/>
                <a:gd name="T22" fmla="*/ 0 w 66"/>
                <a:gd name="T23" fmla="*/ 3 h 7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6" h="770">
                  <a:moveTo>
                    <a:pt x="0" y="765"/>
                  </a:moveTo>
                  <a:lnTo>
                    <a:pt x="66" y="770"/>
                  </a:lnTo>
                  <a:lnTo>
                    <a:pt x="15" y="750"/>
                  </a:lnTo>
                  <a:lnTo>
                    <a:pt x="16" y="563"/>
                  </a:lnTo>
                  <a:lnTo>
                    <a:pt x="21" y="374"/>
                  </a:lnTo>
                  <a:lnTo>
                    <a:pt x="27" y="185"/>
                  </a:lnTo>
                  <a:lnTo>
                    <a:pt x="36" y="0"/>
                  </a:lnTo>
                  <a:lnTo>
                    <a:pt x="9" y="21"/>
                  </a:lnTo>
                  <a:lnTo>
                    <a:pt x="8" y="206"/>
                  </a:lnTo>
                  <a:lnTo>
                    <a:pt x="5" y="393"/>
                  </a:lnTo>
                  <a:lnTo>
                    <a:pt x="0" y="579"/>
                  </a:lnTo>
                  <a:lnTo>
                    <a:pt x="0" y="765"/>
                  </a:lnTo>
                  <a:close/>
                </a:path>
              </a:pathLst>
            </a:custGeom>
            <a:solidFill>
              <a:srgbClr val="E0D1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8736" name="Text Box 1318"/>
          <p:cNvSpPr txBox="1">
            <a:spLocks noChangeArrowheads="1"/>
          </p:cNvSpPr>
          <p:nvPr/>
        </p:nvSpPr>
        <p:spPr bwMode="auto">
          <a:xfrm>
            <a:off x="1254125" y="4697413"/>
            <a:ext cx="782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400" b="1">
                <a:latin typeface="Arial" panose="020B0604020202020204" pitchFamily="34" charset="0"/>
              </a:rPr>
              <a:t>Water Jacket</a:t>
            </a:r>
          </a:p>
        </p:txBody>
      </p:sp>
      <p:grpSp>
        <p:nvGrpSpPr>
          <p:cNvPr id="158737" name="Group 1319"/>
          <p:cNvGrpSpPr>
            <a:grpSpLocks/>
          </p:cNvGrpSpPr>
          <p:nvPr/>
        </p:nvGrpSpPr>
        <p:grpSpPr bwMode="auto">
          <a:xfrm flipH="1">
            <a:off x="5334000" y="2571750"/>
            <a:ext cx="806450" cy="793750"/>
            <a:chOff x="1867" y="1897"/>
            <a:chExt cx="581" cy="571"/>
          </a:xfrm>
        </p:grpSpPr>
        <p:sp>
          <p:nvSpPr>
            <p:cNvPr id="158873" name="Freeform 1320"/>
            <p:cNvSpPr>
              <a:spLocks noChangeArrowheads="1"/>
            </p:cNvSpPr>
            <p:nvPr/>
          </p:nvSpPr>
          <p:spPr bwMode="auto">
            <a:xfrm flipH="1">
              <a:off x="2170" y="1903"/>
              <a:ext cx="110" cy="53"/>
            </a:xfrm>
            <a:custGeom>
              <a:avLst/>
              <a:gdLst>
                <a:gd name="T0" fmla="*/ 0 w 432"/>
                <a:gd name="T1" fmla="*/ 0 h 204"/>
                <a:gd name="T2" fmla="*/ 0 w 432"/>
                <a:gd name="T3" fmla="*/ 0 h 204"/>
                <a:gd name="T4" fmla="*/ 0 w 432"/>
                <a:gd name="T5" fmla="*/ 0 h 204"/>
                <a:gd name="T6" fmla="*/ 0 w 432"/>
                <a:gd name="T7" fmla="*/ 0 h 204"/>
                <a:gd name="T8" fmla="*/ 0 w 432"/>
                <a:gd name="T9" fmla="*/ 0 h 204"/>
                <a:gd name="T10" fmla="*/ 0 w 432"/>
                <a:gd name="T11" fmla="*/ 0 h 204"/>
                <a:gd name="T12" fmla="*/ 0 w 432"/>
                <a:gd name="T13" fmla="*/ 0 h 204"/>
                <a:gd name="T14" fmla="*/ 0 w 432"/>
                <a:gd name="T15" fmla="*/ 0 h 204"/>
                <a:gd name="T16" fmla="*/ 0 w 432"/>
                <a:gd name="T17" fmla="*/ 0 h 204"/>
                <a:gd name="T18" fmla="*/ 0 w 432"/>
                <a:gd name="T19" fmla="*/ 0 h 204"/>
                <a:gd name="T20" fmla="*/ 0 w 432"/>
                <a:gd name="T21" fmla="*/ 0 h 204"/>
                <a:gd name="T22" fmla="*/ 0 w 432"/>
                <a:gd name="T23" fmla="*/ 0 h 204"/>
                <a:gd name="T24" fmla="*/ 0 w 432"/>
                <a:gd name="T25" fmla="*/ 0 h 204"/>
                <a:gd name="T26" fmla="*/ 0 w 432"/>
                <a:gd name="T27" fmla="*/ 0 h 204"/>
                <a:gd name="T28" fmla="*/ 0 w 432"/>
                <a:gd name="T29" fmla="*/ 0 h 204"/>
                <a:gd name="T30" fmla="*/ 0 w 432"/>
                <a:gd name="T31" fmla="*/ 0 h 204"/>
                <a:gd name="T32" fmla="*/ 0 w 432"/>
                <a:gd name="T33" fmla="*/ 0 h 204"/>
                <a:gd name="T34" fmla="*/ 0 w 432"/>
                <a:gd name="T35" fmla="*/ 0 h 204"/>
                <a:gd name="T36" fmla="*/ 0 w 432"/>
                <a:gd name="T37" fmla="*/ 0 h 204"/>
                <a:gd name="T38" fmla="*/ 0 w 432"/>
                <a:gd name="T39" fmla="*/ 0 h 204"/>
                <a:gd name="T40" fmla="*/ 0 w 432"/>
                <a:gd name="T41" fmla="*/ 0 h 204"/>
                <a:gd name="T42" fmla="*/ 0 w 432"/>
                <a:gd name="T43" fmla="*/ 0 h 204"/>
                <a:gd name="T44" fmla="*/ 0 w 432"/>
                <a:gd name="T45" fmla="*/ 0 h 204"/>
                <a:gd name="T46" fmla="*/ 0 w 432"/>
                <a:gd name="T47" fmla="*/ 0 h 204"/>
                <a:gd name="T48" fmla="*/ 0 w 432"/>
                <a:gd name="T49" fmla="*/ 0 h 204"/>
                <a:gd name="T50" fmla="*/ 0 w 432"/>
                <a:gd name="T51" fmla="*/ 0 h 204"/>
                <a:gd name="T52" fmla="*/ 0 w 432"/>
                <a:gd name="T53" fmla="*/ 0 h 204"/>
                <a:gd name="T54" fmla="*/ 0 w 432"/>
                <a:gd name="T55" fmla="*/ 0 h 204"/>
                <a:gd name="T56" fmla="*/ 0 w 432"/>
                <a:gd name="T57" fmla="*/ 0 h 204"/>
                <a:gd name="T58" fmla="*/ 0 w 432"/>
                <a:gd name="T59" fmla="*/ 0 h 204"/>
                <a:gd name="T60" fmla="*/ 0 w 432"/>
                <a:gd name="T61" fmla="*/ 0 h 204"/>
                <a:gd name="T62" fmla="*/ 0 w 432"/>
                <a:gd name="T63" fmla="*/ 0 h 204"/>
                <a:gd name="T64" fmla="*/ 0 w 432"/>
                <a:gd name="T65" fmla="*/ 0 h 204"/>
                <a:gd name="T66" fmla="*/ 0 w 432"/>
                <a:gd name="T67" fmla="*/ 0 h 204"/>
                <a:gd name="T68" fmla="*/ 0 w 432"/>
                <a:gd name="T69" fmla="*/ 0 h 204"/>
                <a:gd name="T70" fmla="*/ 0 w 432"/>
                <a:gd name="T71" fmla="*/ 0 h 204"/>
                <a:gd name="T72" fmla="*/ 0 w 432"/>
                <a:gd name="T73" fmla="*/ 0 h 204"/>
                <a:gd name="T74" fmla="*/ 0 w 432"/>
                <a:gd name="T75" fmla="*/ 0 h 204"/>
                <a:gd name="T76" fmla="*/ 0 w 432"/>
                <a:gd name="T77" fmla="*/ 0 h 204"/>
                <a:gd name="T78" fmla="*/ 0 w 432"/>
                <a:gd name="T79" fmla="*/ 0 h 204"/>
                <a:gd name="T80" fmla="*/ 0 w 432"/>
                <a:gd name="T81" fmla="*/ 0 h 204"/>
                <a:gd name="T82" fmla="*/ 0 w 432"/>
                <a:gd name="T83" fmla="*/ 0 h 204"/>
                <a:gd name="T84" fmla="*/ 0 w 432"/>
                <a:gd name="T85" fmla="*/ 0 h 204"/>
                <a:gd name="T86" fmla="*/ 0 w 432"/>
                <a:gd name="T87" fmla="*/ 0 h 204"/>
                <a:gd name="T88" fmla="*/ 0 w 432"/>
                <a:gd name="T89" fmla="*/ 0 h 204"/>
                <a:gd name="T90" fmla="*/ 0 w 432"/>
                <a:gd name="T91" fmla="*/ 0 h 204"/>
                <a:gd name="T92" fmla="*/ 0 w 432"/>
                <a:gd name="T93" fmla="*/ 0 h 204"/>
                <a:gd name="T94" fmla="*/ 0 w 432"/>
                <a:gd name="T95" fmla="*/ 0 h 204"/>
                <a:gd name="T96" fmla="*/ 0 w 432"/>
                <a:gd name="T97" fmla="*/ 0 h 204"/>
                <a:gd name="T98" fmla="*/ 0 w 432"/>
                <a:gd name="T99" fmla="*/ 0 h 204"/>
                <a:gd name="T100" fmla="*/ 0 w 432"/>
                <a:gd name="T101" fmla="*/ 0 h 204"/>
                <a:gd name="T102" fmla="*/ 0 w 432"/>
                <a:gd name="T103" fmla="*/ 0 h 204"/>
                <a:gd name="T104" fmla="*/ 0 w 432"/>
                <a:gd name="T105" fmla="*/ 0 h 204"/>
                <a:gd name="T106" fmla="*/ 0 w 432"/>
                <a:gd name="T107" fmla="*/ 0 h 204"/>
                <a:gd name="T108" fmla="*/ 0 w 432"/>
                <a:gd name="T109" fmla="*/ 0 h 204"/>
                <a:gd name="T110" fmla="*/ 0 w 432"/>
                <a:gd name="T111" fmla="*/ 0 h 204"/>
                <a:gd name="T112" fmla="*/ 0 w 432"/>
                <a:gd name="T113" fmla="*/ 0 h 2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32" h="204">
                  <a:moveTo>
                    <a:pt x="194" y="85"/>
                  </a:moveTo>
                  <a:lnTo>
                    <a:pt x="200" y="86"/>
                  </a:lnTo>
                  <a:lnTo>
                    <a:pt x="218" y="92"/>
                  </a:lnTo>
                  <a:lnTo>
                    <a:pt x="243" y="100"/>
                  </a:lnTo>
                  <a:lnTo>
                    <a:pt x="274" y="111"/>
                  </a:lnTo>
                  <a:lnTo>
                    <a:pt x="305" y="124"/>
                  </a:lnTo>
                  <a:lnTo>
                    <a:pt x="335" y="140"/>
                  </a:lnTo>
                  <a:lnTo>
                    <a:pt x="361" y="160"/>
                  </a:lnTo>
                  <a:lnTo>
                    <a:pt x="377" y="181"/>
                  </a:lnTo>
                  <a:lnTo>
                    <a:pt x="389" y="196"/>
                  </a:lnTo>
                  <a:lnTo>
                    <a:pt x="403" y="197"/>
                  </a:lnTo>
                  <a:lnTo>
                    <a:pt x="416" y="188"/>
                  </a:lnTo>
                  <a:lnTo>
                    <a:pt x="426" y="169"/>
                  </a:lnTo>
                  <a:lnTo>
                    <a:pt x="432" y="146"/>
                  </a:lnTo>
                  <a:lnTo>
                    <a:pt x="431" y="120"/>
                  </a:lnTo>
                  <a:lnTo>
                    <a:pt x="420" y="93"/>
                  </a:lnTo>
                  <a:lnTo>
                    <a:pt x="399" y="69"/>
                  </a:lnTo>
                  <a:lnTo>
                    <a:pt x="384" y="58"/>
                  </a:lnTo>
                  <a:lnTo>
                    <a:pt x="366" y="47"/>
                  </a:lnTo>
                  <a:lnTo>
                    <a:pt x="348" y="37"/>
                  </a:lnTo>
                  <a:lnTo>
                    <a:pt x="327" y="28"/>
                  </a:lnTo>
                  <a:lnTo>
                    <a:pt x="305" y="20"/>
                  </a:lnTo>
                  <a:lnTo>
                    <a:pt x="282" y="13"/>
                  </a:lnTo>
                  <a:lnTo>
                    <a:pt x="258" y="7"/>
                  </a:lnTo>
                  <a:lnTo>
                    <a:pt x="235" y="2"/>
                  </a:lnTo>
                  <a:lnTo>
                    <a:pt x="210" y="0"/>
                  </a:lnTo>
                  <a:lnTo>
                    <a:pt x="187" y="0"/>
                  </a:lnTo>
                  <a:lnTo>
                    <a:pt x="162" y="1"/>
                  </a:lnTo>
                  <a:lnTo>
                    <a:pt x="139" y="5"/>
                  </a:lnTo>
                  <a:lnTo>
                    <a:pt x="118" y="10"/>
                  </a:lnTo>
                  <a:lnTo>
                    <a:pt x="97" y="18"/>
                  </a:lnTo>
                  <a:lnTo>
                    <a:pt x="77" y="30"/>
                  </a:lnTo>
                  <a:lnTo>
                    <a:pt x="60" y="44"/>
                  </a:lnTo>
                  <a:lnTo>
                    <a:pt x="32" y="74"/>
                  </a:lnTo>
                  <a:lnTo>
                    <a:pt x="14" y="100"/>
                  </a:lnTo>
                  <a:lnTo>
                    <a:pt x="4" y="124"/>
                  </a:lnTo>
                  <a:lnTo>
                    <a:pt x="0" y="145"/>
                  </a:lnTo>
                  <a:lnTo>
                    <a:pt x="2" y="164"/>
                  </a:lnTo>
                  <a:lnTo>
                    <a:pt x="7" y="177"/>
                  </a:lnTo>
                  <a:lnTo>
                    <a:pt x="15" y="189"/>
                  </a:lnTo>
                  <a:lnTo>
                    <a:pt x="24" y="197"/>
                  </a:lnTo>
                  <a:lnTo>
                    <a:pt x="33" y="202"/>
                  </a:lnTo>
                  <a:lnTo>
                    <a:pt x="40" y="204"/>
                  </a:lnTo>
                  <a:lnTo>
                    <a:pt x="47" y="203"/>
                  </a:lnTo>
                  <a:lnTo>
                    <a:pt x="53" y="199"/>
                  </a:lnTo>
                  <a:lnTo>
                    <a:pt x="57" y="192"/>
                  </a:lnTo>
                  <a:lnTo>
                    <a:pt x="60" y="182"/>
                  </a:lnTo>
                  <a:lnTo>
                    <a:pt x="61" y="169"/>
                  </a:lnTo>
                  <a:lnTo>
                    <a:pt x="60" y="153"/>
                  </a:lnTo>
                  <a:lnTo>
                    <a:pt x="60" y="137"/>
                  </a:lnTo>
                  <a:lnTo>
                    <a:pt x="65" y="121"/>
                  </a:lnTo>
                  <a:lnTo>
                    <a:pt x="74" y="108"/>
                  </a:lnTo>
                  <a:lnTo>
                    <a:pt x="88" y="98"/>
                  </a:lnTo>
                  <a:lnTo>
                    <a:pt x="107" y="90"/>
                  </a:lnTo>
                  <a:lnTo>
                    <a:pt x="130" y="84"/>
                  </a:lnTo>
                  <a:lnTo>
                    <a:pt x="159" y="83"/>
                  </a:lnTo>
                  <a:lnTo>
                    <a:pt x="194"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74" name="Freeform 1321"/>
            <p:cNvSpPr>
              <a:spLocks noChangeArrowheads="1"/>
            </p:cNvSpPr>
            <p:nvPr/>
          </p:nvSpPr>
          <p:spPr bwMode="auto">
            <a:xfrm flipH="1">
              <a:off x="2173" y="1904"/>
              <a:ext cx="107" cy="50"/>
            </a:xfrm>
            <a:custGeom>
              <a:avLst/>
              <a:gdLst>
                <a:gd name="T0" fmla="*/ 0 w 419"/>
                <a:gd name="T1" fmla="*/ 0 h 190"/>
                <a:gd name="T2" fmla="*/ 0 w 419"/>
                <a:gd name="T3" fmla="*/ 0 h 190"/>
                <a:gd name="T4" fmla="*/ 0 w 419"/>
                <a:gd name="T5" fmla="*/ 0 h 190"/>
                <a:gd name="T6" fmla="*/ 0 w 419"/>
                <a:gd name="T7" fmla="*/ 0 h 190"/>
                <a:gd name="T8" fmla="*/ 0 w 419"/>
                <a:gd name="T9" fmla="*/ 0 h 190"/>
                <a:gd name="T10" fmla="*/ 0 w 419"/>
                <a:gd name="T11" fmla="*/ 0 h 190"/>
                <a:gd name="T12" fmla="*/ 0 w 419"/>
                <a:gd name="T13" fmla="*/ 0 h 190"/>
                <a:gd name="T14" fmla="*/ 0 w 419"/>
                <a:gd name="T15" fmla="*/ 0 h 190"/>
                <a:gd name="T16" fmla="*/ 0 w 419"/>
                <a:gd name="T17" fmla="*/ 0 h 190"/>
                <a:gd name="T18" fmla="*/ 0 w 419"/>
                <a:gd name="T19" fmla="*/ 0 h 190"/>
                <a:gd name="T20" fmla="*/ 0 w 419"/>
                <a:gd name="T21" fmla="*/ 0 h 190"/>
                <a:gd name="T22" fmla="*/ 0 w 419"/>
                <a:gd name="T23" fmla="*/ 0 h 190"/>
                <a:gd name="T24" fmla="*/ 0 w 419"/>
                <a:gd name="T25" fmla="*/ 0 h 190"/>
                <a:gd name="T26" fmla="*/ 0 w 419"/>
                <a:gd name="T27" fmla="*/ 0 h 190"/>
                <a:gd name="T28" fmla="*/ 0 w 419"/>
                <a:gd name="T29" fmla="*/ 0 h 190"/>
                <a:gd name="T30" fmla="*/ 0 w 419"/>
                <a:gd name="T31" fmla="*/ 0 h 190"/>
                <a:gd name="T32" fmla="*/ 0 w 419"/>
                <a:gd name="T33" fmla="*/ 0 h 190"/>
                <a:gd name="T34" fmla="*/ 0 w 419"/>
                <a:gd name="T35" fmla="*/ 0 h 190"/>
                <a:gd name="T36" fmla="*/ 0 w 419"/>
                <a:gd name="T37" fmla="*/ 0 h 190"/>
                <a:gd name="T38" fmla="*/ 0 w 419"/>
                <a:gd name="T39" fmla="*/ 0 h 190"/>
                <a:gd name="T40" fmla="*/ 0 w 419"/>
                <a:gd name="T41" fmla="*/ 0 h 190"/>
                <a:gd name="T42" fmla="*/ 0 w 419"/>
                <a:gd name="T43" fmla="*/ 0 h 190"/>
                <a:gd name="T44" fmla="*/ 0 w 419"/>
                <a:gd name="T45" fmla="*/ 0 h 190"/>
                <a:gd name="T46" fmla="*/ 0 w 419"/>
                <a:gd name="T47" fmla="*/ 0 h 190"/>
                <a:gd name="T48" fmla="*/ 0 w 419"/>
                <a:gd name="T49" fmla="*/ 0 h 190"/>
                <a:gd name="T50" fmla="*/ 0 w 419"/>
                <a:gd name="T51" fmla="*/ 0 h 190"/>
                <a:gd name="T52" fmla="*/ 0 w 419"/>
                <a:gd name="T53" fmla="*/ 0 h 190"/>
                <a:gd name="T54" fmla="*/ 0 w 419"/>
                <a:gd name="T55" fmla="*/ 0 h 190"/>
                <a:gd name="T56" fmla="*/ 0 w 419"/>
                <a:gd name="T57" fmla="*/ 0 h 190"/>
                <a:gd name="T58" fmla="*/ 0 w 419"/>
                <a:gd name="T59" fmla="*/ 0 h 190"/>
                <a:gd name="T60" fmla="*/ 0 w 419"/>
                <a:gd name="T61" fmla="*/ 0 h 190"/>
                <a:gd name="T62" fmla="*/ 0 w 419"/>
                <a:gd name="T63" fmla="*/ 0 h 190"/>
                <a:gd name="T64" fmla="*/ 0 w 419"/>
                <a:gd name="T65" fmla="*/ 0 h 190"/>
                <a:gd name="T66" fmla="*/ 0 w 419"/>
                <a:gd name="T67" fmla="*/ 0 h 19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19" h="190">
                  <a:moveTo>
                    <a:pt x="50" y="138"/>
                  </a:moveTo>
                  <a:lnTo>
                    <a:pt x="53" y="122"/>
                  </a:lnTo>
                  <a:lnTo>
                    <a:pt x="59" y="107"/>
                  </a:lnTo>
                  <a:lnTo>
                    <a:pt x="70" y="93"/>
                  </a:lnTo>
                  <a:lnTo>
                    <a:pt x="85" y="82"/>
                  </a:lnTo>
                  <a:lnTo>
                    <a:pt x="104" y="73"/>
                  </a:lnTo>
                  <a:lnTo>
                    <a:pt x="129" y="69"/>
                  </a:lnTo>
                  <a:lnTo>
                    <a:pt x="157" y="69"/>
                  </a:lnTo>
                  <a:lnTo>
                    <a:pt x="190" y="75"/>
                  </a:lnTo>
                  <a:lnTo>
                    <a:pt x="203" y="78"/>
                  </a:lnTo>
                  <a:lnTo>
                    <a:pt x="224" y="84"/>
                  </a:lnTo>
                  <a:lnTo>
                    <a:pt x="249" y="93"/>
                  </a:lnTo>
                  <a:lnTo>
                    <a:pt x="279" y="103"/>
                  </a:lnTo>
                  <a:lnTo>
                    <a:pt x="308" y="116"/>
                  </a:lnTo>
                  <a:lnTo>
                    <a:pt x="335" y="131"/>
                  </a:lnTo>
                  <a:lnTo>
                    <a:pt x="357" y="147"/>
                  </a:lnTo>
                  <a:lnTo>
                    <a:pt x="372" y="166"/>
                  </a:lnTo>
                  <a:lnTo>
                    <a:pt x="378" y="176"/>
                  </a:lnTo>
                  <a:lnTo>
                    <a:pt x="385" y="181"/>
                  </a:lnTo>
                  <a:lnTo>
                    <a:pt x="393" y="183"/>
                  </a:lnTo>
                  <a:lnTo>
                    <a:pt x="400" y="181"/>
                  </a:lnTo>
                  <a:lnTo>
                    <a:pt x="407" y="175"/>
                  </a:lnTo>
                  <a:lnTo>
                    <a:pt x="413" y="167"/>
                  </a:lnTo>
                  <a:lnTo>
                    <a:pt x="416" y="155"/>
                  </a:lnTo>
                  <a:lnTo>
                    <a:pt x="419" y="143"/>
                  </a:lnTo>
                  <a:lnTo>
                    <a:pt x="419" y="133"/>
                  </a:lnTo>
                  <a:lnTo>
                    <a:pt x="419" y="123"/>
                  </a:lnTo>
                  <a:lnTo>
                    <a:pt x="416" y="113"/>
                  </a:lnTo>
                  <a:lnTo>
                    <a:pt x="413" y="102"/>
                  </a:lnTo>
                  <a:lnTo>
                    <a:pt x="408" y="93"/>
                  </a:lnTo>
                  <a:lnTo>
                    <a:pt x="401" y="83"/>
                  </a:lnTo>
                  <a:lnTo>
                    <a:pt x="393" y="72"/>
                  </a:lnTo>
                  <a:lnTo>
                    <a:pt x="383" y="63"/>
                  </a:lnTo>
                  <a:lnTo>
                    <a:pt x="368" y="52"/>
                  </a:lnTo>
                  <a:lnTo>
                    <a:pt x="350" y="41"/>
                  </a:lnTo>
                  <a:lnTo>
                    <a:pt x="330" y="31"/>
                  </a:lnTo>
                  <a:lnTo>
                    <a:pt x="309" y="22"/>
                  </a:lnTo>
                  <a:lnTo>
                    <a:pt x="286" y="14"/>
                  </a:lnTo>
                  <a:lnTo>
                    <a:pt x="262" y="8"/>
                  </a:lnTo>
                  <a:lnTo>
                    <a:pt x="238" y="3"/>
                  </a:lnTo>
                  <a:lnTo>
                    <a:pt x="214" y="1"/>
                  </a:lnTo>
                  <a:lnTo>
                    <a:pt x="192" y="0"/>
                  </a:lnTo>
                  <a:lnTo>
                    <a:pt x="170" y="1"/>
                  </a:lnTo>
                  <a:lnTo>
                    <a:pt x="149" y="3"/>
                  </a:lnTo>
                  <a:lnTo>
                    <a:pt x="129" y="7"/>
                  </a:lnTo>
                  <a:lnTo>
                    <a:pt x="110" y="12"/>
                  </a:lnTo>
                  <a:lnTo>
                    <a:pt x="92" y="20"/>
                  </a:lnTo>
                  <a:lnTo>
                    <a:pt x="74" y="30"/>
                  </a:lnTo>
                  <a:lnTo>
                    <a:pt x="59" y="41"/>
                  </a:lnTo>
                  <a:lnTo>
                    <a:pt x="50" y="49"/>
                  </a:lnTo>
                  <a:lnTo>
                    <a:pt x="42" y="58"/>
                  </a:lnTo>
                  <a:lnTo>
                    <a:pt x="35" y="67"/>
                  </a:lnTo>
                  <a:lnTo>
                    <a:pt x="28" y="75"/>
                  </a:lnTo>
                  <a:lnTo>
                    <a:pt x="23" y="83"/>
                  </a:lnTo>
                  <a:lnTo>
                    <a:pt x="17" y="91"/>
                  </a:lnTo>
                  <a:lnTo>
                    <a:pt x="12" y="99"/>
                  </a:lnTo>
                  <a:lnTo>
                    <a:pt x="9" y="107"/>
                  </a:lnTo>
                  <a:lnTo>
                    <a:pt x="2" y="123"/>
                  </a:lnTo>
                  <a:lnTo>
                    <a:pt x="0" y="138"/>
                  </a:lnTo>
                  <a:lnTo>
                    <a:pt x="1" y="151"/>
                  </a:lnTo>
                  <a:lnTo>
                    <a:pt x="3" y="160"/>
                  </a:lnTo>
                  <a:lnTo>
                    <a:pt x="5" y="167"/>
                  </a:lnTo>
                  <a:lnTo>
                    <a:pt x="10" y="174"/>
                  </a:lnTo>
                  <a:lnTo>
                    <a:pt x="15" y="181"/>
                  </a:lnTo>
                  <a:lnTo>
                    <a:pt x="20" y="185"/>
                  </a:lnTo>
                  <a:lnTo>
                    <a:pt x="34" y="190"/>
                  </a:lnTo>
                  <a:lnTo>
                    <a:pt x="43" y="183"/>
                  </a:lnTo>
                  <a:lnTo>
                    <a:pt x="49" y="166"/>
                  </a:lnTo>
                  <a:lnTo>
                    <a:pt x="50" y="138"/>
                  </a:lnTo>
                  <a:close/>
                </a:path>
              </a:pathLst>
            </a:custGeom>
            <a:solidFill>
              <a:srgbClr val="D1BA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75" name="Freeform 1322"/>
            <p:cNvSpPr>
              <a:spLocks noChangeArrowheads="1"/>
            </p:cNvSpPr>
            <p:nvPr/>
          </p:nvSpPr>
          <p:spPr bwMode="auto">
            <a:xfrm flipH="1">
              <a:off x="2174" y="1906"/>
              <a:ext cx="105" cy="45"/>
            </a:xfrm>
            <a:custGeom>
              <a:avLst/>
              <a:gdLst>
                <a:gd name="T0" fmla="*/ 0 w 408"/>
                <a:gd name="T1" fmla="*/ 0 h 173"/>
                <a:gd name="T2" fmla="*/ 0 w 408"/>
                <a:gd name="T3" fmla="*/ 0 h 173"/>
                <a:gd name="T4" fmla="*/ 0 w 408"/>
                <a:gd name="T5" fmla="*/ 0 h 173"/>
                <a:gd name="T6" fmla="*/ 0 w 408"/>
                <a:gd name="T7" fmla="*/ 0 h 173"/>
                <a:gd name="T8" fmla="*/ 0 w 408"/>
                <a:gd name="T9" fmla="*/ 0 h 173"/>
                <a:gd name="T10" fmla="*/ 0 w 408"/>
                <a:gd name="T11" fmla="*/ 0 h 173"/>
                <a:gd name="T12" fmla="*/ 0 w 408"/>
                <a:gd name="T13" fmla="*/ 0 h 173"/>
                <a:gd name="T14" fmla="*/ 0 w 408"/>
                <a:gd name="T15" fmla="*/ 0 h 173"/>
                <a:gd name="T16" fmla="*/ 0 w 408"/>
                <a:gd name="T17" fmla="*/ 0 h 173"/>
                <a:gd name="T18" fmla="*/ 0 w 408"/>
                <a:gd name="T19" fmla="*/ 0 h 173"/>
                <a:gd name="T20" fmla="*/ 0 w 408"/>
                <a:gd name="T21" fmla="*/ 0 h 173"/>
                <a:gd name="T22" fmla="*/ 0 w 408"/>
                <a:gd name="T23" fmla="*/ 0 h 173"/>
                <a:gd name="T24" fmla="*/ 0 w 408"/>
                <a:gd name="T25" fmla="*/ 0 h 173"/>
                <a:gd name="T26" fmla="*/ 0 w 408"/>
                <a:gd name="T27" fmla="*/ 0 h 173"/>
                <a:gd name="T28" fmla="*/ 0 w 408"/>
                <a:gd name="T29" fmla="*/ 0 h 173"/>
                <a:gd name="T30" fmla="*/ 0 w 408"/>
                <a:gd name="T31" fmla="*/ 0 h 173"/>
                <a:gd name="T32" fmla="*/ 0 w 408"/>
                <a:gd name="T33" fmla="*/ 0 h 173"/>
                <a:gd name="T34" fmla="*/ 0 w 408"/>
                <a:gd name="T35" fmla="*/ 0 h 173"/>
                <a:gd name="T36" fmla="*/ 0 w 408"/>
                <a:gd name="T37" fmla="*/ 0 h 173"/>
                <a:gd name="T38" fmla="*/ 0 w 408"/>
                <a:gd name="T39" fmla="*/ 0 h 173"/>
                <a:gd name="T40" fmla="*/ 0 w 408"/>
                <a:gd name="T41" fmla="*/ 0 h 173"/>
                <a:gd name="T42" fmla="*/ 0 w 408"/>
                <a:gd name="T43" fmla="*/ 0 h 173"/>
                <a:gd name="T44" fmla="*/ 0 w 408"/>
                <a:gd name="T45" fmla="*/ 0 h 173"/>
                <a:gd name="T46" fmla="*/ 0 w 408"/>
                <a:gd name="T47" fmla="*/ 0 h 173"/>
                <a:gd name="T48" fmla="*/ 0 w 408"/>
                <a:gd name="T49" fmla="*/ 0 h 173"/>
                <a:gd name="T50" fmla="*/ 0 w 408"/>
                <a:gd name="T51" fmla="*/ 0 h 173"/>
                <a:gd name="T52" fmla="*/ 0 w 408"/>
                <a:gd name="T53" fmla="*/ 0 h 173"/>
                <a:gd name="T54" fmla="*/ 0 w 408"/>
                <a:gd name="T55" fmla="*/ 0 h 173"/>
                <a:gd name="T56" fmla="*/ 0 w 408"/>
                <a:gd name="T57" fmla="*/ 0 h 173"/>
                <a:gd name="T58" fmla="*/ 0 w 408"/>
                <a:gd name="T59" fmla="*/ 0 h 173"/>
                <a:gd name="T60" fmla="*/ 0 w 408"/>
                <a:gd name="T61" fmla="*/ 0 h 173"/>
                <a:gd name="T62" fmla="*/ 0 w 408"/>
                <a:gd name="T63" fmla="*/ 0 h 173"/>
                <a:gd name="T64" fmla="*/ 0 w 408"/>
                <a:gd name="T65" fmla="*/ 0 h 173"/>
                <a:gd name="T66" fmla="*/ 0 w 408"/>
                <a:gd name="T67" fmla="*/ 0 h 1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08" h="173">
                  <a:moveTo>
                    <a:pt x="41" y="120"/>
                  </a:moveTo>
                  <a:lnTo>
                    <a:pt x="44" y="107"/>
                  </a:lnTo>
                  <a:lnTo>
                    <a:pt x="52" y="92"/>
                  </a:lnTo>
                  <a:lnTo>
                    <a:pt x="65" y="79"/>
                  </a:lnTo>
                  <a:lnTo>
                    <a:pt x="81" y="69"/>
                  </a:lnTo>
                  <a:lnTo>
                    <a:pt x="102" y="61"/>
                  </a:lnTo>
                  <a:lnTo>
                    <a:pt x="126" y="57"/>
                  </a:lnTo>
                  <a:lnTo>
                    <a:pt x="155" y="57"/>
                  </a:lnTo>
                  <a:lnTo>
                    <a:pt x="187" y="63"/>
                  </a:lnTo>
                  <a:lnTo>
                    <a:pt x="207" y="69"/>
                  </a:lnTo>
                  <a:lnTo>
                    <a:pt x="230" y="76"/>
                  </a:lnTo>
                  <a:lnTo>
                    <a:pt x="256" y="84"/>
                  </a:lnTo>
                  <a:lnTo>
                    <a:pt x="284" y="94"/>
                  </a:lnTo>
                  <a:lnTo>
                    <a:pt x="310" y="107"/>
                  </a:lnTo>
                  <a:lnTo>
                    <a:pt x="334" y="119"/>
                  </a:lnTo>
                  <a:lnTo>
                    <a:pt x="353" y="134"/>
                  </a:lnTo>
                  <a:lnTo>
                    <a:pt x="366" y="149"/>
                  </a:lnTo>
                  <a:lnTo>
                    <a:pt x="372" y="158"/>
                  </a:lnTo>
                  <a:lnTo>
                    <a:pt x="379" y="164"/>
                  </a:lnTo>
                  <a:lnTo>
                    <a:pt x="387" y="165"/>
                  </a:lnTo>
                  <a:lnTo>
                    <a:pt x="394" y="164"/>
                  </a:lnTo>
                  <a:lnTo>
                    <a:pt x="400" y="160"/>
                  </a:lnTo>
                  <a:lnTo>
                    <a:pt x="405" y="152"/>
                  </a:lnTo>
                  <a:lnTo>
                    <a:pt x="408" y="141"/>
                  </a:lnTo>
                  <a:lnTo>
                    <a:pt x="408" y="127"/>
                  </a:lnTo>
                  <a:lnTo>
                    <a:pt x="407" y="119"/>
                  </a:lnTo>
                  <a:lnTo>
                    <a:pt x="405" y="110"/>
                  </a:lnTo>
                  <a:lnTo>
                    <a:pt x="401" y="101"/>
                  </a:lnTo>
                  <a:lnTo>
                    <a:pt x="398" y="92"/>
                  </a:lnTo>
                  <a:lnTo>
                    <a:pt x="392" y="82"/>
                  </a:lnTo>
                  <a:lnTo>
                    <a:pt x="385" y="73"/>
                  </a:lnTo>
                  <a:lnTo>
                    <a:pt x="377" y="64"/>
                  </a:lnTo>
                  <a:lnTo>
                    <a:pt x="368" y="56"/>
                  </a:lnTo>
                  <a:lnTo>
                    <a:pt x="353" y="44"/>
                  </a:lnTo>
                  <a:lnTo>
                    <a:pt x="336" y="34"/>
                  </a:lnTo>
                  <a:lnTo>
                    <a:pt x="317" y="25"/>
                  </a:lnTo>
                  <a:lnTo>
                    <a:pt x="296" y="17"/>
                  </a:lnTo>
                  <a:lnTo>
                    <a:pt x="276" y="10"/>
                  </a:lnTo>
                  <a:lnTo>
                    <a:pt x="253" y="4"/>
                  </a:lnTo>
                  <a:lnTo>
                    <a:pt x="230" y="1"/>
                  </a:lnTo>
                  <a:lnTo>
                    <a:pt x="207" y="0"/>
                  </a:lnTo>
                  <a:lnTo>
                    <a:pt x="185" y="0"/>
                  </a:lnTo>
                  <a:lnTo>
                    <a:pt x="164" y="1"/>
                  </a:lnTo>
                  <a:lnTo>
                    <a:pt x="143" y="3"/>
                  </a:lnTo>
                  <a:lnTo>
                    <a:pt x="125" y="6"/>
                  </a:lnTo>
                  <a:lnTo>
                    <a:pt x="106" y="12"/>
                  </a:lnTo>
                  <a:lnTo>
                    <a:pt x="90" y="18"/>
                  </a:lnTo>
                  <a:lnTo>
                    <a:pt x="74" y="26"/>
                  </a:lnTo>
                  <a:lnTo>
                    <a:pt x="60" y="36"/>
                  </a:lnTo>
                  <a:lnTo>
                    <a:pt x="52" y="43"/>
                  </a:lnTo>
                  <a:lnTo>
                    <a:pt x="44" y="51"/>
                  </a:lnTo>
                  <a:lnTo>
                    <a:pt x="37" y="58"/>
                  </a:lnTo>
                  <a:lnTo>
                    <a:pt x="32" y="65"/>
                  </a:lnTo>
                  <a:lnTo>
                    <a:pt x="26" y="73"/>
                  </a:lnTo>
                  <a:lnTo>
                    <a:pt x="20" y="80"/>
                  </a:lnTo>
                  <a:lnTo>
                    <a:pt x="15" y="88"/>
                  </a:lnTo>
                  <a:lnTo>
                    <a:pt x="11" y="95"/>
                  </a:lnTo>
                  <a:lnTo>
                    <a:pt x="4" y="111"/>
                  </a:lnTo>
                  <a:lnTo>
                    <a:pt x="0" y="126"/>
                  </a:lnTo>
                  <a:lnTo>
                    <a:pt x="0" y="138"/>
                  </a:lnTo>
                  <a:lnTo>
                    <a:pt x="2" y="146"/>
                  </a:lnTo>
                  <a:lnTo>
                    <a:pt x="4" y="152"/>
                  </a:lnTo>
                  <a:lnTo>
                    <a:pt x="6" y="158"/>
                  </a:lnTo>
                  <a:lnTo>
                    <a:pt x="10" y="166"/>
                  </a:lnTo>
                  <a:lnTo>
                    <a:pt x="17" y="172"/>
                  </a:lnTo>
                  <a:lnTo>
                    <a:pt x="28" y="173"/>
                  </a:lnTo>
                  <a:lnTo>
                    <a:pt x="34" y="164"/>
                  </a:lnTo>
                  <a:lnTo>
                    <a:pt x="37" y="146"/>
                  </a:lnTo>
                  <a:lnTo>
                    <a:pt x="41" y="120"/>
                  </a:lnTo>
                  <a:close/>
                </a:path>
              </a:pathLst>
            </a:custGeom>
            <a:solidFill>
              <a:srgbClr val="A072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76" name="Freeform 1323"/>
            <p:cNvSpPr>
              <a:spLocks noChangeArrowheads="1"/>
            </p:cNvSpPr>
            <p:nvPr/>
          </p:nvSpPr>
          <p:spPr bwMode="auto">
            <a:xfrm flipH="1">
              <a:off x="2175" y="1907"/>
              <a:ext cx="102" cy="43"/>
            </a:xfrm>
            <a:custGeom>
              <a:avLst/>
              <a:gdLst>
                <a:gd name="T0" fmla="*/ 0 w 400"/>
                <a:gd name="T1" fmla="*/ 0 h 162"/>
                <a:gd name="T2" fmla="*/ 0 w 400"/>
                <a:gd name="T3" fmla="*/ 0 h 162"/>
                <a:gd name="T4" fmla="*/ 0 w 400"/>
                <a:gd name="T5" fmla="*/ 0 h 162"/>
                <a:gd name="T6" fmla="*/ 0 w 400"/>
                <a:gd name="T7" fmla="*/ 0 h 162"/>
                <a:gd name="T8" fmla="*/ 0 w 400"/>
                <a:gd name="T9" fmla="*/ 0 h 162"/>
                <a:gd name="T10" fmla="*/ 0 w 400"/>
                <a:gd name="T11" fmla="*/ 0 h 162"/>
                <a:gd name="T12" fmla="*/ 0 w 400"/>
                <a:gd name="T13" fmla="*/ 0 h 162"/>
                <a:gd name="T14" fmla="*/ 0 w 400"/>
                <a:gd name="T15" fmla="*/ 0 h 162"/>
                <a:gd name="T16" fmla="*/ 0 w 400"/>
                <a:gd name="T17" fmla="*/ 0 h 162"/>
                <a:gd name="T18" fmla="*/ 0 w 400"/>
                <a:gd name="T19" fmla="*/ 0 h 162"/>
                <a:gd name="T20" fmla="*/ 0 w 400"/>
                <a:gd name="T21" fmla="*/ 0 h 162"/>
                <a:gd name="T22" fmla="*/ 0 w 400"/>
                <a:gd name="T23" fmla="*/ 0 h 162"/>
                <a:gd name="T24" fmla="*/ 0 w 400"/>
                <a:gd name="T25" fmla="*/ 0 h 162"/>
                <a:gd name="T26" fmla="*/ 0 w 400"/>
                <a:gd name="T27" fmla="*/ 0 h 162"/>
                <a:gd name="T28" fmla="*/ 0 w 400"/>
                <a:gd name="T29" fmla="*/ 0 h 162"/>
                <a:gd name="T30" fmla="*/ 0 w 400"/>
                <a:gd name="T31" fmla="*/ 0 h 162"/>
                <a:gd name="T32" fmla="*/ 0 w 400"/>
                <a:gd name="T33" fmla="*/ 0 h 162"/>
                <a:gd name="T34" fmla="*/ 0 w 400"/>
                <a:gd name="T35" fmla="*/ 0 h 162"/>
                <a:gd name="T36" fmla="*/ 0 w 400"/>
                <a:gd name="T37" fmla="*/ 0 h 162"/>
                <a:gd name="T38" fmla="*/ 0 w 400"/>
                <a:gd name="T39" fmla="*/ 0 h 162"/>
                <a:gd name="T40" fmla="*/ 0 w 400"/>
                <a:gd name="T41" fmla="*/ 0 h 162"/>
                <a:gd name="T42" fmla="*/ 0 w 400"/>
                <a:gd name="T43" fmla="*/ 0 h 162"/>
                <a:gd name="T44" fmla="*/ 0 w 400"/>
                <a:gd name="T45" fmla="*/ 0 h 162"/>
                <a:gd name="T46" fmla="*/ 0 w 400"/>
                <a:gd name="T47" fmla="*/ 0 h 162"/>
                <a:gd name="T48" fmla="*/ 0 w 400"/>
                <a:gd name="T49" fmla="*/ 0 h 162"/>
                <a:gd name="T50" fmla="*/ 0 w 400"/>
                <a:gd name="T51" fmla="*/ 0 h 162"/>
                <a:gd name="T52" fmla="*/ 0 w 400"/>
                <a:gd name="T53" fmla="*/ 0 h 162"/>
                <a:gd name="T54" fmla="*/ 0 w 400"/>
                <a:gd name="T55" fmla="*/ 0 h 162"/>
                <a:gd name="T56" fmla="*/ 0 w 400"/>
                <a:gd name="T57" fmla="*/ 0 h 162"/>
                <a:gd name="T58" fmla="*/ 0 w 400"/>
                <a:gd name="T59" fmla="*/ 0 h 162"/>
                <a:gd name="T60" fmla="*/ 0 w 400"/>
                <a:gd name="T61" fmla="*/ 0 h 162"/>
                <a:gd name="T62" fmla="*/ 0 w 400"/>
                <a:gd name="T63" fmla="*/ 0 h 162"/>
                <a:gd name="T64" fmla="*/ 0 w 400"/>
                <a:gd name="T65" fmla="*/ 0 h 162"/>
                <a:gd name="T66" fmla="*/ 0 w 400"/>
                <a:gd name="T67" fmla="*/ 0 h 1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00" h="162">
                  <a:moveTo>
                    <a:pt x="32" y="106"/>
                  </a:moveTo>
                  <a:lnTo>
                    <a:pt x="38" y="93"/>
                  </a:lnTo>
                  <a:lnTo>
                    <a:pt x="47" y="79"/>
                  </a:lnTo>
                  <a:lnTo>
                    <a:pt x="61" y="68"/>
                  </a:lnTo>
                  <a:lnTo>
                    <a:pt x="78" y="58"/>
                  </a:lnTo>
                  <a:lnTo>
                    <a:pt x="99" y="51"/>
                  </a:lnTo>
                  <a:lnTo>
                    <a:pt x="124" y="47"/>
                  </a:lnTo>
                  <a:lnTo>
                    <a:pt x="152" y="47"/>
                  </a:lnTo>
                  <a:lnTo>
                    <a:pt x="184" y="54"/>
                  </a:lnTo>
                  <a:lnTo>
                    <a:pt x="210" y="61"/>
                  </a:lnTo>
                  <a:lnTo>
                    <a:pt x="237" y="70"/>
                  </a:lnTo>
                  <a:lnTo>
                    <a:pt x="264" y="79"/>
                  </a:lnTo>
                  <a:lnTo>
                    <a:pt x="290" y="90"/>
                  </a:lnTo>
                  <a:lnTo>
                    <a:pt x="313" y="100"/>
                  </a:lnTo>
                  <a:lnTo>
                    <a:pt x="334" y="112"/>
                  </a:lnTo>
                  <a:lnTo>
                    <a:pt x="351" y="123"/>
                  </a:lnTo>
                  <a:lnTo>
                    <a:pt x="362" y="136"/>
                  </a:lnTo>
                  <a:lnTo>
                    <a:pt x="369" y="144"/>
                  </a:lnTo>
                  <a:lnTo>
                    <a:pt x="376" y="150"/>
                  </a:lnTo>
                  <a:lnTo>
                    <a:pt x="382" y="152"/>
                  </a:lnTo>
                  <a:lnTo>
                    <a:pt x="389" y="151"/>
                  </a:lnTo>
                  <a:lnTo>
                    <a:pt x="394" y="146"/>
                  </a:lnTo>
                  <a:lnTo>
                    <a:pt x="399" y="139"/>
                  </a:lnTo>
                  <a:lnTo>
                    <a:pt x="400" y="129"/>
                  </a:lnTo>
                  <a:lnTo>
                    <a:pt x="397" y="115"/>
                  </a:lnTo>
                  <a:lnTo>
                    <a:pt x="395" y="107"/>
                  </a:lnTo>
                  <a:lnTo>
                    <a:pt x="392" y="100"/>
                  </a:lnTo>
                  <a:lnTo>
                    <a:pt x="388" y="92"/>
                  </a:lnTo>
                  <a:lnTo>
                    <a:pt x="384" y="83"/>
                  </a:lnTo>
                  <a:lnTo>
                    <a:pt x="378" y="75"/>
                  </a:lnTo>
                  <a:lnTo>
                    <a:pt x="371" y="67"/>
                  </a:lnTo>
                  <a:lnTo>
                    <a:pt x="363" y="60"/>
                  </a:lnTo>
                  <a:lnTo>
                    <a:pt x="354" y="52"/>
                  </a:lnTo>
                  <a:lnTo>
                    <a:pt x="339" y="41"/>
                  </a:lnTo>
                  <a:lnTo>
                    <a:pt x="323" y="31"/>
                  </a:lnTo>
                  <a:lnTo>
                    <a:pt x="305" y="22"/>
                  </a:lnTo>
                  <a:lnTo>
                    <a:pt x="286" y="14"/>
                  </a:lnTo>
                  <a:lnTo>
                    <a:pt x="266" y="8"/>
                  </a:lnTo>
                  <a:lnTo>
                    <a:pt x="245" y="3"/>
                  </a:lnTo>
                  <a:lnTo>
                    <a:pt x="223" y="0"/>
                  </a:lnTo>
                  <a:lnTo>
                    <a:pt x="202" y="0"/>
                  </a:lnTo>
                  <a:lnTo>
                    <a:pt x="180" y="1"/>
                  </a:lnTo>
                  <a:lnTo>
                    <a:pt x="159" y="3"/>
                  </a:lnTo>
                  <a:lnTo>
                    <a:pt x="139" y="6"/>
                  </a:lnTo>
                  <a:lnTo>
                    <a:pt x="122" y="9"/>
                  </a:lnTo>
                  <a:lnTo>
                    <a:pt x="105" y="14"/>
                  </a:lnTo>
                  <a:lnTo>
                    <a:pt x="90" y="20"/>
                  </a:lnTo>
                  <a:lnTo>
                    <a:pt x="75" y="26"/>
                  </a:lnTo>
                  <a:lnTo>
                    <a:pt x="62" y="36"/>
                  </a:lnTo>
                  <a:lnTo>
                    <a:pt x="54" y="41"/>
                  </a:lnTo>
                  <a:lnTo>
                    <a:pt x="47" y="47"/>
                  </a:lnTo>
                  <a:lnTo>
                    <a:pt x="42" y="53"/>
                  </a:lnTo>
                  <a:lnTo>
                    <a:pt x="35" y="59"/>
                  </a:lnTo>
                  <a:lnTo>
                    <a:pt x="29" y="66"/>
                  </a:lnTo>
                  <a:lnTo>
                    <a:pt x="24" y="73"/>
                  </a:lnTo>
                  <a:lnTo>
                    <a:pt x="18" y="79"/>
                  </a:lnTo>
                  <a:lnTo>
                    <a:pt x="14" y="86"/>
                  </a:lnTo>
                  <a:lnTo>
                    <a:pt x="6" y="104"/>
                  </a:lnTo>
                  <a:lnTo>
                    <a:pt x="1" y="119"/>
                  </a:lnTo>
                  <a:lnTo>
                    <a:pt x="0" y="129"/>
                  </a:lnTo>
                  <a:lnTo>
                    <a:pt x="1" y="135"/>
                  </a:lnTo>
                  <a:lnTo>
                    <a:pt x="2" y="139"/>
                  </a:lnTo>
                  <a:lnTo>
                    <a:pt x="4" y="147"/>
                  </a:lnTo>
                  <a:lnTo>
                    <a:pt x="8" y="157"/>
                  </a:lnTo>
                  <a:lnTo>
                    <a:pt x="15" y="162"/>
                  </a:lnTo>
                  <a:lnTo>
                    <a:pt x="23" y="162"/>
                  </a:lnTo>
                  <a:lnTo>
                    <a:pt x="25" y="150"/>
                  </a:lnTo>
                  <a:lnTo>
                    <a:pt x="27" y="130"/>
                  </a:lnTo>
                  <a:lnTo>
                    <a:pt x="32" y="106"/>
                  </a:lnTo>
                  <a:close/>
                </a:path>
              </a:pathLst>
            </a:custGeom>
            <a:solidFill>
              <a:srgbClr val="722B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77" name="Freeform 1324"/>
            <p:cNvSpPr>
              <a:spLocks noChangeArrowheads="1"/>
            </p:cNvSpPr>
            <p:nvPr/>
          </p:nvSpPr>
          <p:spPr bwMode="auto">
            <a:xfrm flipH="1">
              <a:off x="2176" y="1907"/>
              <a:ext cx="100" cy="40"/>
            </a:xfrm>
            <a:custGeom>
              <a:avLst/>
              <a:gdLst>
                <a:gd name="T0" fmla="*/ 0 w 390"/>
                <a:gd name="T1" fmla="*/ 0 h 152"/>
                <a:gd name="T2" fmla="*/ 0 w 390"/>
                <a:gd name="T3" fmla="*/ 0 h 152"/>
                <a:gd name="T4" fmla="*/ 0 w 390"/>
                <a:gd name="T5" fmla="*/ 0 h 152"/>
                <a:gd name="T6" fmla="*/ 0 w 390"/>
                <a:gd name="T7" fmla="*/ 0 h 152"/>
                <a:gd name="T8" fmla="*/ 0 w 390"/>
                <a:gd name="T9" fmla="*/ 0 h 152"/>
                <a:gd name="T10" fmla="*/ 0 w 390"/>
                <a:gd name="T11" fmla="*/ 0 h 152"/>
                <a:gd name="T12" fmla="*/ 0 w 390"/>
                <a:gd name="T13" fmla="*/ 0 h 152"/>
                <a:gd name="T14" fmla="*/ 0 w 390"/>
                <a:gd name="T15" fmla="*/ 0 h 152"/>
                <a:gd name="T16" fmla="*/ 0 w 390"/>
                <a:gd name="T17" fmla="*/ 0 h 152"/>
                <a:gd name="T18" fmla="*/ 0 w 390"/>
                <a:gd name="T19" fmla="*/ 0 h 152"/>
                <a:gd name="T20" fmla="*/ 0 w 390"/>
                <a:gd name="T21" fmla="*/ 0 h 152"/>
                <a:gd name="T22" fmla="*/ 0 w 390"/>
                <a:gd name="T23" fmla="*/ 0 h 152"/>
                <a:gd name="T24" fmla="*/ 0 w 390"/>
                <a:gd name="T25" fmla="*/ 0 h 152"/>
                <a:gd name="T26" fmla="*/ 0 w 390"/>
                <a:gd name="T27" fmla="*/ 0 h 152"/>
                <a:gd name="T28" fmla="*/ 0 w 390"/>
                <a:gd name="T29" fmla="*/ 0 h 152"/>
                <a:gd name="T30" fmla="*/ 0 w 390"/>
                <a:gd name="T31" fmla="*/ 0 h 152"/>
                <a:gd name="T32" fmla="*/ 0 w 390"/>
                <a:gd name="T33" fmla="*/ 0 h 152"/>
                <a:gd name="T34" fmla="*/ 0 w 390"/>
                <a:gd name="T35" fmla="*/ 0 h 152"/>
                <a:gd name="T36" fmla="*/ 0 w 390"/>
                <a:gd name="T37" fmla="*/ 0 h 152"/>
                <a:gd name="T38" fmla="*/ 0 w 390"/>
                <a:gd name="T39" fmla="*/ 0 h 152"/>
                <a:gd name="T40" fmla="*/ 0 w 390"/>
                <a:gd name="T41" fmla="*/ 0 h 152"/>
                <a:gd name="T42" fmla="*/ 0 w 390"/>
                <a:gd name="T43" fmla="*/ 0 h 152"/>
                <a:gd name="T44" fmla="*/ 0 w 390"/>
                <a:gd name="T45" fmla="*/ 0 h 152"/>
                <a:gd name="T46" fmla="*/ 0 w 390"/>
                <a:gd name="T47" fmla="*/ 0 h 152"/>
                <a:gd name="T48" fmla="*/ 0 w 390"/>
                <a:gd name="T49" fmla="*/ 0 h 152"/>
                <a:gd name="T50" fmla="*/ 0 w 390"/>
                <a:gd name="T51" fmla="*/ 0 h 152"/>
                <a:gd name="T52" fmla="*/ 0 w 390"/>
                <a:gd name="T53" fmla="*/ 0 h 152"/>
                <a:gd name="T54" fmla="*/ 0 w 390"/>
                <a:gd name="T55" fmla="*/ 0 h 152"/>
                <a:gd name="T56" fmla="*/ 0 w 390"/>
                <a:gd name="T57" fmla="*/ 0 h 152"/>
                <a:gd name="T58" fmla="*/ 0 w 390"/>
                <a:gd name="T59" fmla="*/ 0 h 152"/>
                <a:gd name="T60" fmla="*/ 0 w 390"/>
                <a:gd name="T61" fmla="*/ 0 h 152"/>
                <a:gd name="T62" fmla="*/ 0 w 390"/>
                <a:gd name="T63" fmla="*/ 0 h 152"/>
                <a:gd name="T64" fmla="*/ 0 w 390"/>
                <a:gd name="T65" fmla="*/ 0 h 152"/>
                <a:gd name="T66" fmla="*/ 0 w 390"/>
                <a:gd name="T67" fmla="*/ 0 h 152"/>
                <a:gd name="T68" fmla="*/ 0 w 390"/>
                <a:gd name="T69" fmla="*/ 0 h 152"/>
                <a:gd name="T70" fmla="*/ 0 w 390"/>
                <a:gd name="T71" fmla="*/ 0 h 152"/>
                <a:gd name="T72" fmla="*/ 0 w 390"/>
                <a:gd name="T73" fmla="*/ 0 h 152"/>
                <a:gd name="T74" fmla="*/ 0 w 390"/>
                <a:gd name="T75" fmla="*/ 0 h 152"/>
                <a:gd name="T76" fmla="*/ 0 w 390"/>
                <a:gd name="T77" fmla="*/ 0 h 152"/>
                <a:gd name="T78" fmla="*/ 0 w 390"/>
                <a:gd name="T79" fmla="*/ 0 h 152"/>
                <a:gd name="T80" fmla="*/ 0 w 390"/>
                <a:gd name="T81" fmla="*/ 0 h 152"/>
                <a:gd name="T82" fmla="*/ 0 w 390"/>
                <a:gd name="T83" fmla="*/ 0 h 152"/>
                <a:gd name="T84" fmla="*/ 0 w 390"/>
                <a:gd name="T85" fmla="*/ 0 h 152"/>
                <a:gd name="T86" fmla="*/ 0 w 390"/>
                <a:gd name="T87" fmla="*/ 0 h 152"/>
                <a:gd name="T88" fmla="*/ 0 w 390"/>
                <a:gd name="T89" fmla="*/ 0 h 152"/>
                <a:gd name="T90" fmla="*/ 0 w 390"/>
                <a:gd name="T91" fmla="*/ 0 h 152"/>
                <a:gd name="T92" fmla="*/ 0 w 390"/>
                <a:gd name="T93" fmla="*/ 0 h 152"/>
                <a:gd name="T94" fmla="*/ 0 w 390"/>
                <a:gd name="T95" fmla="*/ 0 h 152"/>
                <a:gd name="T96" fmla="*/ 0 w 390"/>
                <a:gd name="T97" fmla="*/ 0 h 152"/>
                <a:gd name="T98" fmla="*/ 0 w 390"/>
                <a:gd name="T99" fmla="*/ 0 h 152"/>
                <a:gd name="T100" fmla="*/ 0 w 390"/>
                <a:gd name="T101" fmla="*/ 0 h 152"/>
                <a:gd name="T102" fmla="*/ 0 w 390"/>
                <a:gd name="T103" fmla="*/ 0 h 152"/>
                <a:gd name="T104" fmla="*/ 0 w 390"/>
                <a:gd name="T105" fmla="*/ 0 h 152"/>
                <a:gd name="T106" fmla="*/ 0 w 390"/>
                <a:gd name="T107" fmla="*/ 0 h 152"/>
                <a:gd name="T108" fmla="*/ 0 w 390"/>
                <a:gd name="T109" fmla="*/ 0 h 152"/>
                <a:gd name="T110" fmla="*/ 0 w 390"/>
                <a:gd name="T111" fmla="*/ 0 h 152"/>
                <a:gd name="T112" fmla="*/ 0 w 390"/>
                <a:gd name="T113" fmla="*/ 0 h 152"/>
                <a:gd name="T114" fmla="*/ 0 w 390"/>
                <a:gd name="T115" fmla="*/ 0 h 152"/>
                <a:gd name="T116" fmla="*/ 0 w 390"/>
                <a:gd name="T117" fmla="*/ 0 h 152"/>
                <a:gd name="T118" fmla="*/ 0 w 390"/>
                <a:gd name="T119" fmla="*/ 0 h 152"/>
                <a:gd name="T120" fmla="*/ 0 w 390"/>
                <a:gd name="T121" fmla="*/ 0 h 1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90" h="152">
                  <a:moveTo>
                    <a:pt x="0" y="125"/>
                  </a:moveTo>
                  <a:lnTo>
                    <a:pt x="0" y="128"/>
                  </a:lnTo>
                  <a:lnTo>
                    <a:pt x="1" y="136"/>
                  </a:lnTo>
                  <a:lnTo>
                    <a:pt x="3" y="146"/>
                  </a:lnTo>
                  <a:lnTo>
                    <a:pt x="11" y="152"/>
                  </a:lnTo>
                  <a:lnTo>
                    <a:pt x="17" y="149"/>
                  </a:lnTo>
                  <a:lnTo>
                    <a:pt x="16" y="135"/>
                  </a:lnTo>
                  <a:lnTo>
                    <a:pt x="15" y="114"/>
                  </a:lnTo>
                  <a:lnTo>
                    <a:pt x="22" y="91"/>
                  </a:lnTo>
                  <a:lnTo>
                    <a:pt x="30" y="80"/>
                  </a:lnTo>
                  <a:lnTo>
                    <a:pt x="41" y="67"/>
                  </a:lnTo>
                  <a:lnTo>
                    <a:pt x="56" y="57"/>
                  </a:lnTo>
                  <a:lnTo>
                    <a:pt x="75" y="46"/>
                  </a:lnTo>
                  <a:lnTo>
                    <a:pt x="97" y="40"/>
                  </a:lnTo>
                  <a:lnTo>
                    <a:pt x="121" y="36"/>
                  </a:lnTo>
                  <a:lnTo>
                    <a:pt x="150" y="38"/>
                  </a:lnTo>
                  <a:lnTo>
                    <a:pt x="181" y="45"/>
                  </a:lnTo>
                  <a:lnTo>
                    <a:pt x="213" y="56"/>
                  </a:lnTo>
                  <a:lnTo>
                    <a:pt x="243" y="65"/>
                  </a:lnTo>
                  <a:lnTo>
                    <a:pt x="270" y="75"/>
                  </a:lnTo>
                  <a:lnTo>
                    <a:pt x="295" y="84"/>
                  </a:lnTo>
                  <a:lnTo>
                    <a:pt x="317" y="94"/>
                  </a:lnTo>
                  <a:lnTo>
                    <a:pt x="334" y="103"/>
                  </a:lnTo>
                  <a:lnTo>
                    <a:pt x="348" y="112"/>
                  </a:lnTo>
                  <a:lnTo>
                    <a:pt x="356" y="121"/>
                  </a:lnTo>
                  <a:lnTo>
                    <a:pt x="363" y="129"/>
                  </a:lnTo>
                  <a:lnTo>
                    <a:pt x="370" y="135"/>
                  </a:lnTo>
                  <a:lnTo>
                    <a:pt x="376" y="137"/>
                  </a:lnTo>
                  <a:lnTo>
                    <a:pt x="383" y="136"/>
                  </a:lnTo>
                  <a:lnTo>
                    <a:pt x="388" y="133"/>
                  </a:lnTo>
                  <a:lnTo>
                    <a:pt x="390" y="126"/>
                  </a:lnTo>
                  <a:lnTo>
                    <a:pt x="390" y="117"/>
                  </a:lnTo>
                  <a:lnTo>
                    <a:pt x="386" y="103"/>
                  </a:lnTo>
                  <a:lnTo>
                    <a:pt x="382" y="95"/>
                  </a:lnTo>
                  <a:lnTo>
                    <a:pt x="376" y="87"/>
                  </a:lnTo>
                  <a:lnTo>
                    <a:pt x="370" y="78"/>
                  </a:lnTo>
                  <a:lnTo>
                    <a:pt x="363" y="68"/>
                  </a:lnTo>
                  <a:lnTo>
                    <a:pt x="353" y="59"/>
                  </a:lnTo>
                  <a:lnTo>
                    <a:pt x="343" y="50"/>
                  </a:lnTo>
                  <a:lnTo>
                    <a:pt x="332" y="42"/>
                  </a:lnTo>
                  <a:lnTo>
                    <a:pt x="319" y="34"/>
                  </a:lnTo>
                  <a:lnTo>
                    <a:pt x="306" y="26"/>
                  </a:lnTo>
                  <a:lnTo>
                    <a:pt x="291" y="19"/>
                  </a:lnTo>
                  <a:lnTo>
                    <a:pt x="277" y="13"/>
                  </a:lnTo>
                  <a:lnTo>
                    <a:pt x="261" y="8"/>
                  </a:lnTo>
                  <a:lnTo>
                    <a:pt x="245" y="4"/>
                  </a:lnTo>
                  <a:lnTo>
                    <a:pt x="229" y="2"/>
                  </a:lnTo>
                  <a:lnTo>
                    <a:pt x="212" y="0"/>
                  </a:lnTo>
                  <a:lnTo>
                    <a:pt x="194" y="2"/>
                  </a:lnTo>
                  <a:lnTo>
                    <a:pt x="162" y="5"/>
                  </a:lnTo>
                  <a:lnTo>
                    <a:pt x="133" y="10"/>
                  </a:lnTo>
                  <a:lnTo>
                    <a:pt x="108" y="14"/>
                  </a:lnTo>
                  <a:lnTo>
                    <a:pt x="86" y="22"/>
                  </a:lnTo>
                  <a:lnTo>
                    <a:pt x="67" y="32"/>
                  </a:lnTo>
                  <a:lnTo>
                    <a:pt x="48" y="43"/>
                  </a:lnTo>
                  <a:lnTo>
                    <a:pt x="32" y="59"/>
                  </a:lnTo>
                  <a:lnTo>
                    <a:pt x="17" y="78"/>
                  </a:lnTo>
                  <a:lnTo>
                    <a:pt x="7" y="96"/>
                  </a:lnTo>
                  <a:lnTo>
                    <a:pt x="2" y="111"/>
                  </a:lnTo>
                  <a:lnTo>
                    <a:pt x="0" y="121"/>
                  </a:lnTo>
                  <a:lnTo>
                    <a:pt x="0" y="125"/>
                  </a:lnTo>
                  <a:close/>
                </a:path>
              </a:pathLst>
            </a:custGeom>
            <a:solidFill>
              <a:srgbClr val="4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78" name="Freeform 1325"/>
            <p:cNvSpPr>
              <a:spLocks noChangeArrowheads="1"/>
            </p:cNvSpPr>
            <p:nvPr/>
          </p:nvSpPr>
          <p:spPr bwMode="auto">
            <a:xfrm flipH="1">
              <a:off x="2068" y="2322"/>
              <a:ext cx="84" cy="63"/>
            </a:xfrm>
            <a:custGeom>
              <a:avLst/>
              <a:gdLst>
                <a:gd name="T0" fmla="*/ 0 w 327"/>
                <a:gd name="T1" fmla="*/ 0 h 246"/>
                <a:gd name="T2" fmla="*/ 0 w 327"/>
                <a:gd name="T3" fmla="*/ 0 h 246"/>
                <a:gd name="T4" fmla="*/ 0 w 327"/>
                <a:gd name="T5" fmla="*/ 0 h 246"/>
                <a:gd name="T6" fmla="*/ 0 w 327"/>
                <a:gd name="T7" fmla="*/ 0 h 246"/>
                <a:gd name="T8" fmla="*/ 0 w 327"/>
                <a:gd name="T9" fmla="*/ 0 h 246"/>
                <a:gd name="T10" fmla="*/ 0 w 327"/>
                <a:gd name="T11" fmla="*/ 0 h 246"/>
                <a:gd name="T12" fmla="*/ 0 w 327"/>
                <a:gd name="T13" fmla="*/ 0 h 246"/>
                <a:gd name="T14" fmla="*/ 0 w 327"/>
                <a:gd name="T15" fmla="*/ 0 h 246"/>
                <a:gd name="T16" fmla="*/ 0 w 327"/>
                <a:gd name="T17" fmla="*/ 0 h 246"/>
                <a:gd name="T18" fmla="*/ 0 w 327"/>
                <a:gd name="T19" fmla="*/ 0 h 246"/>
                <a:gd name="T20" fmla="*/ 0 w 327"/>
                <a:gd name="T21" fmla="*/ 0 h 246"/>
                <a:gd name="T22" fmla="*/ 0 w 327"/>
                <a:gd name="T23" fmla="*/ 0 h 246"/>
                <a:gd name="T24" fmla="*/ 0 w 327"/>
                <a:gd name="T25" fmla="*/ 0 h 246"/>
                <a:gd name="T26" fmla="*/ 0 w 327"/>
                <a:gd name="T27" fmla="*/ 0 h 246"/>
                <a:gd name="T28" fmla="*/ 0 w 327"/>
                <a:gd name="T29" fmla="*/ 0 h 246"/>
                <a:gd name="T30" fmla="*/ 0 w 327"/>
                <a:gd name="T31" fmla="*/ 0 h 246"/>
                <a:gd name="T32" fmla="*/ 0 w 327"/>
                <a:gd name="T33" fmla="*/ 0 h 246"/>
                <a:gd name="T34" fmla="*/ 0 w 327"/>
                <a:gd name="T35" fmla="*/ 0 h 246"/>
                <a:gd name="T36" fmla="*/ 0 w 327"/>
                <a:gd name="T37" fmla="*/ 0 h 246"/>
                <a:gd name="T38" fmla="*/ 0 w 327"/>
                <a:gd name="T39" fmla="*/ 0 h 246"/>
                <a:gd name="T40" fmla="*/ 0 w 327"/>
                <a:gd name="T41" fmla="*/ 0 h 246"/>
                <a:gd name="T42" fmla="*/ 0 w 327"/>
                <a:gd name="T43" fmla="*/ 0 h 246"/>
                <a:gd name="T44" fmla="*/ 0 w 327"/>
                <a:gd name="T45" fmla="*/ 0 h 246"/>
                <a:gd name="T46" fmla="*/ 0 w 327"/>
                <a:gd name="T47" fmla="*/ 0 h 246"/>
                <a:gd name="T48" fmla="*/ 0 w 327"/>
                <a:gd name="T49" fmla="*/ 0 h 246"/>
                <a:gd name="T50" fmla="*/ 0 w 327"/>
                <a:gd name="T51" fmla="*/ 0 h 246"/>
                <a:gd name="T52" fmla="*/ 0 w 327"/>
                <a:gd name="T53" fmla="*/ 0 h 246"/>
                <a:gd name="T54" fmla="*/ 0 w 327"/>
                <a:gd name="T55" fmla="*/ 0 h 246"/>
                <a:gd name="T56" fmla="*/ 0 w 327"/>
                <a:gd name="T57" fmla="*/ 0 h 246"/>
                <a:gd name="T58" fmla="*/ 0 w 327"/>
                <a:gd name="T59" fmla="*/ 0 h 246"/>
                <a:gd name="T60" fmla="*/ 0 w 327"/>
                <a:gd name="T61" fmla="*/ 0 h 246"/>
                <a:gd name="T62" fmla="*/ 0 w 327"/>
                <a:gd name="T63" fmla="*/ 0 h 246"/>
                <a:gd name="T64" fmla="*/ 0 w 327"/>
                <a:gd name="T65" fmla="*/ 0 h 246"/>
                <a:gd name="T66" fmla="*/ 0 w 327"/>
                <a:gd name="T67" fmla="*/ 0 h 246"/>
                <a:gd name="T68" fmla="*/ 0 w 327"/>
                <a:gd name="T69" fmla="*/ 0 h 246"/>
                <a:gd name="T70" fmla="*/ 0 w 327"/>
                <a:gd name="T71" fmla="*/ 0 h 246"/>
                <a:gd name="T72" fmla="*/ 0 w 327"/>
                <a:gd name="T73" fmla="*/ 0 h 246"/>
                <a:gd name="T74" fmla="*/ 0 w 327"/>
                <a:gd name="T75" fmla="*/ 0 h 246"/>
                <a:gd name="T76" fmla="*/ 0 w 327"/>
                <a:gd name="T77" fmla="*/ 0 h 246"/>
                <a:gd name="T78" fmla="*/ 0 w 327"/>
                <a:gd name="T79" fmla="*/ 0 h 246"/>
                <a:gd name="T80" fmla="*/ 0 w 327"/>
                <a:gd name="T81" fmla="*/ 0 h 246"/>
                <a:gd name="T82" fmla="*/ 0 w 327"/>
                <a:gd name="T83" fmla="*/ 0 h 246"/>
                <a:gd name="T84" fmla="*/ 0 w 327"/>
                <a:gd name="T85" fmla="*/ 0 h 246"/>
                <a:gd name="T86" fmla="*/ 0 w 327"/>
                <a:gd name="T87" fmla="*/ 0 h 246"/>
                <a:gd name="T88" fmla="*/ 0 w 327"/>
                <a:gd name="T89" fmla="*/ 0 h 246"/>
                <a:gd name="T90" fmla="*/ 0 w 327"/>
                <a:gd name="T91" fmla="*/ 0 h 246"/>
                <a:gd name="T92" fmla="*/ 0 w 327"/>
                <a:gd name="T93" fmla="*/ 0 h 246"/>
                <a:gd name="T94" fmla="*/ 0 w 327"/>
                <a:gd name="T95" fmla="*/ 0 h 246"/>
                <a:gd name="T96" fmla="*/ 0 w 327"/>
                <a:gd name="T97" fmla="*/ 0 h 2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7" h="246">
                  <a:moveTo>
                    <a:pt x="10" y="150"/>
                  </a:moveTo>
                  <a:lnTo>
                    <a:pt x="11" y="149"/>
                  </a:lnTo>
                  <a:lnTo>
                    <a:pt x="13" y="145"/>
                  </a:lnTo>
                  <a:lnTo>
                    <a:pt x="18" y="139"/>
                  </a:lnTo>
                  <a:lnTo>
                    <a:pt x="23" y="131"/>
                  </a:lnTo>
                  <a:lnTo>
                    <a:pt x="31" y="122"/>
                  </a:lnTo>
                  <a:lnTo>
                    <a:pt x="40" y="110"/>
                  </a:lnTo>
                  <a:lnTo>
                    <a:pt x="51" y="99"/>
                  </a:lnTo>
                  <a:lnTo>
                    <a:pt x="63" y="86"/>
                  </a:lnTo>
                  <a:lnTo>
                    <a:pt x="75" y="73"/>
                  </a:lnTo>
                  <a:lnTo>
                    <a:pt x="89" y="61"/>
                  </a:lnTo>
                  <a:lnTo>
                    <a:pt x="105" y="48"/>
                  </a:lnTo>
                  <a:lnTo>
                    <a:pt x="121" y="36"/>
                  </a:lnTo>
                  <a:lnTo>
                    <a:pt x="139" y="26"/>
                  </a:lnTo>
                  <a:lnTo>
                    <a:pt x="157" y="17"/>
                  </a:lnTo>
                  <a:lnTo>
                    <a:pt x="177" y="9"/>
                  </a:lnTo>
                  <a:lnTo>
                    <a:pt x="196" y="3"/>
                  </a:lnTo>
                  <a:lnTo>
                    <a:pt x="216" y="0"/>
                  </a:lnTo>
                  <a:lnTo>
                    <a:pt x="235" y="0"/>
                  </a:lnTo>
                  <a:lnTo>
                    <a:pt x="254" y="2"/>
                  </a:lnTo>
                  <a:lnTo>
                    <a:pt x="270" y="6"/>
                  </a:lnTo>
                  <a:lnTo>
                    <a:pt x="285" y="13"/>
                  </a:lnTo>
                  <a:lnTo>
                    <a:pt x="299" y="21"/>
                  </a:lnTo>
                  <a:lnTo>
                    <a:pt x="309" y="33"/>
                  </a:lnTo>
                  <a:lnTo>
                    <a:pt x="318" y="44"/>
                  </a:lnTo>
                  <a:lnTo>
                    <a:pt x="324" y="59"/>
                  </a:lnTo>
                  <a:lnTo>
                    <a:pt x="327" y="74"/>
                  </a:lnTo>
                  <a:lnTo>
                    <a:pt x="327" y="91"/>
                  </a:lnTo>
                  <a:lnTo>
                    <a:pt x="324" y="108"/>
                  </a:lnTo>
                  <a:lnTo>
                    <a:pt x="316" y="125"/>
                  </a:lnTo>
                  <a:lnTo>
                    <a:pt x="306" y="144"/>
                  </a:lnTo>
                  <a:lnTo>
                    <a:pt x="289" y="162"/>
                  </a:lnTo>
                  <a:lnTo>
                    <a:pt x="270" y="180"/>
                  </a:lnTo>
                  <a:lnTo>
                    <a:pt x="247" y="198"/>
                  </a:lnTo>
                  <a:lnTo>
                    <a:pt x="223" y="211"/>
                  </a:lnTo>
                  <a:lnTo>
                    <a:pt x="197" y="224"/>
                  </a:lnTo>
                  <a:lnTo>
                    <a:pt x="172" y="233"/>
                  </a:lnTo>
                  <a:lnTo>
                    <a:pt x="145" y="240"/>
                  </a:lnTo>
                  <a:lnTo>
                    <a:pt x="121" y="244"/>
                  </a:lnTo>
                  <a:lnTo>
                    <a:pt x="97" y="246"/>
                  </a:lnTo>
                  <a:lnTo>
                    <a:pt x="75" y="245"/>
                  </a:lnTo>
                  <a:lnTo>
                    <a:pt x="54" y="241"/>
                  </a:lnTo>
                  <a:lnTo>
                    <a:pt x="37" y="236"/>
                  </a:lnTo>
                  <a:lnTo>
                    <a:pt x="22" y="228"/>
                  </a:lnTo>
                  <a:lnTo>
                    <a:pt x="11" y="217"/>
                  </a:lnTo>
                  <a:lnTo>
                    <a:pt x="4" y="203"/>
                  </a:lnTo>
                  <a:lnTo>
                    <a:pt x="0" y="188"/>
                  </a:lnTo>
                  <a:lnTo>
                    <a:pt x="3" y="171"/>
                  </a:lnTo>
                  <a:lnTo>
                    <a:pt x="10" y="150"/>
                  </a:lnTo>
                  <a:close/>
                </a:path>
              </a:pathLst>
            </a:custGeom>
            <a:solidFill>
              <a:srgbClr val="FFFFFF"/>
            </a:solidFill>
            <a:ln w="9525">
              <a:solidFill>
                <a:schemeClr val="tx1"/>
              </a:solidFill>
              <a:round/>
              <a:headEnd/>
              <a:tailEnd/>
            </a:ln>
          </p:spPr>
          <p:txBody>
            <a:bodyPr/>
            <a:lstStyle/>
            <a:p>
              <a:endParaRPr lang="zh-CN" altLang="en-US"/>
            </a:p>
          </p:txBody>
        </p:sp>
        <p:sp>
          <p:nvSpPr>
            <p:cNvPr id="158879" name="Freeform 1326"/>
            <p:cNvSpPr>
              <a:spLocks noChangeArrowheads="1"/>
            </p:cNvSpPr>
            <p:nvPr/>
          </p:nvSpPr>
          <p:spPr bwMode="auto">
            <a:xfrm flipH="1">
              <a:off x="2070" y="2324"/>
              <a:ext cx="77" cy="59"/>
            </a:xfrm>
            <a:custGeom>
              <a:avLst/>
              <a:gdLst>
                <a:gd name="T0" fmla="*/ 0 w 299"/>
                <a:gd name="T1" fmla="*/ 0 h 224"/>
                <a:gd name="T2" fmla="*/ 0 w 299"/>
                <a:gd name="T3" fmla="*/ 0 h 224"/>
                <a:gd name="T4" fmla="*/ 0 w 299"/>
                <a:gd name="T5" fmla="*/ 0 h 224"/>
                <a:gd name="T6" fmla="*/ 0 w 299"/>
                <a:gd name="T7" fmla="*/ 0 h 224"/>
                <a:gd name="T8" fmla="*/ 0 w 299"/>
                <a:gd name="T9" fmla="*/ 0 h 224"/>
                <a:gd name="T10" fmla="*/ 0 w 299"/>
                <a:gd name="T11" fmla="*/ 0 h 224"/>
                <a:gd name="T12" fmla="*/ 0 w 299"/>
                <a:gd name="T13" fmla="*/ 0 h 224"/>
                <a:gd name="T14" fmla="*/ 0 w 299"/>
                <a:gd name="T15" fmla="*/ 0 h 224"/>
                <a:gd name="T16" fmla="*/ 0 w 299"/>
                <a:gd name="T17" fmla="*/ 0 h 224"/>
                <a:gd name="T18" fmla="*/ 0 w 299"/>
                <a:gd name="T19" fmla="*/ 0 h 224"/>
                <a:gd name="T20" fmla="*/ 0 w 299"/>
                <a:gd name="T21" fmla="*/ 0 h 224"/>
                <a:gd name="T22" fmla="*/ 0 w 299"/>
                <a:gd name="T23" fmla="*/ 0 h 224"/>
                <a:gd name="T24" fmla="*/ 0 w 299"/>
                <a:gd name="T25" fmla="*/ 0 h 224"/>
                <a:gd name="T26" fmla="*/ 0 w 299"/>
                <a:gd name="T27" fmla="*/ 0 h 224"/>
                <a:gd name="T28" fmla="*/ 0 w 299"/>
                <a:gd name="T29" fmla="*/ 0 h 224"/>
                <a:gd name="T30" fmla="*/ 0 w 299"/>
                <a:gd name="T31" fmla="*/ 0 h 224"/>
                <a:gd name="T32" fmla="*/ 0 w 299"/>
                <a:gd name="T33" fmla="*/ 0 h 224"/>
                <a:gd name="T34" fmla="*/ 0 w 299"/>
                <a:gd name="T35" fmla="*/ 0 h 224"/>
                <a:gd name="T36" fmla="*/ 0 w 299"/>
                <a:gd name="T37" fmla="*/ 0 h 224"/>
                <a:gd name="T38" fmla="*/ 0 w 299"/>
                <a:gd name="T39" fmla="*/ 0 h 224"/>
                <a:gd name="T40" fmla="*/ 0 w 299"/>
                <a:gd name="T41" fmla="*/ 0 h 224"/>
                <a:gd name="T42" fmla="*/ 0 w 299"/>
                <a:gd name="T43" fmla="*/ 0 h 224"/>
                <a:gd name="T44" fmla="*/ 0 w 299"/>
                <a:gd name="T45" fmla="*/ 0 h 224"/>
                <a:gd name="T46" fmla="*/ 0 w 299"/>
                <a:gd name="T47" fmla="*/ 0 h 224"/>
                <a:gd name="T48" fmla="*/ 0 w 299"/>
                <a:gd name="T49" fmla="*/ 0 h 224"/>
                <a:gd name="T50" fmla="*/ 0 w 299"/>
                <a:gd name="T51" fmla="*/ 0 h 224"/>
                <a:gd name="T52" fmla="*/ 0 w 299"/>
                <a:gd name="T53" fmla="*/ 0 h 224"/>
                <a:gd name="T54" fmla="*/ 0 w 299"/>
                <a:gd name="T55" fmla="*/ 0 h 224"/>
                <a:gd name="T56" fmla="*/ 0 w 299"/>
                <a:gd name="T57" fmla="*/ 0 h 224"/>
                <a:gd name="T58" fmla="*/ 0 w 299"/>
                <a:gd name="T59" fmla="*/ 0 h 224"/>
                <a:gd name="T60" fmla="*/ 0 w 299"/>
                <a:gd name="T61" fmla="*/ 0 h 224"/>
                <a:gd name="T62" fmla="*/ 0 w 299"/>
                <a:gd name="T63" fmla="*/ 0 h 224"/>
                <a:gd name="T64" fmla="*/ 0 w 299"/>
                <a:gd name="T65" fmla="*/ 0 h 2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99" h="224">
                  <a:moveTo>
                    <a:pt x="8" y="138"/>
                  </a:moveTo>
                  <a:lnTo>
                    <a:pt x="11" y="134"/>
                  </a:lnTo>
                  <a:lnTo>
                    <a:pt x="21" y="121"/>
                  </a:lnTo>
                  <a:lnTo>
                    <a:pt x="35" y="101"/>
                  </a:lnTo>
                  <a:lnTo>
                    <a:pt x="56" y="79"/>
                  </a:lnTo>
                  <a:lnTo>
                    <a:pt x="80" y="56"/>
                  </a:lnTo>
                  <a:lnTo>
                    <a:pt x="110" y="34"/>
                  </a:lnTo>
                  <a:lnTo>
                    <a:pt x="143" y="16"/>
                  </a:lnTo>
                  <a:lnTo>
                    <a:pt x="178" y="3"/>
                  </a:lnTo>
                  <a:lnTo>
                    <a:pt x="214" y="0"/>
                  </a:lnTo>
                  <a:lnTo>
                    <a:pt x="246" y="7"/>
                  </a:lnTo>
                  <a:lnTo>
                    <a:pt x="273" y="21"/>
                  </a:lnTo>
                  <a:lnTo>
                    <a:pt x="290" y="43"/>
                  </a:lnTo>
                  <a:lnTo>
                    <a:pt x="299" y="68"/>
                  </a:lnTo>
                  <a:lnTo>
                    <a:pt x="296" y="99"/>
                  </a:lnTo>
                  <a:lnTo>
                    <a:pt x="278" y="131"/>
                  </a:lnTo>
                  <a:lnTo>
                    <a:pt x="246" y="165"/>
                  </a:lnTo>
                  <a:lnTo>
                    <a:pt x="226" y="181"/>
                  </a:lnTo>
                  <a:lnTo>
                    <a:pt x="202" y="193"/>
                  </a:lnTo>
                  <a:lnTo>
                    <a:pt x="179" y="205"/>
                  </a:lnTo>
                  <a:lnTo>
                    <a:pt x="156" y="213"/>
                  </a:lnTo>
                  <a:lnTo>
                    <a:pt x="133" y="219"/>
                  </a:lnTo>
                  <a:lnTo>
                    <a:pt x="110" y="223"/>
                  </a:lnTo>
                  <a:lnTo>
                    <a:pt x="88" y="224"/>
                  </a:lnTo>
                  <a:lnTo>
                    <a:pt x="68" y="223"/>
                  </a:lnTo>
                  <a:lnTo>
                    <a:pt x="49" y="221"/>
                  </a:lnTo>
                  <a:lnTo>
                    <a:pt x="33" y="215"/>
                  </a:lnTo>
                  <a:lnTo>
                    <a:pt x="19" y="208"/>
                  </a:lnTo>
                  <a:lnTo>
                    <a:pt x="9" y="199"/>
                  </a:lnTo>
                  <a:lnTo>
                    <a:pt x="2" y="186"/>
                  </a:lnTo>
                  <a:lnTo>
                    <a:pt x="0" y="173"/>
                  </a:lnTo>
                  <a:lnTo>
                    <a:pt x="1" y="157"/>
                  </a:lnTo>
                  <a:lnTo>
                    <a:pt x="8" y="138"/>
                  </a:lnTo>
                  <a:close/>
                </a:path>
              </a:pathLst>
            </a:custGeom>
            <a:solidFill>
              <a:srgbClr val="EDDD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80" name="Freeform 1327"/>
            <p:cNvSpPr>
              <a:spLocks noChangeArrowheads="1"/>
            </p:cNvSpPr>
            <p:nvPr/>
          </p:nvSpPr>
          <p:spPr bwMode="auto">
            <a:xfrm flipH="1">
              <a:off x="2075" y="2327"/>
              <a:ext cx="70" cy="53"/>
            </a:xfrm>
            <a:custGeom>
              <a:avLst/>
              <a:gdLst>
                <a:gd name="T0" fmla="*/ 0 w 273"/>
                <a:gd name="T1" fmla="*/ 0 h 203"/>
                <a:gd name="T2" fmla="*/ 0 w 273"/>
                <a:gd name="T3" fmla="*/ 0 h 203"/>
                <a:gd name="T4" fmla="*/ 0 w 273"/>
                <a:gd name="T5" fmla="*/ 0 h 203"/>
                <a:gd name="T6" fmla="*/ 0 w 273"/>
                <a:gd name="T7" fmla="*/ 0 h 203"/>
                <a:gd name="T8" fmla="*/ 0 w 273"/>
                <a:gd name="T9" fmla="*/ 0 h 203"/>
                <a:gd name="T10" fmla="*/ 0 w 273"/>
                <a:gd name="T11" fmla="*/ 0 h 203"/>
                <a:gd name="T12" fmla="*/ 0 w 273"/>
                <a:gd name="T13" fmla="*/ 0 h 203"/>
                <a:gd name="T14" fmla="*/ 0 w 273"/>
                <a:gd name="T15" fmla="*/ 0 h 203"/>
                <a:gd name="T16" fmla="*/ 0 w 273"/>
                <a:gd name="T17" fmla="*/ 0 h 203"/>
                <a:gd name="T18" fmla="*/ 0 w 273"/>
                <a:gd name="T19" fmla="*/ 0 h 203"/>
                <a:gd name="T20" fmla="*/ 0 w 273"/>
                <a:gd name="T21" fmla="*/ 0 h 203"/>
                <a:gd name="T22" fmla="*/ 0 w 273"/>
                <a:gd name="T23" fmla="*/ 0 h 203"/>
                <a:gd name="T24" fmla="*/ 0 w 273"/>
                <a:gd name="T25" fmla="*/ 0 h 203"/>
                <a:gd name="T26" fmla="*/ 0 w 273"/>
                <a:gd name="T27" fmla="*/ 0 h 203"/>
                <a:gd name="T28" fmla="*/ 0 w 273"/>
                <a:gd name="T29" fmla="*/ 0 h 203"/>
                <a:gd name="T30" fmla="*/ 0 w 273"/>
                <a:gd name="T31" fmla="*/ 0 h 203"/>
                <a:gd name="T32" fmla="*/ 0 w 273"/>
                <a:gd name="T33" fmla="*/ 0 h 203"/>
                <a:gd name="T34" fmla="*/ 0 w 273"/>
                <a:gd name="T35" fmla="*/ 0 h 203"/>
                <a:gd name="T36" fmla="*/ 0 w 273"/>
                <a:gd name="T37" fmla="*/ 0 h 203"/>
                <a:gd name="T38" fmla="*/ 0 w 273"/>
                <a:gd name="T39" fmla="*/ 0 h 203"/>
                <a:gd name="T40" fmla="*/ 0 w 273"/>
                <a:gd name="T41" fmla="*/ 0 h 203"/>
                <a:gd name="T42" fmla="*/ 0 w 273"/>
                <a:gd name="T43" fmla="*/ 0 h 203"/>
                <a:gd name="T44" fmla="*/ 0 w 273"/>
                <a:gd name="T45" fmla="*/ 0 h 203"/>
                <a:gd name="T46" fmla="*/ 0 w 273"/>
                <a:gd name="T47" fmla="*/ 0 h 203"/>
                <a:gd name="T48" fmla="*/ 0 w 273"/>
                <a:gd name="T49" fmla="*/ 0 h 203"/>
                <a:gd name="T50" fmla="*/ 0 w 273"/>
                <a:gd name="T51" fmla="*/ 0 h 203"/>
                <a:gd name="T52" fmla="*/ 0 w 273"/>
                <a:gd name="T53" fmla="*/ 0 h 203"/>
                <a:gd name="T54" fmla="*/ 0 w 273"/>
                <a:gd name="T55" fmla="*/ 0 h 203"/>
                <a:gd name="T56" fmla="*/ 0 w 273"/>
                <a:gd name="T57" fmla="*/ 0 h 203"/>
                <a:gd name="T58" fmla="*/ 0 w 273"/>
                <a:gd name="T59" fmla="*/ 0 h 203"/>
                <a:gd name="T60" fmla="*/ 0 w 273"/>
                <a:gd name="T61" fmla="*/ 0 h 203"/>
                <a:gd name="T62" fmla="*/ 0 w 273"/>
                <a:gd name="T63" fmla="*/ 0 h 203"/>
                <a:gd name="T64" fmla="*/ 0 w 273"/>
                <a:gd name="T65" fmla="*/ 0 h 2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3" h="203">
                  <a:moveTo>
                    <a:pt x="8" y="125"/>
                  </a:moveTo>
                  <a:lnTo>
                    <a:pt x="12" y="120"/>
                  </a:lnTo>
                  <a:lnTo>
                    <a:pt x="20" y="109"/>
                  </a:lnTo>
                  <a:lnTo>
                    <a:pt x="33" y="91"/>
                  </a:lnTo>
                  <a:lnTo>
                    <a:pt x="52" y="72"/>
                  </a:lnTo>
                  <a:lnTo>
                    <a:pt x="74" y="50"/>
                  </a:lnTo>
                  <a:lnTo>
                    <a:pt x="100" y="30"/>
                  </a:lnTo>
                  <a:lnTo>
                    <a:pt x="130" y="14"/>
                  </a:lnTo>
                  <a:lnTo>
                    <a:pt x="162" y="3"/>
                  </a:lnTo>
                  <a:lnTo>
                    <a:pt x="196" y="0"/>
                  </a:lnTo>
                  <a:lnTo>
                    <a:pt x="225" y="6"/>
                  </a:lnTo>
                  <a:lnTo>
                    <a:pt x="248" y="19"/>
                  </a:lnTo>
                  <a:lnTo>
                    <a:pt x="265" y="38"/>
                  </a:lnTo>
                  <a:lnTo>
                    <a:pt x="273" y="63"/>
                  </a:lnTo>
                  <a:lnTo>
                    <a:pt x="269" y="89"/>
                  </a:lnTo>
                  <a:lnTo>
                    <a:pt x="255" y="119"/>
                  </a:lnTo>
                  <a:lnTo>
                    <a:pt x="225" y="149"/>
                  </a:lnTo>
                  <a:lnTo>
                    <a:pt x="205" y="163"/>
                  </a:lnTo>
                  <a:lnTo>
                    <a:pt x="185" y="175"/>
                  </a:lnTo>
                  <a:lnTo>
                    <a:pt x="164" y="185"/>
                  </a:lnTo>
                  <a:lnTo>
                    <a:pt x="143" y="193"/>
                  </a:lnTo>
                  <a:lnTo>
                    <a:pt x="121" y="197"/>
                  </a:lnTo>
                  <a:lnTo>
                    <a:pt x="100" y="201"/>
                  </a:lnTo>
                  <a:lnTo>
                    <a:pt x="81" y="203"/>
                  </a:lnTo>
                  <a:lnTo>
                    <a:pt x="62" y="202"/>
                  </a:lnTo>
                  <a:lnTo>
                    <a:pt x="45" y="200"/>
                  </a:lnTo>
                  <a:lnTo>
                    <a:pt x="31" y="195"/>
                  </a:lnTo>
                  <a:lnTo>
                    <a:pt x="18" y="188"/>
                  </a:lnTo>
                  <a:lnTo>
                    <a:pt x="9" y="179"/>
                  </a:lnTo>
                  <a:lnTo>
                    <a:pt x="2" y="169"/>
                  </a:lnTo>
                  <a:lnTo>
                    <a:pt x="0" y="156"/>
                  </a:lnTo>
                  <a:lnTo>
                    <a:pt x="2" y="141"/>
                  </a:lnTo>
                  <a:lnTo>
                    <a:pt x="8" y="125"/>
                  </a:lnTo>
                  <a:close/>
                </a:path>
              </a:pathLst>
            </a:custGeom>
            <a:solidFill>
              <a:srgbClr val="D6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81" name="Freeform 1328"/>
            <p:cNvSpPr>
              <a:spLocks noChangeArrowheads="1"/>
            </p:cNvSpPr>
            <p:nvPr/>
          </p:nvSpPr>
          <p:spPr bwMode="auto">
            <a:xfrm flipH="1">
              <a:off x="2079" y="2329"/>
              <a:ext cx="62" cy="48"/>
            </a:xfrm>
            <a:custGeom>
              <a:avLst/>
              <a:gdLst>
                <a:gd name="T0" fmla="*/ 0 w 245"/>
                <a:gd name="T1" fmla="*/ 0 h 180"/>
                <a:gd name="T2" fmla="*/ 0 w 245"/>
                <a:gd name="T3" fmla="*/ 0 h 180"/>
                <a:gd name="T4" fmla="*/ 0 w 245"/>
                <a:gd name="T5" fmla="*/ 0 h 180"/>
                <a:gd name="T6" fmla="*/ 0 w 245"/>
                <a:gd name="T7" fmla="*/ 0 h 180"/>
                <a:gd name="T8" fmla="*/ 0 w 245"/>
                <a:gd name="T9" fmla="*/ 0 h 180"/>
                <a:gd name="T10" fmla="*/ 0 w 245"/>
                <a:gd name="T11" fmla="*/ 0 h 180"/>
                <a:gd name="T12" fmla="*/ 0 w 245"/>
                <a:gd name="T13" fmla="*/ 0 h 180"/>
                <a:gd name="T14" fmla="*/ 0 w 245"/>
                <a:gd name="T15" fmla="*/ 0 h 180"/>
                <a:gd name="T16" fmla="*/ 0 w 245"/>
                <a:gd name="T17" fmla="*/ 0 h 180"/>
                <a:gd name="T18" fmla="*/ 0 w 245"/>
                <a:gd name="T19" fmla="*/ 0 h 180"/>
                <a:gd name="T20" fmla="*/ 0 w 245"/>
                <a:gd name="T21" fmla="*/ 0 h 180"/>
                <a:gd name="T22" fmla="*/ 0 w 245"/>
                <a:gd name="T23" fmla="*/ 0 h 180"/>
                <a:gd name="T24" fmla="*/ 0 w 245"/>
                <a:gd name="T25" fmla="*/ 0 h 180"/>
                <a:gd name="T26" fmla="*/ 0 w 245"/>
                <a:gd name="T27" fmla="*/ 0 h 180"/>
                <a:gd name="T28" fmla="*/ 0 w 245"/>
                <a:gd name="T29" fmla="*/ 0 h 180"/>
                <a:gd name="T30" fmla="*/ 0 w 245"/>
                <a:gd name="T31" fmla="*/ 0 h 180"/>
                <a:gd name="T32" fmla="*/ 0 w 245"/>
                <a:gd name="T33" fmla="*/ 0 h 180"/>
                <a:gd name="T34" fmla="*/ 0 w 245"/>
                <a:gd name="T35" fmla="*/ 0 h 180"/>
                <a:gd name="T36" fmla="*/ 0 w 245"/>
                <a:gd name="T37" fmla="*/ 0 h 180"/>
                <a:gd name="T38" fmla="*/ 0 w 245"/>
                <a:gd name="T39" fmla="*/ 0 h 180"/>
                <a:gd name="T40" fmla="*/ 0 w 245"/>
                <a:gd name="T41" fmla="*/ 0 h 180"/>
                <a:gd name="T42" fmla="*/ 0 w 245"/>
                <a:gd name="T43" fmla="*/ 0 h 180"/>
                <a:gd name="T44" fmla="*/ 0 w 245"/>
                <a:gd name="T45" fmla="*/ 0 h 180"/>
                <a:gd name="T46" fmla="*/ 0 w 245"/>
                <a:gd name="T47" fmla="*/ 0 h 180"/>
                <a:gd name="T48" fmla="*/ 0 w 245"/>
                <a:gd name="T49" fmla="*/ 0 h 180"/>
                <a:gd name="T50" fmla="*/ 0 w 245"/>
                <a:gd name="T51" fmla="*/ 0 h 180"/>
                <a:gd name="T52" fmla="*/ 0 w 245"/>
                <a:gd name="T53" fmla="*/ 0 h 180"/>
                <a:gd name="T54" fmla="*/ 0 w 245"/>
                <a:gd name="T55" fmla="*/ 0 h 180"/>
                <a:gd name="T56" fmla="*/ 0 w 245"/>
                <a:gd name="T57" fmla="*/ 0 h 180"/>
                <a:gd name="T58" fmla="*/ 0 w 245"/>
                <a:gd name="T59" fmla="*/ 0 h 180"/>
                <a:gd name="T60" fmla="*/ 0 w 245"/>
                <a:gd name="T61" fmla="*/ 0 h 180"/>
                <a:gd name="T62" fmla="*/ 0 w 245"/>
                <a:gd name="T63" fmla="*/ 0 h 180"/>
                <a:gd name="T64" fmla="*/ 0 w 245"/>
                <a:gd name="T65" fmla="*/ 0 h 1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5" h="180">
                  <a:moveTo>
                    <a:pt x="7" y="111"/>
                  </a:moveTo>
                  <a:lnTo>
                    <a:pt x="9" y="107"/>
                  </a:lnTo>
                  <a:lnTo>
                    <a:pt x="17" y="96"/>
                  </a:lnTo>
                  <a:lnTo>
                    <a:pt x="30" y="81"/>
                  </a:lnTo>
                  <a:lnTo>
                    <a:pt x="46" y="63"/>
                  </a:lnTo>
                  <a:lnTo>
                    <a:pt x="67" y="44"/>
                  </a:lnTo>
                  <a:lnTo>
                    <a:pt x="91" y="26"/>
                  </a:lnTo>
                  <a:lnTo>
                    <a:pt x="117" y="11"/>
                  </a:lnTo>
                  <a:lnTo>
                    <a:pt x="146" y="2"/>
                  </a:lnTo>
                  <a:lnTo>
                    <a:pt x="176" y="0"/>
                  </a:lnTo>
                  <a:lnTo>
                    <a:pt x="201" y="5"/>
                  </a:lnTo>
                  <a:lnTo>
                    <a:pt x="223" y="16"/>
                  </a:lnTo>
                  <a:lnTo>
                    <a:pt x="238" y="33"/>
                  </a:lnTo>
                  <a:lnTo>
                    <a:pt x="245" y="54"/>
                  </a:lnTo>
                  <a:lnTo>
                    <a:pt x="242" y="79"/>
                  </a:lnTo>
                  <a:lnTo>
                    <a:pt x="228" y="105"/>
                  </a:lnTo>
                  <a:lnTo>
                    <a:pt x="201" y="132"/>
                  </a:lnTo>
                  <a:lnTo>
                    <a:pt x="184" y="145"/>
                  </a:lnTo>
                  <a:lnTo>
                    <a:pt x="166" y="155"/>
                  </a:lnTo>
                  <a:lnTo>
                    <a:pt x="147" y="163"/>
                  </a:lnTo>
                  <a:lnTo>
                    <a:pt x="128" y="170"/>
                  </a:lnTo>
                  <a:lnTo>
                    <a:pt x="109" y="176"/>
                  </a:lnTo>
                  <a:lnTo>
                    <a:pt x="90" y="178"/>
                  </a:lnTo>
                  <a:lnTo>
                    <a:pt x="72" y="180"/>
                  </a:lnTo>
                  <a:lnTo>
                    <a:pt x="56" y="180"/>
                  </a:lnTo>
                  <a:lnTo>
                    <a:pt x="40" y="177"/>
                  </a:lnTo>
                  <a:lnTo>
                    <a:pt x="27" y="173"/>
                  </a:lnTo>
                  <a:lnTo>
                    <a:pt x="16" y="167"/>
                  </a:lnTo>
                  <a:lnTo>
                    <a:pt x="8" y="159"/>
                  </a:lnTo>
                  <a:lnTo>
                    <a:pt x="2" y="150"/>
                  </a:lnTo>
                  <a:lnTo>
                    <a:pt x="0" y="138"/>
                  </a:lnTo>
                  <a:lnTo>
                    <a:pt x="1" y="125"/>
                  </a:lnTo>
                  <a:lnTo>
                    <a:pt x="7" y="111"/>
                  </a:lnTo>
                  <a:close/>
                </a:path>
              </a:pathLst>
            </a:custGeom>
            <a:solidFill>
              <a:srgbClr val="C196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82" name="Freeform 1329"/>
            <p:cNvSpPr>
              <a:spLocks noChangeArrowheads="1"/>
            </p:cNvSpPr>
            <p:nvPr/>
          </p:nvSpPr>
          <p:spPr bwMode="auto">
            <a:xfrm flipH="1">
              <a:off x="2082" y="2333"/>
              <a:ext cx="56" cy="41"/>
            </a:xfrm>
            <a:custGeom>
              <a:avLst/>
              <a:gdLst>
                <a:gd name="T0" fmla="*/ 0 w 217"/>
                <a:gd name="T1" fmla="*/ 0 h 159"/>
                <a:gd name="T2" fmla="*/ 0 w 217"/>
                <a:gd name="T3" fmla="*/ 0 h 159"/>
                <a:gd name="T4" fmla="*/ 0 w 217"/>
                <a:gd name="T5" fmla="*/ 0 h 159"/>
                <a:gd name="T6" fmla="*/ 0 w 217"/>
                <a:gd name="T7" fmla="*/ 0 h 159"/>
                <a:gd name="T8" fmla="*/ 0 w 217"/>
                <a:gd name="T9" fmla="*/ 0 h 159"/>
                <a:gd name="T10" fmla="*/ 0 w 217"/>
                <a:gd name="T11" fmla="*/ 0 h 159"/>
                <a:gd name="T12" fmla="*/ 0 w 217"/>
                <a:gd name="T13" fmla="*/ 0 h 159"/>
                <a:gd name="T14" fmla="*/ 0 w 217"/>
                <a:gd name="T15" fmla="*/ 0 h 159"/>
                <a:gd name="T16" fmla="*/ 0 w 217"/>
                <a:gd name="T17" fmla="*/ 0 h 159"/>
                <a:gd name="T18" fmla="*/ 0 w 217"/>
                <a:gd name="T19" fmla="*/ 0 h 159"/>
                <a:gd name="T20" fmla="*/ 0 w 217"/>
                <a:gd name="T21" fmla="*/ 0 h 159"/>
                <a:gd name="T22" fmla="*/ 0 w 217"/>
                <a:gd name="T23" fmla="*/ 0 h 159"/>
                <a:gd name="T24" fmla="*/ 0 w 217"/>
                <a:gd name="T25" fmla="*/ 0 h 159"/>
                <a:gd name="T26" fmla="*/ 0 w 217"/>
                <a:gd name="T27" fmla="*/ 0 h 159"/>
                <a:gd name="T28" fmla="*/ 0 w 217"/>
                <a:gd name="T29" fmla="*/ 0 h 159"/>
                <a:gd name="T30" fmla="*/ 0 w 217"/>
                <a:gd name="T31" fmla="*/ 0 h 159"/>
                <a:gd name="T32" fmla="*/ 0 w 217"/>
                <a:gd name="T33" fmla="*/ 0 h 159"/>
                <a:gd name="T34" fmla="*/ 0 w 217"/>
                <a:gd name="T35" fmla="*/ 0 h 159"/>
                <a:gd name="T36" fmla="*/ 0 w 217"/>
                <a:gd name="T37" fmla="*/ 0 h 159"/>
                <a:gd name="T38" fmla="*/ 0 w 217"/>
                <a:gd name="T39" fmla="*/ 0 h 159"/>
                <a:gd name="T40" fmla="*/ 0 w 217"/>
                <a:gd name="T41" fmla="*/ 0 h 159"/>
                <a:gd name="T42" fmla="*/ 0 w 217"/>
                <a:gd name="T43" fmla="*/ 0 h 159"/>
                <a:gd name="T44" fmla="*/ 0 w 217"/>
                <a:gd name="T45" fmla="*/ 0 h 159"/>
                <a:gd name="T46" fmla="*/ 0 w 217"/>
                <a:gd name="T47" fmla="*/ 0 h 159"/>
                <a:gd name="T48" fmla="*/ 0 w 217"/>
                <a:gd name="T49" fmla="*/ 0 h 159"/>
                <a:gd name="T50" fmla="*/ 0 w 217"/>
                <a:gd name="T51" fmla="*/ 0 h 159"/>
                <a:gd name="T52" fmla="*/ 0 w 217"/>
                <a:gd name="T53" fmla="*/ 0 h 159"/>
                <a:gd name="T54" fmla="*/ 0 w 217"/>
                <a:gd name="T55" fmla="*/ 0 h 159"/>
                <a:gd name="T56" fmla="*/ 0 w 217"/>
                <a:gd name="T57" fmla="*/ 0 h 159"/>
                <a:gd name="T58" fmla="*/ 0 w 217"/>
                <a:gd name="T59" fmla="*/ 0 h 159"/>
                <a:gd name="T60" fmla="*/ 0 w 217"/>
                <a:gd name="T61" fmla="*/ 0 h 159"/>
                <a:gd name="T62" fmla="*/ 0 w 217"/>
                <a:gd name="T63" fmla="*/ 0 h 159"/>
                <a:gd name="T64" fmla="*/ 0 w 217"/>
                <a:gd name="T65" fmla="*/ 0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7" h="159">
                  <a:moveTo>
                    <a:pt x="7" y="98"/>
                  </a:moveTo>
                  <a:lnTo>
                    <a:pt x="9" y="95"/>
                  </a:lnTo>
                  <a:lnTo>
                    <a:pt x="16" y="86"/>
                  </a:lnTo>
                  <a:lnTo>
                    <a:pt x="26" y="72"/>
                  </a:lnTo>
                  <a:lnTo>
                    <a:pt x="41" y="57"/>
                  </a:lnTo>
                  <a:lnTo>
                    <a:pt x="58" y="39"/>
                  </a:lnTo>
                  <a:lnTo>
                    <a:pt x="80" y="25"/>
                  </a:lnTo>
                  <a:lnTo>
                    <a:pt x="103" y="12"/>
                  </a:lnTo>
                  <a:lnTo>
                    <a:pt x="130" y="3"/>
                  </a:lnTo>
                  <a:lnTo>
                    <a:pt x="156" y="0"/>
                  </a:lnTo>
                  <a:lnTo>
                    <a:pt x="179" y="5"/>
                  </a:lnTo>
                  <a:lnTo>
                    <a:pt x="198" y="15"/>
                  </a:lnTo>
                  <a:lnTo>
                    <a:pt x="212" y="30"/>
                  </a:lnTo>
                  <a:lnTo>
                    <a:pt x="217" y="49"/>
                  </a:lnTo>
                  <a:lnTo>
                    <a:pt x="215" y="69"/>
                  </a:lnTo>
                  <a:lnTo>
                    <a:pt x="203" y="92"/>
                  </a:lnTo>
                  <a:lnTo>
                    <a:pt x="179" y="117"/>
                  </a:lnTo>
                  <a:lnTo>
                    <a:pt x="164" y="128"/>
                  </a:lnTo>
                  <a:lnTo>
                    <a:pt x="147" y="137"/>
                  </a:lnTo>
                  <a:lnTo>
                    <a:pt x="131" y="144"/>
                  </a:lnTo>
                  <a:lnTo>
                    <a:pt x="114" y="151"/>
                  </a:lnTo>
                  <a:lnTo>
                    <a:pt x="96" y="155"/>
                  </a:lnTo>
                  <a:lnTo>
                    <a:pt x="80" y="158"/>
                  </a:lnTo>
                  <a:lnTo>
                    <a:pt x="64" y="159"/>
                  </a:lnTo>
                  <a:lnTo>
                    <a:pt x="49" y="158"/>
                  </a:lnTo>
                  <a:lnTo>
                    <a:pt x="35" y="156"/>
                  </a:lnTo>
                  <a:lnTo>
                    <a:pt x="24" y="152"/>
                  </a:lnTo>
                  <a:lnTo>
                    <a:pt x="15" y="148"/>
                  </a:lnTo>
                  <a:lnTo>
                    <a:pt x="7" y="141"/>
                  </a:lnTo>
                  <a:lnTo>
                    <a:pt x="2" y="133"/>
                  </a:lnTo>
                  <a:lnTo>
                    <a:pt x="0" y="122"/>
                  </a:lnTo>
                  <a:lnTo>
                    <a:pt x="2" y="111"/>
                  </a:lnTo>
                  <a:lnTo>
                    <a:pt x="7" y="98"/>
                  </a:lnTo>
                  <a:close/>
                </a:path>
              </a:pathLst>
            </a:custGeom>
            <a:solidFill>
              <a:srgbClr val="AF75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83" name="Freeform 1330"/>
            <p:cNvSpPr>
              <a:spLocks noChangeArrowheads="1"/>
            </p:cNvSpPr>
            <p:nvPr/>
          </p:nvSpPr>
          <p:spPr bwMode="auto">
            <a:xfrm flipH="1">
              <a:off x="2073" y="2069"/>
              <a:ext cx="365" cy="322"/>
            </a:xfrm>
            <a:custGeom>
              <a:avLst/>
              <a:gdLst>
                <a:gd name="T0" fmla="*/ 0 w 1422"/>
                <a:gd name="T1" fmla="*/ 0 h 1238"/>
                <a:gd name="T2" fmla="*/ 0 w 1422"/>
                <a:gd name="T3" fmla="*/ 0 h 1238"/>
                <a:gd name="T4" fmla="*/ 0 w 1422"/>
                <a:gd name="T5" fmla="*/ 0 h 1238"/>
                <a:gd name="T6" fmla="*/ 0 w 1422"/>
                <a:gd name="T7" fmla="*/ 0 h 1238"/>
                <a:gd name="T8" fmla="*/ 0 w 1422"/>
                <a:gd name="T9" fmla="*/ 0 h 1238"/>
                <a:gd name="T10" fmla="*/ 0 w 1422"/>
                <a:gd name="T11" fmla="*/ 0 h 1238"/>
                <a:gd name="T12" fmla="*/ 0 w 1422"/>
                <a:gd name="T13" fmla="*/ 0 h 1238"/>
                <a:gd name="T14" fmla="*/ 0 w 1422"/>
                <a:gd name="T15" fmla="*/ 0 h 1238"/>
                <a:gd name="T16" fmla="*/ 0 w 1422"/>
                <a:gd name="T17" fmla="*/ 0 h 1238"/>
                <a:gd name="T18" fmla="*/ 0 w 1422"/>
                <a:gd name="T19" fmla="*/ 0 h 1238"/>
                <a:gd name="T20" fmla="*/ 0 w 1422"/>
                <a:gd name="T21" fmla="*/ 0 h 1238"/>
                <a:gd name="T22" fmla="*/ 0 w 1422"/>
                <a:gd name="T23" fmla="*/ 0 h 1238"/>
                <a:gd name="T24" fmla="*/ 0 w 1422"/>
                <a:gd name="T25" fmla="*/ 0 h 1238"/>
                <a:gd name="T26" fmla="*/ 0 w 1422"/>
                <a:gd name="T27" fmla="*/ 0 h 1238"/>
                <a:gd name="T28" fmla="*/ 0 w 1422"/>
                <a:gd name="T29" fmla="*/ 0 h 1238"/>
                <a:gd name="T30" fmla="*/ 0 w 1422"/>
                <a:gd name="T31" fmla="*/ 0 h 1238"/>
                <a:gd name="T32" fmla="*/ 0 w 1422"/>
                <a:gd name="T33" fmla="*/ 0 h 1238"/>
                <a:gd name="T34" fmla="*/ 0 w 1422"/>
                <a:gd name="T35" fmla="*/ 0 h 1238"/>
                <a:gd name="T36" fmla="*/ 0 w 1422"/>
                <a:gd name="T37" fmla="*/ 0 h 1238"/>
                <a:gd name="T38" fmla="*/ 0 w 1422"/>
                <a:gd name="T39" fmla="*/ 0 h 1238"/>
                <a:gd name="T40" fmla="*/ 0 w 1422"/>
                <a:gd name="T41" fmla="*/ 0 h 1238"/>
                <a:gd name="T42" fmla="*/ 0 w 1422"/>
                <a:gd name="T43" fmla="*/ 0 h 1238"/>
                <a:gd name="T44" fmla="*/ 0 w 1422"/>
                <a:gd name="T45" fmla="*/ 0 h 1238"/>
                <a:gd name="T46" fmla="*/ 0 w 1422"/>
                <a:gd name="T47" fmla="*/ 0 h 1238"/>
                <a:gd name="T48" fmla="*/ 0 w 1422"/>
                <a:gd name="T49" fmla="*/ 0 h 1238"/>
                <a:gd name="T50" fmla="*/ 0 w 1422"/>
                <a:gd name="T51" fmla="*/ 0 h 1238"/>
                <a:gd name="T52" fmla="*/ 0 w 1422"/>
                <a:gd name="T53" fmla="*/ 0 h 1238"/>
                <a:gd name="T54" fmla="*/ 0 w 1422"/>
                <a:gd name="T55" fmla="*/ 0 h 1238"/>
                <a:gd name="T56" fmla="*/ 0 w 1422"/>
                <a:gd name="T57" fmla="*/ 0 h 1238"/>
                <a:gd name="T58" fmla="*/ 0 w 1422"/>
                <a:gd name="T59" fmla="*/ 0 h 1238"/>
                <a:gd name="T60" fmla="*/ 0 w 1422"/>
                <a:gd name="T61" fmla="*/ 0 h 1238"/>
                <a:gd name="T62" fmla="*/ 0 w 1422"/>
                <a:gd name="T63" fmla="*/ 0 h 1238"/>
                <a:gd name="T64" fmla="*/ 0 w 1422"/>
                <a:gd name="T65" fmla="*/ 0 h 1238"/>
                <a:gd name="T66" fmla="*/ 0 w 1422"/>
                <a:gd name="T67" fmla="*/ 0 h 1238"/>
                <a:gd name="T68" fmla="*/ 0 w 1422"/>
                <a:gd name="T69" fmla="*/ 0 h 1238"/>
                <a:gd name="T70" fmla="*/ 0 w 1422"/>
                <a:gd name="T71" fmla="*/ 0 h 1238"/>
                <a:gd name="T72" fmla="*/ 0 w 1422"/>
                <a:gd name="T73" fmla="*/ 0 h 1238"/>
                <a:gd name="T74" fmla="*/ 0 w 1422"/>
                <a:gd name="T75" fmla="*/ 0 h 1238"/>
                <a:gd name="T76" fmla="*/ 0 w 1422"/>
                <a:gd name="T77" fmla="*/ 0 h 1238"/>
                <a:gd name="T78" fmla="*/ 0 w 1422"/>
                <a:gd name="T79" fmla="*/ 0 h 1238"/>
                <a:gd name="T80" fmla="*/ 0 w 1422"/>
                <a:gd name="T81" fmla="*/ 0 h 1238"/>
                <a:gd name="T82" fmla="*/ 0 w 1422"/>
                <a:gd name="T83" fmla="*/ 0 h 1238"/>
                <a:gd name="T84" fmla="*/ 0 w 1422"/>
                <a:gd name="T85" fmla="*/ 0 h 1238"/>
                <a:gd name="T86" fmla="*/ 0 w 1422"/>
                <a:gd name="T87" fmla="*/ 0 h 1238"/>
                <a:gd name="T88" fmla="*/ 0 w 1422"/>
                <a:gd name="T89" fmla="*/ 0 h 1238"/>
                <a:gd name="T90" fmla="*/ 0 w 1422"/>
                <a:gd name="T91" fmla="*/ 0 h 1238"/>
                <a:gd name="T92" fmla="*/ 0 w 1422"/>
                <a:gd name="T93" fmla="*/ 0 h 1238"/>
                <a:gd name="T94" fmla="*/ 0 w 1422"/>
                <a:gd name="T95" fmla="*/ 0 h 1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2" h="1238">
                  <a:moveTo>
                    <a:pt x="0" y="638"/>
                  </a:moveTo>
                  <a:lnTo>
                    <a:pt x="0" y="634"/>
                  </a:lnTo>
                  <a:lnTo>
                    <a:pt x="1" y="624"/>
                  </a:lnTo>
                  <a:lnTo>
                    <a:pt x="2" y="608"/>
                  </a:lnTo>
                  <a:lnTo>
                    <a:pt x="4" y="586"/>
                  </a:lnTo>
                  <a:lnTo>
                    <a:pt x="9" y="560"/>
                  </a:lnTo>
                  <a:lnTo>
                    <a:pt x="16" y="529"/>
                  </a:lnTo>
                  <a:lnTo>
                    <a:pt x="25" y="494"/>
                  </a:lnTo>
                  <a:lnTo>
                    <a:pt x="36" y="456"/>
                  </a:lnTo>
                  <a:lnTo>
                    <a:pt x="53" y="416"/>
                  </a:lnTo>
                  <a:lnTo>
                    <a:pt x="72" y="374"/>
                  </a:lnTo>
                  <a:lnTo>
                    <a:pt x="95" y="332"/>
                  </a:lnTo>
                  <a:lnTo>
                    <a:pt x="124" y="288"/>
                  </a:lnTo>
                  <a:lnTo>
                    <a:pt x="156" y="244"/>
                  </a:lnTo>
                  <a:lnTo>
                    <a:pt x="195" y="201"/>
                  </a:lnTo>
                  <a:lnTo>
                    <a:pt x="240" y="160"/>
                  </a:lnTo>
                  <a:lnTo>
                    <a:pt x="291" y="121"/>
                  </a:lnTo>
                  <a:lnTo>
                    <a:pt x="363" y="75"/>
                  </a:lnTo>
                  <a:lnTo>
                    <a:pt x="431" y="40"/>
                  </a:lnTo>
                  <a:lnTo>
                    <a:pt x="495" y="17"/>
                  </a:lnTo>
                  <a:lnTo>
                    <a:pt x="554" y="5"/>
                  </a:lnTo>
                  <a:lnTo>
                    <a:pt x="609" y="0"/>
                  </a:lnTo>
                  <a:lnTo>
                    <a:pt x="659" y="3"/>
                  </a:lnTo>
                  <a:lnTo>
                    <a:pt x="708" y="14"/>
                  </a:lnTo>
                  <a:lnTo>
                    <a:pt x="752" y="30"/>
                  </a:lnTo>
                  <a:lnTo>
                    <a:pt x="793" y="49"/>
                  </a:lnTo>
                  <a:lnTo>
                    <a:pt x="832" y="73"/>
                  </a:lnTo>
                  <a:lnTo>
                    <a:pt x="868" y="98"/>
                  </a:lnTo>
                  <a:lnTo>
                    <a:pt x="902" y="123"/>
                  </a:lnTo>
                  <a:lnTo>
                    <a:pt x="934" y="150"/>
                  </a:lnTo>
                  <a:lnTo>
                    <a:pt x="964" y="174"/>
                  </a:lnTo>
                  <a:lnTo>
                    <a:pt x="992" y="197"/>
                  </a:lnTo>
                  <a:lnTo>
                    <a:pt x="1020" y="215"/>
                  </a:lnTo>
                  <a:lnTo>
                    <a:pt x="1048" y="235"/>
                  </a:lnTo>
                  <a:lnTo>
                    <a:pt x="1076" y="259"/>
                  </a:lnTo>
                  <a:lnTo>
                    <a:pt x="1106" y="289"/>
                  </a:lnTo>
                  <a:lnTo>
                    <a:pt x="1137" y="321"/>
                  </a:lnTo>
                  <a:lnTo>
                    <a:pt x="1167" y="358"/>
                  </a:lnTo>
                  <a:lnTo>
                    <a:pt x="1198" y="396"/>
                  </a:lnTo>
                  <a:lnTo>
                    <a:pt x="1228" y="436"/>
                  </a:lnTo>
                  <a:lnTo>
                    <a:pt x="1258" y="478"/>
                  </a:lnTo>
                  <a:lnTo>
                    <a:pt x="1286" y="520"/>
                  </a:lnTo>
                  <a:lnTo>
                    <a:pt x="1312" y="562"/>
                  </a:lnTo>
                  <a:lnTo>
                    <a:pt x="1338" y="603"/>
                  </a:lnTo>
                  <a:lnTo>
                    <a:pt x="1360" y="643"/>
                  </a:lnTo>
                  <a:lnTo>
                    <a:pt x="1379" y="679"/>
                  </a:lnTo>
                  <a:lnTo>
                    <a:pt x="1395" y="714"/>
                  </a:lnTo>
                  <a:lnTo>
                    <a:pt x="1409" y="744"/>
                  </a:lnTo>
                  <a:lnTo>
                    <a:pt x="1418" y="770"/>
                  </a:lnTo>
                  <a:lnTo>
                    <a:pt x="1422" y="795"/>
                  </a:lnTo>
                  <a:lnTo>
                    <a:pt x="1416" y="818"/>
                  </a:lnTo>
                  <a:lnTo>
                    <a:pt x="1403" y="842"/>
                  </a:lnTo>
                  <a:lnTo>
                    <a:pt x="1385" y="865"/>
                  </a:lnTo>
                  <a:lnTo>
                    <a:pt x="1361" y="887"/>
                  </a:lnTo>
                  <a:lnTo>
                    <a:pt x="1332" y="910"/>
                  </a:lnTo>
                  <a:lnTo>
                    <a:pt x="1301" y="932"/>
                  </a:lnTo>
                  <a:lnTo>
                    <a:pt x="1266" y="953"/>
                  </a:lnTo>
                  <a:lnTo>
                    <a:pt x="1231" y="976"/>
                  </a:lnTo>
                  <a:lnTo>
                    <a:pt x="1194" y="998"/>
                  </a:lnTo>
                  <a:lnTo>
                    <a:pt x="1158" y="1020"/>
                  </a:lnTo>
                  <a:lnTo>
                    <a:pt x="1124" y="1042"/>
                  </a:lnTo>
                  <a:lnTo>
                    <a:pt x="1092" y="1064"/>
                  </a:lnTo>
                  <a:lnTo>
                    <a:pt x="1064" y="1086"/>
                  </a:lnTo>
                  <a:lnTo>
                    <a:pt x="1040" y="1109"/>
                  </a:lnTo>
                  <a:lnTo>
                    <a:pt x="1020" y="1131"/>
                  </a:lnTo>
                  <a:lnTo>
                    <a:pt x="1002" y="1152"/>
                  </a:lnTo>
                  <a:lnTo>
                    <a:pt x="978" y="1170"/>
                  </a:lnTo>
                  <a:lnTo>
                    <a:pt x="952" y="1186"/>
                  </a:lnTo>
                  <a:lnTo>
                    <a:pt x="921" y="1200"/>
                  </a:lnTo>
                  <a:lnTo>
                    <a:pt x="887" y="1211"/>
                  </a:lnTo>
                  <a:lnTo>
                    <a:pt x="851" y="1221"/>
                  </a:lnTo>
                  <a:lnTo>
                    <a:pt x="813" y="1228"/>
                  </a:lnTo>
                  <a:lnTo>
                    <a:pt x="772" y="1233"/>
                  </a:lnTo>
                  <a:lnTo>
                    <a:pt x="730" y="1236"/>
                  </a:lnTo>
                  <a:lnTo>
                    <a:pt x="688" y="1238"/>
                  </a:lnTo>
                  <a:lnTo>
                    <a:pt x="646" y="1237"/>
                  </a:lnTo>
                  <a:lnTo>
                    <a:pt x="603" y="1234"/>
                  </a:lnTo>
                  <a:lnTo>
                    <a:pt x="560" y="1231"/>
                  </a:lnTo>
                  <a:lnTo>
                    <a:pt x="520" y="1225"/>
                  </a:lnTo>
                  <a:lnTo>
                    <a:pt x="481" y="1217"/>
                  </a:lnTo>
                  <a:lnTo>
                    <a:pt x="444" y="1209"/>
                  </a:lnTo>
                  <a:lnTo>
                    <a:pt x="408" y="1198"/>
                  </a:lnTo>
                  <a:lnTo>
                    <a:pt x="373" y="1180"/>
                  </a:lnTo>
                  <a:lnTo>
                    <a:pt x="338" y="1157"/>
                  </a:lnTo>
                  <a:lnTo>
                    <a:pt x="304" y="1132"/>
                  </a:lnTo>
                  <a:lnTo>
                    <a:pt x="270" y="1101"/>
                  </a:lnTo>
                  <a:lnTo>
                    <a:pt x="237" y="1067"/>
                  </a:lnTo>
                  <a:lnTo>
                    <a:pt x="206" y="1031"/>
                  </a:lnTo>
                  <a:lnTo>
                    <a:pt x="176" y="991"/>
                  </a:lnTo>
                  <a:lnTo>
                    <a:pt x="147" y="950"/>
                  </a:lnTo>
                  <a:lnTo>
                    <a:pt x="119" y="907"/>
                  </a:lnTo>
                  <a:lnTo>
                    <a:pt x="94" y="862"/>
                  </a:lnTo>
                  <a:lnTo>
                    <a:pt x="71" y="818"/>
                  </a:lnTo>
                  <a:lnTo>
                    <a:pt x="50" y="773"/>
                  </a:lnTo>
                  <a:lnTo>
                    <a:pt x="31" y="727"/>
                  </a:lnTo>
                  <a:lnTo>
                    <a:pt x="13" y="682"/>
                  </a:lnTo>
                  <a:lnTo>
                    <a:pt x="0" y="6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84" name="Freeform 1331"/>
            <p:cNvSpPr>
              <a:spLocks noChangeArrowheads="1"/>
            </p:cNvSpPr>
            <p:nvPr/>
          </p:nvSpPr>
          <p:spPr bwMode="auto">
            <a:xfrm flipH="1">
              <a:off x="2079" y="2078"/>
              <a:ext cx="353" cy="308"/>
            </a:xfrm>
            <a:custGeom>
              <a:avLst/>
              <a:gdLst>
                <a:gd name="T0" fmla="*/ 0 w 1376"/>
                <a:gd name="T1" fmla="*/ 0 h 1186"/>
                <a:gd name="T2" fmla="*/ 0 w 1376"/>
                <a:gd name="T3" fmla="*/ 0 h 1186"/>
                <a:gd name="T4" fmla="*/ 0 w 1376"/>
                <a:gd name="T5" fmla="*/ 0 h 1186"/>
                <a:gd name="T6" fmla="*/ 0 w 1376"/>
                <a:gd name="T7" fmla="*/ 0 h 1186"/>
                <a:gd name="T8" fmla="*/ 0 w 1376"/>
                <a:gd name="T9" fmla="*/ 0 h 1186"/>
                <a:gd name="T10" fmla="*/ 0 w 1376"/>
                <a:gd name="T11" fmla="*/ 0 h 1186"/>
                <a:gd name="T12" fmla="*/ 0 w 1376"/>
                <a:gd name="T13" fmla="*/ 0 h 1186"/>
                <a:gd name="T14" fmla="*/ 0 w 1376"/>
                <a:gd name="T15" fmla="*/ 0 h 1186"/>
                <a:gd name="T16" fmla="*/ 0 w 1376"/>
                <a:gd name="T17" fmla="*/ 0 h 1186"/>
                <a:gd name="T18" fmla="*/ 0 w 1376"/>
                <a:gd name="T19" fmla="*/ 0 h 1186"/>
                <a:gd name="T20" fmla="*/ 0 w 1376"/>
                <a:gd name="T21" fmla="*/ 0 h 1186"/>
                <a:gd name="T22" fmla="*/ 0 w 1376"/>
                <a:gd name="T23" fmla="*/ 0 h 1186"/>
                <a:gd name="T24" fmla="*/ 0 w 1376"/>
                <a:gd name="T25" fmla="*/ 0 h 1186"/>
                <a:gd name="T26" fmla="*/ 0 w 1376"/>
                <a:gd name="T27" fmla="*/ 0 h 1186"/>
                <a:gd name="T28" fmla="*/ 0 w 1376"/>
                <a:gd name="T29" fmla="*/ 0 h 1186"/>
                <a:gd name="T30" fmla="*/ 0 w 1376"/>
                <a:gd name="T31" fmla="*/ 0 h 1186"/>
                <a:gd name="T32" fmla="*/ 0 w 1376"/>
                <a:gd name="T33" fmla="*/ 0 h 1186"/>
                <a:gd name="T34" fmla="*/ 0 w 1376"/>
                <a:gd name="T35" fmla="*/ 0 h 1186"/>
                <a:gd name="T36" fmla="*/ 0 w 1376"/>
                <a:gd name="T37" fmla="*/ 0 h 1186"/>
                <a:gd name="T38" fmla="*/ 0 w 1376"/>
                <a:gd name="T39" fmla="*/ 0 h 1186"/>
                <a:gd name="T40" fmla="*/ 0 w 1376"/>
                <a:gd name="T41" fmla="*/ 0 h 1186"/>
                <a:gd name="T42" fmla="*/ 0 w 1376"/>
                <a:gd name="T43" fmla="*/ 0 h 1186"/>
                <a:gd name="T44" fmla="*/ 0 w 1376"/>
                <a:gd name="T45" fmla="*/ 0 h 1186"/>
                <a:gd name="T46" fmla="*/ 0 w 1376"/>
                <a:gd name="T47" fmla="*/ 0 h 1186"/>
                <a:gd name="T48" fmla="*/ 0 w 1376"/>
                <a:gd name="T49" fmla="*/ 0 h 1186"/>
                <a:gd name="T50" fmla="*/ 0 w 1376"/>
                <a:gd name="T51" fmla="*/ 0 h 1186"/>
                <a:gd name="T52" fmla="*/ 0 w 1376"/>
                <a:gd name="T53" fmla="*/ 0 h 1186"/>
                <a:gd name="T54" fmla="*/ 0 w 1376"/>
                <a:gd name="T55" fmla="*/ 0 h 1186"/>
                <a:gd name="T56" fmla="*/ 0 w 1376"/>
                <a:gd name="T57" fmla="*/ 0 h 1186"/>
                <a:gd name="T58" fmla="*/ 0 w 1376"/>
                <a:gd name="T59" fmla="*/ 0 h 1186"/>
                <a:gd name="T60" fmla="*/ 0 w 1376"/>
                <a:gd name="T61" fmla="*/ 0 h 1186"/>
                <a:gd name="T62" fmla="*/ 0 w 1376"/>
                <a:gd name="T63" fmla="*/ 0 h 1186"/>
                <a:gd name="T64" fmla="*/ 0 w 1376"/>
                <a:gd name="T65" fmla="*/ 0 h 1186"/>
                <a:gd name="T66" fmla="*/ 0 w 1376"/>
                <a:gd name="T67" fmla="*/ 0 h 1186"/>
                <a:gd name="T68" fmla="*/ 0 w 1376"/>
                <a:gd name="T69" fmla="*/ 0 h 1186"/>
                <a:gd name="T70" fmla="*/ 0 w 1376"/>
                <a:gd name="T71" fmla="*/ 0 h 1186"/>
                <a:gd name="T72" fmla="*/ 0 w 1376"/>
                <a:gd name="T73" fmla="*/ 0 h 1186"/>
                <a:gd name="T74" fmla="*/ 0 w 1376"/>
                <a:gd name="T75" fmla="*/ 0 h 1186"/>
                <a:gd name="T76" fmla="*/ 0 w 1376"/>
                <a:gd name="T77" fmla="*/ 0 h 1186"/>
                <a:gd name="T78" fmla="*/ 0 w 1376"/>
                <a:gd name="T79" fmla="*/ 0 h 1186"/>
                <a:gd name="T80" fmla="*/ 0 w 1376"/>
                <a:gd name="T81" fmla="*/ 0 h 1186"/>
                <a:gd name="T82" fmla="*/ 0 w 1376"/>
                <a:gd name="T83" fmla="*/ 0 h 1186"/>
                <a:gd name="T84" fmla="*/ 0 w 1376"/>
                <a:gd name="T85" fmla="*/ 0 h 1186"/>
                <a:gd name="T86" fmla="*/ 0 w 1376"/>
                <a:gd name="T87" fmla="*/ 0 h 1186"/>
                <a:gd name="T88" fmla="*/ 0 w 1376"/>
                <a:gd name="T89" fmla="*/ 0 h 1186"/>
                <a:gd name="T90" fmla="*/ 0 w 1376"/>
                <a:gd name="T91" fmla="*/ 0 h 1186"/>
                <a:gd name="T92" fmla="*/ 0 w 1376"/>
                <a:gd name="T93" fmla="*/ 0 h 1186"/>
                <a:gd name="T94" fmla="*/ 0 w 1376"/>
                <a:gd name="T95" fmla="*/ 0 h 1186"/>
                <a:gd name="T96" fmla="*/ 0 w 1376"/>
                <a:gd name="T97" fmla="*/ 0 h 1186"/>
                <a:gd name="T98" fmla="*/ 0 w 1376"/>
                <a:gd name="T99" fmla="*/ 0 h 1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376" h="1186">
                  <a:moveTo>
                    <a:pt x="281" y="105"/>
                  </a:moveTo>
                  <a:lnTo>
                    <a:pt x="347" y="65"/>
                  </a:lnTo>
                  <a:lnTo>
                    <a:pt x="411" y="35"/>
                  </a:lnTo>
                  <a:lnTo>
                    <a:pt x="471" y="15"/>
                  </a:lnTo>
                  <a:lnTo>
                    <a:pt x="527" y="4"/>
                  </a:lnTo>
                  <a:lnTo>
                    <a:pt x="580" y="0"/>
                  </a:lnTo>
                  <a:lnTo>
                    <a:pt x="630" y="4"/>
                  </a:lnTo>
                  <a:lnTo>
                    <a:pt x="676" y="12"/>
                  </a:lnTo>
                  <a:lnTo>
                    <a:pt x="721" y="26"/>
                  </a:lnTo>
                  <a:lnTo>
                    <a:pt x="761" y="44"/>
                  </a:lnTo>
                  <a:lnTo>
                    <a:pt x="800" y="65"/>
                  </a:lnTo>
                  <a:lnTo>
                    <a:pt x="837" y="88"/>
                  </a:lnTo>
                  <a:lnTo>
                    <a:pt x="870" y="111"/>
                  </a:lnTo>
                  <a:lnTo>
                    <a:pt x="902" y="135"/>
                  </a:lnTo>
                  <a:lnTo>
                    <a:pt x="932" y="157"/>
                  </a:lnTo>
                  <a:lnTo>
                    <a:pt x="961" y="178"/>
                  </a:lnTo>
                  <a:lnTo>
                    <a:pt x="988" y="196"/>
                  </a:lnTo>
                  <a:lnTo>
                    <a:pt x="1014" y="215"/>
                  </a:lnTo>
                  <a:lnTo>
                    <a:pt x="1042" y="239"/>
                  </a:lnTo>
                  <a:lnTo>
                    <a:pt x="1072" y="266"/>
                  </a:lnTo>
                  <a:lnTo>
                    <a:pt x="1101" y="299"/>
                  </a:lnTo>
                  <a:lnTo>
                    <a:pt x="1131" y="333"/>
                  </a:lnTo>
                  <a:lnTo>
                    <a:pt x="1160" y="371"/>
                  </a:lnTo>
                  <a:lnTo>
                    <a:pt x="1189" y="410"/>
                  </a:lnTo>
                  <a:lnTo>
                    <a:pt x="1218" y="451"/>
                  </a:lnTo>
                  <a:lnTo>
                    <a:pt x="1245" y="491"/>
                  </a:lnTo>
                  <a:lnTo>
                    <a:pt x="1271" y="531"/>
                  </a:lnTo>
                  <a:lnTo>
                    <a:pt x="1294" y="572"/>
                  </a:lnTo>
                  <a:lnTo>
                    <a:pt x="1316" y="610"/>
                  </a:lnTo>
                  <a:lnTo>
                    <a:pt x="1336" y="645"/>
                  </a:lnTo>
                  <a:lnTo>
                    <a:pt x="1352" y="679"/>
                  </a:lnTo>
                  <a:lnTo>
                    <a:pt x="1364" y="709"/>
                  </a:lnTo>
                  <a:lnTo>
                    <a:pt x="1374" y="734"/>
                  </a:lnTo>
                  <a:lnTo>
                    <a:pt x="1376" y="757"/>
                  </a:lnTo>
                  <a:lnTo>
                    <a:pt x="1371" y="780"/>
                  </a:lnTo>
                  <a:lnTo>
                    <a:pt x="1360" y="802"/>
                  </a:lnTo>
                  <a:lnTo>
                    <a:pt x="1341" y="825"/>
                  </a:lnTo>
                  <a:lnTo>
                    <a:pt x="1317" y="847"/>
                  </a:lnTo>
                  <a:lnTo>
                    <a:pt x="1289" y="869"/>
                  </a:lnTo>
                  <a:lnTo>
                    <a:pt x="1260" y="889"/>
                  </a:lnTo>
                  <a:lnTo>
                    <a:pt x="1226" y="911"/>
                  </a:lnTo>
                  <a:lnTo>
                    <a:pt x="1192" y="933"/>
                  </a:lnTo>
                  <a:lnTo>
                    <a:pt x="1156" y="954"/>
                  </a:lnTo>
                  <a:lnTo>
                    <a:pt x="1121" y="976"/>
                  </a:lnTo>
                  <a:lnTo>
                    <a:pt x="1088" y="996"/>
                  </a:lnTo>
                  <a:lnTo>
                    <a:pt x="1057" y="1018"/>
                  </a:lnTo>
                  <a:lnTo>
                    <a:pt x="1029" y="1039"/>
                  </a:lnTo>
                  <a:lnTo>
                    <a:pt x="1006" y="1061"/>
                  </a:lnTo>
                  <a:lnTo>
                    <a:pt x="988" y="1083"/>
                  </a:lnTo>
                  <a:lnTo>
                    <a:pt x="969" y="1104"/>
                  </a:lnTo>
                  <a:lnTo>
                    <a:pt x="947" y="1121"/>
                  </a:lnTo>
                  <a:lnTo>
                    <a:pt x="921" y="1137"/>
                  </a:lnTo>
                  <a:lnTo>
                    <a:pt x="891" y="1150"/>
                  </a:lnTo>
                  <a:lnTo>
                    <a:pt x="859" y="1161"/>
                  </a:lnTo>
                  <a:lnTo>
                    <a:pt x="823" y="1170"/>
                  </a:lnTo>
                  <a:lnTo>
                    <a:pt x="786" y="1177"/>
                  </a:lnTo>
                  <a:lnTo>
                    <a:pt x="747" y="1182"/>
                  </a:lnTo>
                  <a:lnTo>
                    <a:pt x="707" y="1185"/>
                  </a:lnTo>
                  <a:lnTo>
                    <a:pt x="665" y="1186"/>
                  </a:lnTo>
                  <a:lnTo>
                    <a:pt x="624" y="1185"/>
                  </a:lnTo>
                  <a:lnTo>
                    <a:pt x="583" y="1183"/>
                  </a:lnTo>
                  <a:lnTo>
                    <a:pt x="542" y="1180"/>
                  </a:lnTo>
                  <a:lnTo>
                    <a:pt x="503" y="1174"/>
                  </a:lnTo>
                  <a:lnTo>
                    <a:pt x="465" y="1167"/>
                  </a:lnTo>
                  <a:lnTo>
                    <a:pt x="429" y="1159"/>
                  </a:lnTo>
                  <a:lnTo>
                    <a:pt x="395" y="1147"/>
                  </a:lnTo>
                  <a:lnTo>
                    <a:pt x="361" y="1131"/>
                  </a:lnTo>
                  <a:lnTo>
                    <a:pt x="329" y="1112"/>
                  </a:lnTo>
                  <a:lnTo>
                    <a:pt x="296" y="1086"/>
                  </a:lnTo>
                  <a:lnTo>
                    <a:pt x="264" y="1059"/>
                  </a:lnTo>
                  <a:lnTo>
                    <a:pt x="233" y="1026"/>
                  </a:lnTo>
                  <a:lnTo>
                    <a:pt x="203" y="992"/>
                  </a:lnTo>
                  <a:lnTo>
                    <a:pt x="175" y="955"/>
                  </a:lnTo>
                  <a:lnTo>
                    <a:pt x="147" y="917"/>
                  </a:lnTo>
                  <a:lnTo>
                    <a:pt x="122" y="877"/>
                  </a:lnTo>
                  <a:lnTo>
                    <a:pt x="97" y="834"/>
                  </a:lnTo>
                  <a:lnTo>
                    <a:pt x="74" y="791"/>
                  </a:lnTo>
                  <a:lnTo>
                    <a:pt x="54" y="749"/>
                  </a:lnTo>
                  <a:lnTo>
                    <a:pt x="35" y="706"/>
                  </a:lnTo>
                  <a:lnTo>
                    <a:pt x="18" y="662"/>
                  </a:lnTo>
                  <a:lnTo>
                    <a:pt x="4" y="621"/>
                  </a:lnTo>
                  <a:lnTo>
                    <a:pt x="3" y="616"/>
                  </a:lnTo>
                  <a:lnTo>
                    <a:pt x="2" y="613"/>
                  </a:lnTo>
                  <a:lnTo>
                    <a:pt x="1" y="610"/>
                  </a:lnTo>
                  <a:lnTo>
                    <a:pt x="0" y="605"/>
                  </a:lnTo>
                  <a:lnTo>
                    <a:pt x="0" y="600"/>
                  </a:lnTo>
                  <a:lnTo>
                    <a:pt x="0" y="590"/>
                  </a:lnTo>
                  <a:lnTo>
                    <a:pt x="1" y="574"/>
                  </a:lnTo>
                  <a:lnTo>
                    <a:pt x="3" y="552"/>
                  </a:lnTo>
                  <a:lnTo>
                    <a:pt x="8" y="525"/>
                  </a:lnTo>
                  <a:lnTo>
                    <a:pt x="13" y="496"/>
                  </a:lnTo>
                  <a:lnTo>
                    <a:pt x="23" y="461"/>
                  </a:lnTo>
                  <a:lnTo>
                    <a:pt x="34" y="424"/>
                  </a:lnTo>
                  <a:lnTo>
                    <a:pt x="49" y="386"/>
                  </a:lnTo>
                  <a:lnTo>
                    <a:pt x="68" y="346"/>
                  </a:lnTo>
                  <a:lnTo>
                    <a:pt x="91" y="304"/>
                  </a:lnTo>
                  <a:lnTo>
                    <a:pt x="117" y="263"/>
                  </a:lnTo>
                  <a:lnTo>
                    <a:pt x="149" y="221"/>
                  </a:lnTo>
                  <a:lnTo>
                    <a:pt x="187" y="181"/>
                  </a:lnTo>
                  <a:lnTo>
                    <a:pt x="231" y="142"/>
                  </a:lnTo>
                  <a:lnTo>
                    <a:pt x="281" y="105"/>
                  </a:lnTo>
                  <a:close/>
                </a:path>
              </a:pathLst>
            </a:custGeom>
            <a:solidFill>
              <a:srgbClr val="F7EF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85" name="Freeform 1332"/>
            <p:cNvSpPr>
              <a:spLocks noChangeArrowheads="1"/>
            </p:cNvSpPr>
            <p:nvPr/>
          </p:nvSpPr>
          <p:spPr bwMode="auto">
            <a:xfrm flipH="1">
              <a:off x="2085" y="2086"/>
              <a:ext cx="341" cy="296"/>
            </a:xfrm>
            <a:custGeom>
              <a:avLst/>
              <a:gdLst>
                <a:gd name="T0" fmla="*/ 0 w 1332"/>
                <a:gd name="T1" fmla="*/ 0 h 1135"/>
                <a:gd name="T2" fmla="*/ 0 w 1332"/>
                <a:gd name="T3" fmla="*/ 0 h 1135"/>
                <a:gd name="T4" fmla="*/ 0 w 1332"/>
                <a:gd name="T5" fmla="*/ 0 h 1135"/>
                <a:gd name="T6" fmla="*/ 0 w 1332"/>
                <a:gd name="T7" fmla="*/ 0 h 1135"/>
                <a:gd name="T8" fmla="*/ 0 w 1332"/>
                <a:gd name="T9" fmla="*/ 0 h 1135"/>
                <a:gd name="T10" fmla="*/ 0 w 1332"/>
                <a:gd name="T11" fmla="*/ 0 h 1135"/>
                <a:gd name="T12" fmla="*/ 0 w 1332"/>
                <a:gd name="T13" fmla="*/ 0 h 1135"/>
                <a:gd name="T14" fmla="*/ 0 w 1332"/>
                <a:gd name="T15" fmla="*/ 0 h 1135"/>
                <a:gd name="T16" fmla="*/ 0 w 1332"/>
                <a:gd name="T17" fmla="*/ 0 h 1135"/>
                <a:gd name="T18" fmla="*/ 0 w 1332"/>
                <a:gd name="T19" fmla="*/ 0 h 1135"/>
                <a:gd name="T20" fmla="*/ 0 w 1332"/>
                <a:gd name="T21" fmla="*/ 0 h 1135"/>
                <a:gd name="T22" fmla="*/ 0 w 1332"/>
                <a:gd name="T23" fmla="*/ 0 h 1135"/>
                <a:gd name="T24" fmla="*/ 0 w 1332"/>
                <a:gd name="T25" fmla="*/ 0 h 1135"/>
                <a:gd name="T26" fmla="*/ 0 w 1332"/>
                <a:gd name="T27" fmla="*/ 0 h 1135"/>
                <a:gd name="T28" fmla="*/ 0 w 1332"/>
                <a:gd name="T29" fmla="*/ 0 h 1135"/>
                <a:gd name="T30" fmla="*/ 0 w 1332"/>
                <a:gd name="T31" fmla="*/ 0 h 1135"/>
                <a:gd name="T32" fmla="*/ 0 w 1332"/>
                <a:gd name="T33" fmla="*/ 0 h 1135"/>
                <a:gd name="T34" fmla="*/ 0 w 1332"/>
                <a:gd name="T35" fmla="*/ 0 h 1135"/>
                <a:gd name="T36" fmla="*/ 0 w 1332"/>
                <a:gd name="T37" fmla="*/ 0 h 1135"/>
                <a:gd name="T38" fmla="*/ 0 w 1332"/>
                <a:gd name="T39" fmla="*/ 0 h 1135"/>
                <a:gd name="T40" fmla="*/ 0 w 1332"/>
                <a:gd name="T41" fmla="*/ 0 h 1135"/>
                <a:gd name="T42" fmla="*/ 0 w 1332"/>
                <a:gd name="T43" fmla="*/ 0 h 1135"/>
                <a:gd name="T44" fmla="*/ 0 w 1332"/>
                <a:gd name="T45" fmla="*/ 0 h 1135"/>
                <a:gd name="T46" fmla="*/ 0 w 1332"/>
                <a:gd name="T47" fmla="*/ 0 h 1135"/>
                <a:gd name="T48" fmla="*/ 0 w 1332"/>
                <a:gd name="T49" fmla="*/ 0 h 1135"/>
                <a:gd name="T50" fmla="*/ 0 w 1332"/>
                <a:gd name="T51" fmla="*/ 0 h 1135"/>
                <a:gd name="T52" fmla="*/ 0 w 1332"/>
                <a:gd name="T53" fmla="*/ 0 h 1135"/>
                <a:gd name="T54" fmla="*/ 0 w 1332"/>
                <a:gd name="T55" fmla="*/ 0 h 1135"/>
                <a:gd name="T56" fmla="*/ 0 w 1332"/>
                <a:gd name="T57" fmla="*/ 0 h 1135"/>
                <a:gd name="T58" fmla="*/ 0 w 1332"/>
                <a:gd name="T59" fmla="*/ 0 h 1135"/>
                <a:gd name="T60" fmla="*/ 0 w 1332"/>
                <a:gd name="T61" fmla="*/ 0 h 1135"/>
                <a:gd name="T62" fmla="*/ 0 w 1332"/>
                <a:gd name="T63" fmla="*/ 0 h 1135"/>
                <a:gd name="T64" fmla="*/ 0 w 1332"/>
                <a:gd name="T65" fmla="*/ 0 h 1135"/>
                <a:gd name="T66" fmla="*/ 0 w 1332"/>
                <a:gd name="T67" fmla="*/ 0 h 1135"/>
                <a:gd name="T68" fmla="*/ 0 w 1332"/>
                <a:gd name="T69" fmla="*/ 0 h 1135"/>
                <a:gd name="T70" fmla="*/ 0 w 1332"/>
                <a:gd name="T71" fmla="*/ 0 h 1135"/>
                <a:gd name="T72" fmla="*/ 0 w 1332"/>
                <a:gd name="T73" fmla="*/ 0 h 1135"/>
                <a:gd name="T74" fmla="*/ 0 w 1332"/>
                <a:gd name="T75" fmla="*/ 0 h 1135"/>
                <a:gd name="T76" fmla="*/ 0 w 1332"/>
                <a:gd name="T77" fmla="*/ 0 h 1135"/>
                <a:gd name="T78" fmla="*/ 0 w 1332"/>
                <a:gd name="T79" fmla="*/ 0 h 1135"/>
                <a:gd name="T80" fmla="*/ 0 w 1332"/>
                <a:gd name="T81" fmla="*/ 0 h 1135"/>
                <a:gd name="T82" fmla="*/ 0 w 1332"/>
                <a:gd name="T83" fmla="*/ 0 h 1135"/>
                <a:gd name="T84" fmla="*/ 0 w 1332"/>
                <a:gd name="T85" fmla="*/ 0 h 1135"/>
                <a:gd name="T86" fmla="*/ 0 w 1332"/>
                <a:gd name="T87" fmla="*/ 0 h 1135"/>
                <a:gd name="T88" fmla="*/ 0 w 1332"/>
                <a:gd name="T89" fmla="*/ 0 h 1135"/>
                <a:gd name="T90" fmla="*/ 0 w 1332"/>
                <a:gd name="T91" fmla="*/ 0 h 1135"/>
                <a:gd name="T92" fmla="*/ 0 w 1332"/>
                <a:gd name="T93" fmla="*/ 0 h 1135"/>
                <a:gd name="T94" fmla="*/ 0 w 1332"/>
                <a:gd name="T95" fmla="*/ 0 h 1135"/>
                <a:gd name="T96" fmla="*/ 0 w 1332"/>
                <a:gd name="T97" fmla="*/ 0 h 1135"/>
                <a:gd name="T98" fmla="*/ 0 w 1332"/>
                <a:gd name="T99" fmla="*/ 0 h 1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332" h="1135">
                  <a:moveTo>
                    <a:pt x="273" y="89"/>
                  </a:moveTo>
                  <a:lnTo>
                    <a:pt x="334" y="55"/>
                  </a:lnTo>
                  <a:lnTo>
                    <a:pt x="393" y="30"/>
                  </a:lnTo>
                  <a:lnTo>
                    <a:pt x="448" y="12"/>
                  </a:lnTo>
                  <a:lnTo>
                    <a:pt x="501" y="3"/>
                  </a:lnTo>
                  <a:lnTo>
                    <a:pt x="552" y="0"/>
                  </a:lnTo>
                  <a:lnTo>
                    <a:pt x="600" y="3"/>
                  </a:lnTo>
                  <a:lnTo>
                    <a:pt x="647" y="11"/>
                  </a:lnTo>
                  <a:lnTo>
                    <a:pt x="689" y="23"/>
                  </a:lnTo>
                  <a:lnTo>
                    <a:pt x="731" y="39"/>
                  </a:lnTo>
                  <a:lnTo>
                    <a:pt x="770" y="57"/>
                  </a:lnTo>
                  <a:lnTo>
                    <a:pt x="805" y="78"/>
                  </a:lnTo>
                  <a:lnTo>
                    <a:pt x="840" y="99"/>
                  </a:lnTo>
                  <a:lnTo>
                    <a:pt x="872" y="121"/>
                  </a:lnTo>
                  <a:lnTo>
                    <a:pt x="902" y="141"/>
                  </a:lnTo>
                  <a:lnTo>
                    <a:pt x="930" y="160"/>
                  </a:lnTo>
                  <a:lnTo>
                    <a:pt x="956" y="177"/>
                  </a:lnTo>
                  <a:lnTo>
                    <a:pt x="983" y="195"/>
                  </a:lnTo>
                  <a:lnTo>
                    <a:pt x="1009" y="218"/>
                  </a:lnTo>
                  <a:lnTo>
                    <a:pt x="1038" y="246"/>
                  </a:lnTo>
                  <a:lnTo>
                    <a:pt x="1066" y="276"/>
                  </a:lnTo>
                  <a:lnTo>
                    <a:pt x="1096" y="311"/>
                  </a:lnTo>
                  <a:lnTo>
                    <a:pt x="1123" y="346"/>
                  </a:lnTo>
                  <a:lnTo>
                    <a:pt x="1152" y="384"/>
                  </a:lnTo>
                  <a:lnTo>
                    <a:pt x="1180" y="423"/>
                  </a:lnTo>
                  <a:lnTo>
                    <a:pt x="1206" y="463"/>
                  </a:lnTo>
                  <a:lnTo>
                    <a:pt x="1230" y="502"/>
                  </a:lnTo>
                  <a:lnTo>
                    <a:pt x="1253" y="541"/>
                  </a:lnTo>
                  <a:lnTo>
                    <a:pt x="1274" y="578"/>
                  </a:lnTo>
                  <a:lnTo>
                    <a:pt x="1293" y="612"/>
                  </a:lnTo>
                  <a:lnTo>
                    <a:pt x="1309" y="644"/>
                  </a:lnTo>
                  <a:lnTo>
                    <a:pt x="1320" y="673"/>
                  </a:lnTo>
                  <a:lnTo>
                    <a:pt x="1329" y="697"/>
                  </a:lnTo>
                  <a:lnTo>
                    <a:pt x="1332" y="719"/>
                  </a:lnTo>
                  <a:lnTo>
                    <a:pt x="1327" y="741"/>
                  </a:lnTo>
                  <a:lnTo>
                    <a:pt x="1316" y="763"/>
                  </a:lnTo>
                  <a:lnTo>
                    <a:pt x="1298" y="785"/>
                  </a:lnTo>
                  <a:lnTo>
                    <a:pt x="1275" y="807"/>
                  </a:lnTo>
                  <a:lnTo>
                    <a:pt x="1249" y="828"/>
                  </a:lnTo>
                  <a:lnTo>
                    <a:pt x="1219" y="848"/>
                  </a:lnTo>
                  <a:lnTo>
                    <a:pt x="1187" y="869"/>
                  </a:lnTo>
                  <a:lnTo>
                    <a:pt x="1153" y="890"/>
                  </a:lnTo>
                  <a:lnTo>
                    <a:pt x="1120" y="910"/>
                  </a:lnTo>
                  <a:lnTo>
                    <a:pt x="1086" y="931"/>
                  </a:lnTo>
                  <a:lnTo>
                    <a:pt x="1054" y="952"/>
                  </a:lnTo>
                  <a:lnTo>
                    <a:pt x="1024" y="973"/>
                  </a:lnTo>
                  <a:lnTo>
                    <a:pt x="997" y="993"/>
                  </a:lnTo>
                  <a:lnTo>
                    <a:pt x="975" y="1014"/>
                  </a:lnTo>
                  <a:lnTo>
                    <a:pt x="956" y="1035"/>
                  </a:lnTo>
                  <a:lnTo>
                    <a:pt x="939" y="1054"/>
                  </a:lnTo>
                  <a:lnTo>
                    <a:pt x="917" y="1072"/>
                  </a:lnTo>
                  <a:lnTo>
                    <a:pt x="892" y="1087"/>
                  </a:lnTo>
                  <a:lnTo>
                    <a:pt x="864" y="1100"/>
                  </a:lnTo>
                  <a:lnTo>
                    <a:pt x="832" y="1111"/>
                  </a:lnTo>
                  <a:lnTo>
                    <a:pt x="797" y="1119"/>
                  </a:lnTo>
                  <a:lnTo>
                    <a:pt x="762" y="1126"/>
                  </a:lnTo>
                  <a:lnTo>
                    <a:pt x="724" y="1130"/>
                  </a:lnTo>
                  <a:lnTo>
                    <a:pt x="685" y="1134"/>
                  </a:lnTo>
                  <a:lnTo>
                    <a:pt x="645" y="1135"/>
                  </a:lnTo>
                  <a:lnTo>
                    <a:pt x="605" y="1134"/>
                  </a:lnTo>
                  <a:lnTo>
                    <a:pt x="565" y="1133"/>
                  </a:lnTo>
                  <a:lnTo>
                    <a:pt x="526" y="1128"/>
                  </a:lnTo>
                  <a:lnTo>
                    <a:pt x="488" y="1124"/>
                  </a:lnTo>
                  <a:lnTo>
                    <a:pt x="451" y="1117"/>
                  </a:lnTo>
                  <a:lnTo>
                    <a:pt x="416" y="1109"/>
                  </a:lnTo>
                  <a:lnTo>
                    <a:pt x="383" y="1098"/>
                  </a:lnTo>
                  <a:lnTo>
                    <a:pt x="351" y="1082"/>
                  </a:lnTo>
                  <a:lnTo>
                    <a:pt x="318" y="1062"/>
                  </a:lnTo>
                  <a:lnTo>
                    <a:pt x="287" y="1038"/>
                  </a:lnTo>
                  <a:lnTo>
                    <a:pt x="256" y="1011"/>
                  </a:lnTo>
                  <a:lnTo>
                    <a:pt x="226" y="981"/>
                  </a:lnTo>
                  <a:lnTo>
                    <a:pt x="197" y="947"/>
                  </a:lnTo>
                  <a:lnTo>
                    <a:pt x="170" y="912"/>
                  </a:lnTo>
                  <a:lnTo>
                    <a:pt x="143" y="874"/>
                  </a:lnTo>
                  <a:lnTo>
                    <a:pt x="119" y="834"/>
                  </a:lnTo>
                  <a:lnTo>
                    <a:pt x="95" y="794"/>
                  </a:lnTo>
                  <a:lnTo>
                    <a:pt x="73" y="753"/>
                  </a:lnTo>
                  <a:lnTo>
                    <a:pt x="53" y="711"/>
                  </a:lnTo>
                  <a:lnTo>
                    <a:pt x="35" y="669"/>
                  </a:lnTo>
                  <a:lnTo>
                    <a:pt x="19" y="627"/>
                  </a:lnTo>
                  <a:lnTo>
                    <a:pt x="5" y="587"/>
                  </a:lnTo>
                  <a:lnTo>
                    <a:pt x="4" y="583"/>
                  </a:lnTo>
                  <a:lnTo>
                    <a:pt x="3" y="580"/>
                  </a:lnTo>
                  <a:lnTo>
                    <a:pt x="2" y="577"/>
                  </a:lnTo>
                  <a:lnTo>
                    <a:pt x="0" y="572"/>
                  </a:lnTo>
                  <a:lnTo>
                    <a:pt x="0" y="567"/>
                  </a:lnTo>
                  <a:lnTo>
                    <a:pt x="0" y="557"/>
                  </a:lnTo>
                  <a:lnTo>
                    <a:pt x="2" y="540"/>
                  </a:lnTo>
                  <a:lnTo>
                    <a:pt x="4" y="519"/>
                  </a:lnTo>
                  <a:lnTo>
                    <a:pt x="7" y="492"/>
                  </a:lnTo>
                  <a:lnTo>
                    <a:pt x="14" y="463"/>
                  </a:lnTo>
                  <a:lnTo>
                    <a:pt x="22" y="429"/>
                  </a:lnTo>
                  <a:lnTo>
                    <a:pt x="34" y="393"/>
                  </a:lnTo>
                  <a:lnTo>
                    <a:pt x="48" y="355"/>
                  </a:lnTo>
                  <a:lnTo>
                    <a:pt x="66" y="316"/>
                  </a:lnTo>
                  <a:lnTo>
                    <a:pt x="88" y="277"/>
                  </a:lnTo>
                  <a:lnTo>
                    <a:pt x="114" y="237"/>
                  </a:lnTo>
                  <a:lnTo>
                    <a:pt x="146" y="198"/>
                  </a:lnTo>
                  <a:lnTo>
                    <a:pt x="182" y="160"/>
                  </a:lnTo>
                  <a:lnTo>
                    <a:pt x="225" y="123"/>
                  </a:lnTo>
                  <a:lnTo>
                    <a:pt x="273" y="89"/>
                  </a:lnTo>
                  <a:close/>
                </a:path>
              </a:pathLst>
            </a:custGeom>
            <a:solidFill>
              <a:srgbClr val="F2E2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86" name="Freeform 1333"/>
            <p:cNvSpPr>
              <a:spLocks noChangeArrowheads="1"/>
            </p:cNvSpPr>
            <p:nvPr/>
          </p:nvSpPr>
          <p:spPr bwMode="auto">
            <a:xfrm flipH="1">
              <a:off x="2091" y="2095"/>
              <a:ext cx="329" cy="282"/>
            </a:xfrm>
            <a:custGeom>
              <a:avLst/>
              <a:gdLst>
                <a:gd name="T0" fmla="*/ 0 w 1288"/>
                <a:gd name="T1" fmla="*/ 0 h 1086"/>
                <a:gd name="T2" fmla="*/ 0 w 1288"/>
                <a:gd name="T3" fmla="*/ 0 h 1086"/>
                <a:gd name="T4" fmla="*/ 0 w 1288"/>
                <a:gd name="T5" fmla="*/ 0 h 1086"/>
                <a:gd name="T6" fmla="*/ 0 w 1288"/>
                <a:gd name="T7" fmla="*/ 0 h 1086"/>
                <a:gd name="T8" fmla="*/ 0 w 1288"/>
                <a:gd name="T9" fmla="*/ 0 h 1086"/>
                <a:gd name="T10" fmla="*/ 0 w 1288"/>
                <a:gd name="T11" fmla="*/ 0 h 1086"/>
                <a:gd name="T12" fmla="*/ 0 w 1288"/>
                <a:gd name="T13" fmla="*/ 0 h 1086"/>
                <a:gd name="T14" fmla="*/ 0 w 1288"/>
                <a:gd name="T15" fmla="*/ 0 h 1086"/>
                <a:gd name="T16" fmla="*/ 0 w 1288"/>
                <a:gd name="T17" fmla="*/ 0 h 1086"/>
                <a:gd name="T18" fmla="*/ 0 w 1288"/>
                <a:gd name="T19" fmla="*/ 0 h 1086"/>
                <a:gd name="T20" fmla="*/ 0 w 1288"/>
                <a:gd name="T21" fmla="*/ 0 h 1086"/>
                <a:gd name="T22" fmla="*/ 0 w 1288"/>
                <a:gd name="T23" fmla="*/ 0 h 1086"/>
                <a:gd name="T24" fmla="*/ 0 w 1288"/>
                <a:gd name="T25" fmla="*/ 0 h 1086"/>
                <a:gd name="T26" fmla="*/ 0 w 1288"/>
                <a:gd name="T27" fmla="*/ 0 h 1086"/>
                <a:gd name="T28" fmla="*/ 0 w 1288"/>
                <a:gd name="T29" fmla="*/ 0 h 1086"/>
                <a:gd name="T30" fmla="*/ 0 w 1288"/>
                <a:gd name="T31" fmla="*/ 0 h 1086"/>
                <a:gd name="T32" fmla="*/ 0 w 1288"/>
                <a:gd name="T33" fmla="*/ 0 h 1086"/>
                <a:gd name="T34" fmla="*/ 0 w 1288"/>
                <a:gd name="T35" fmla="*/ 0 h 1086"/>
                <a:gd name="T36" fmla="*/ 0 w 1288"/>
                <a:gd name="T37" fmla="*/ 0 h 1086"/>
                <a:gd name="T38" fmla="*/ 0 w 1288"/>
                <a:gd name="T39" fmla="*/ 0 h 1086"/>
                <a:gd name="T40" fmla="*/ 0 w 1288"/>
                <a:gd name="T41" fmla="*/ 0 h 1086"/>
                <a:gd name="T42" fmla="*/ 0 w 1288"/>
                <a:gd name="T43" fmla="*/ 0 h 1086"/>
                <a:gd name="T44" fmla="*/ 0 w 1288"/>
                <a:gd name="T45" fmla="*/ 0 h 1086"/>
                <a:gd name="T46" fmla="*/ 0 w 1288"/>
                <a:gd name="T47" fmla="*/ 0 h 1086"/>
                <a:gd name="T48" fmla="*/ 0 w 1288"/>
                <a:gd name="T49" fmla="*/ 0 h 1086"/>
                <a:gd name="T50" fmla="*/ 0 w 1288"/>
                <a:gd name="T51" fmla="*/ 0 h 1086"/>
                <a:gd name="T52" fmla="*/ 0 w 1288"/>
                <a:gd name="T53" fmla="*/ 0 h 1086"/>
                <a:gd name="T54" fmla="*/ 0 w 1288"/>
                <a:gd name="T55" fmla="*/ 0 h 1086"/>
                <a:gd name="T56" fmla="*/ 0 w 1288"/>
                <a:gd name="T57" fmla="*/ 0 h 1086"/>
                <a:gd name="T58" fmla="*/ 0 w 1288"/>
                <a:gd name="T59" fmla="*/ 0 h 1086"/>
                <a:gd name="T60" fmla="*/ 0 w 1288"/>
                <a:gd name="T61" fmla="*/ 0 h 1086"/>
                <a:gd name="T62" fmla="*/ 0 w 1288"/>
                <a:gd name="T63" fmla="*/ 0 h 1086"/>
                <a:gd name="T64" fmla="*/ 0 w 1288"/>
                <a:gd name="T65" fmla="*/ 0 h 1086"/>
                <a:gd name="T66" fmla="*/ 0 w 1288"/>
                <a:gd name="T67" fmla="*/ 0 h 1086"/>
                <a:gd name="T68" fmla="*/ 0 w 1288"/>
                <a:gd name="T69" fmla="*/ 0 h 1086"/>
                <a:gd name="T70" fmla="*/ 0 w 1288"/>
                <a:gd name="T71" fmla="*/ 0 h 1086"/>
                <a:gd name="T72" fmla="*/ 0 w 1288"/>
                <a:gd name="T73" fmla="*/ 0 h 1086"/>
                <a:gd name="T74" fmla="*/ 0 w 1288"/>
                <a:gd name="T75" fmla="*/ 0 h 1086"/>
                <a:gd name="T76" fmla="*/ 0 w 1288"/>
                <a:gd name="T77" fmla="*/ 0 h 1086"/>
                <a:gd name="T78" fmla="*/ 0 w 1288"/>
                <a:gd name="T79" fmla="*/ 0 h 1086"/>
                <a:gd name="T80" fmla="*/ 0 w 1288"/>
                <a:gd name="T81" fmla="*/ 0 h 1086"/>
                <a:gd name="T82" fmla="*/ 0 w 1288"/>
                <a:gd name="T83" fmla="*/ 0 h 1086"/>
                <a:gd name="T84" fmla="*/ 0 w 1288"/>
                <a:gd name="T85" fmla="*/ 0 h 1086"/>
                <a:gd name="T86" fmla="*/ 0 w 1288"/>
                <a:gd name="T87" fmla="*/ 0 h 1086"/>
                <a:gd name="T88" fmla="*/ 0 w 1288"/>
                <a:gd name="T89" fmla="*/ 0 h 1086"/>
                <a:gd name="T90" fmla="*/ 0 w 1288"/>
                <a:gd name="T91" fmla="*/ 0 h 1086"/>
                <a:gd name="T92" fmla="*/ 0 w 1288"/>
                <a:gd name="T93" fmla="*/ 0 h 1086"/>
                <a:gd name="T94" fmla="*/ 0 w 1288"/>
                <a:gd name="T95" fmla="*/ 0 h 1086"/>
                <a:gd name="T96" fmla="*/ 0 w 1288"/>
                <a:gd name="T97" fmla="*/ 0 h 1086"/>
                <a:gd name="T98" fmla="*/ 0 w 1288"/>
                <a:gd name="T99" fmla="*/ 0 h 10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88" h="1086">
                  <a:moveTo>
                    <a:pt x="264" y="75"/>
                  </a:moveTo>
                  <a:lnTo>
                    <a:pt x="319" y="46"/>
                  </a:lnTo>
                  <a:lnTo>
                    <a:pt x="373" y="24"/>
                  </a:lnTo>
                  <a:lnTo>
                    <a:pt x="425" y="10"/>
                  </a:lnTo>
                  <a:lnTo>
                    <a:pt x="475" y="2"/>
                  </a:lnTo>
                  <a:lnTo>
                    <a:pt x="524" y="0"/>
                  </a:lnTo>
                  <a:lnTo>
                    <a:pt x="570" y="2"/>
                  </a:lnTo>
                  <a:lnTo>
                    <a:pt x="615" y="10"/>
                  </a:lnTo>
                  <a:lnTo>
                    <a:pt x="658" y="21"/>
                  </a:lnTo>
                  <a:lnTo>
                    <a:pt x="699" y="34"/>
                  </a:lnTo>
                  <a:lnTo>
                    <a:pt x="737" y="51"/>
                  </a:lnTo>
                  <a:lnTo>
                    <a:pt x="774" y="68"/>
                  </a:lnTo>
                  <a:lnTo>
                    <a:pt x="809" y="87"/>
                  </a:lnTo>
                  <a:lnTo>
                    <a:pt x="841" y="106"/>
                  </a:lnTo>
                  <a:lnTo>
                    <a:pt x="872" y="124"/>
                  </a:lnTo>
                  <a:lnTo>
                    <a:pt x="900" y="143"/>
                  </a:lnTo>
                  <a:lnTo>
                    <a:pt x="925" y="159"/>
                  </a:lnTo>
                  <a:lnTo>
                    <a:pt x="950" y="176"/>
                  </a:lnTo>
                  <a:lnTo>
                    <a:pt x="976" y="199"/>
                  </a:lnTo>
                  <a:lnTo>
                    <a:pt x="1003" y="226"/>
                  </a:lnTo>
                  <a:lnTo>
                    <a:pt x="1031" y="255"/>
                  </a:lnTo>
                  <a:lnTo>
                    <a:pt x="1059" y="288"/>
                  </a:lnTo>
                  <a:lnTo>
                    <a:pt x="1086" y="323"/>
                  </a:lnTo>
                  <a:lnTo>
                    <a:pt x="1114" y="360"/>
                  </a:lnTo>
                  <a:lnTo>
                    <a:pt x="1141" y="397"/>
                  </a:lnTo>
                  <a:lnTo>
                    <a:pt x="1166" y="435"/>
                  </a:lnTo>
                  <a:lnTo>
                    <a:pt x="1190" y="473"/>
                  </a:lnTo>
                  <a:lnTo>
                    <a:pt x="1212" y="510"/>
                  </a:lnTo>
                  <a:lnTo>
                    <a:pt x="1233" y="546"/>
                  </a:lnTo>
                  <a:lnTo>
                    <a:pt x="1250" y="580"/>
                  </a:lnTo>
                  <a:lnTo>
                    <a:pt x="1265" y="610"/>
                  </a:lnTo>
                  <a:lnTo>
                    <a:pt x="1278" y="638"/>
                  </a:lnTo>
                  <a:lnTo>
                    <a:pt x="1286" y="662"/>
                  </a:lnTo>
                  <a:lnTo>
                    <a:pt x="1288" y="684"/>
                  </a:lnTo>
                  <a:lnTo>
                    <a:pt x="1283" y="705"/>
                  </a:lnTo>
                  <a:lnTo>
                    <a:pt x="1272" y="726"/>
                  </a:lnTo>
                  <a:lnTo>
                    <a:pt x="1256" y="747"/>
                  </a:lnTo>
                  <a:lnTo>
                    <a:pt x="1234" y="768"/>
                  </a:lnTo>
                  <a:lnTo>
                    <a:pt x="1207" y="787"/>
                  </a:lnTo>
                  <a:lnTo>
                    <a:pt x="1179" y="808"/>
                  </a:lnTo>
                  <a:lnTo>
                    <a:pt x="1147" y="829"/>
                  </a:lnTo>
                  <a:lnTo>
                    <a:pt x="1115" y="849"/>
                  </a:lnTo>
                  <a:lnTo>
                    <a:pt x="1083" y="868"/>
                  </a:lnTo>
                  <a:lnTo>
                    <a:pt x="1051" y="889"/>
                  </a:lnTo>
                  <a:lnTo>
                    <a:pt x="1020" y="908"/>
                  </a:lnTo>
                  <a:lnTo>
                    <a:pt x="990" y="929"/>
                  </a:lnTo>
                  <a:lnTo>
                    <a:pt x="964" y="949"/>
                  </a:lnTo>
                  <a:lnTo>
                    <a:pt x="942" y="968"/>
                  </a:lnTo>
                  <a:lnTo>
                    <a:pt x="925" y="989"/>
                  </a:lnTo>
                  <a:lnTo>
                    <a:pt x="909" y="1007"/>
                  </a:lnTo>
                  <a:lnTo>
                    <a:pt x="887" y="1025"/>
                  </a:lnTo>
                  <a:lnTo>
                    <a:pt x="863" y="1040"/>
                  </a:lnTo>
                  <a:lnTo>
                    <a:pt x="835" y="1051"/>
                  </a:lnTo>
                  <a:lnTo>
                    <a:pt x="804" y="1062"/>
                  </a:lnTo>
                  <a:lnTo>
                    <a:pt x="772" y="1071"/>
                  </a:lnTo>
                  <a:lnTo>
                    <a:pt x="736" y="1077"/>
                  </a:lnTo>
                  <a:lnTo>
                    <a:pt x="701" y="1081"/>
                  </a:lnTo>
                  <a:lnTo>
                    <a:pt x="663" y="1085"/>
                  </a:lnTo>
                  <a:lnTo>
                    <a:pt x="623" y="1086"/>
                  </a:lnTo>
                  <a:lnTo>
                    <a:pt x="585" y="1085"/>
                  </a:lnTo>
                  <a:lnTo>
                    <a:pt x="546" y="1082"/>
                  </a:lnTo>
                  <a:lnTo>
                    <a:pt x="508" y="1079"/>
                  </a:lnTo>
                  <a:lnTo>
                    <a:pt x="471" y="1074"/>
                  </a:lnTo>
                  <a:lnTo>
                    <a:pt x="436" y="1068"/>
                  </a:lnTo>
                  <a:lnTo>
                    <a:pt x="402" y="1060"/>
                  </a:lnTo>
                  <a:lnTo>
                    <a:pt x="370" y="1050"/>
                  </a:lnTo>
                  <a:lnTo>
                    <a:pt x="339" y="1035"/>
                  </a:lnTo>
                  <a:lnTo>
                    <a:pt x="308" y="1016"/>
                  </a:lnTo>
                  <a:lnTo>
                    <a:pt x="278" y="992"/>
                  </a:lnTo>
                  <a:lnTo>
                    <a:pt x="248" y="965"/>
                  </a:lnTo>
                  <a:lnTo>
                    <a:pt x="219" y="936"/>
                  </a:lnTo>
                  <a:lnTo>
                    <a:pt x="190" y="903"/>
                  </a:lnTo>
                  <a:lnTo>
                    <a:pt x="164" y="868"/>
                  </a:lnTo>
                  <a:lnTo>
                    <a:pt x="139" y="831"/>
                  </a:lnTo>
                  <a:lnTo>
                    <a:pt x="114" y="793"/>
                  </a:lnTo>
                  <a:lnTo>
                    <a:pt x="91" y="754"/>
                  </a:lnTo>
                  <a:lnTo>
                    <a:pt x="69" y="714"/>
                  </a:lnTo>
                  <a:lnTo>
                    <a:pt x="50" y="673"/>
                  </a:lnTo>
                  <a:lnTo>
                    <a:pt x="33" y="633"/>
                  </a:lnTo>
                  <a:lnTo>
                    <a:pt x="18" y="593"/>
                  </a:lnTo>
                  <a:lnTo>
                    <a:pt x="4" y="554"/>
                  </a:lnTo>
                  <a:lnTo>
                    <a:pt x="3" y="550"/>
                  </a:lnTo>
                  <a:lnTo>
                    <a:pt x="3" y="547"/>
                  </a:lnTo>
                  <a:lnTo>
                    <a:pt x="2" y="545"/>
                  </a:lnTo>
                  <a:lnTo>
                    <a:pt x="0" y="541"/>
                  </a:lnTo>
                  <a:lnTo>
                    <a:pt x="0" y="536"/>
                  </a:lnTo>
                  <a:lnTo>
                    <a:pt x="0" y="525"/>
                  </a:lnTo>
                  <a:lnTo>
                    <a:pt x="0" y="508"/>
                  </a:lnTo>
                  <a:lnTo>
                    <a:pt x="3" y="486"/>
                  </a:lnTo>
                  <a:lnTo>
                    <a:pt x="6" y="460"/>
                  </a:lnTo>
                  <a:lnTo>
                    <a:pt x="12" y="431"/>
                  </a:lnTo>
                  <a:lnTo>
                    <a:pt x="20" y="398"/>
                  </a:lnTo>
                  <a:lnTo>
                    <a:pt x="30" y="363"/>
                  </a:lnTo>
                  <a:lnTo>
                    <a:pt x="44" y="327"/>
                  </a:lnTo>
                  <a:lnTo>
                    <a:pt x="63" y="289"/>
                  </a:lnTo>
                  <a:lnTo>
                    <a:pt x="83" y="251"/>
                  </a:lnTo>
                  <a:lnTo>
                    <a:pt x="110" y="213"/>
                  </a:lnTo>
                  <a:lnTo>
                    <a:pt x="140" y="175"/>
                  </a:lnTo>
                  <a:lnTo>
                    <a:pt x="175" y="139"/>
                  </a:lnTo>
                  <a:lnTo>
                    <a:pt x="217" y="106"/>
                  </a:lnTo>
                  <a:lnTo>
                    <a:pt x="264" y="75"/>
                  </a:lnTo>
                  <a:close/>
                </a:path>
              </a:pathLst>
            </a:custGeom>
            <a:solidFill>
              <a:srgbClr val="EAD3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87" name="Freeform 1334"/>
            <p:cNvSpPr>
              <a:spLocks noChangeArrowheads="1"/>
            </p:cNvSpPr>
            <p:nvPr/>
          </p:nvSpPr>
          <p:spPr bwMode="auto">
            <a:xfrm flipH="1">
              <a:off x="2096" y="2103"/>
              <a:ext cx="318" cy="269"/>
            </a:xfrm>
            <a:custGeom>
              <a:avLst/>
              <a:gdLst>
                <a:gd name="T0" fmla="*/ 0 w 1244"/>
                <a:gd name="T1" fmla="*/ 0 h 1036"/>
                <a:gd name="T2" fmla="*/ 0 w 1244"/>
                <a:gd name="T3" fmla="*/ 0 h 1036"/>
                <a:gd name="T4" fmla="*/ 0 w 1244"/>
                <a:gd name="T5" fmla="*/ 0 h 1036"/>
                <a:gd name="T6" fmla="*/ 0 w 1244"/>
                <a:gd name="T7" fmla="*/ 0 h 1036"/>
                <a:gd name="T8" fmla="*/ 0 w 1244"/>
                <a:gd name="T9" fmla="*/ 0 h 1036"/>
                <a:gd name="T10" fmla="*/ 0 w 1244"/>
                <a:gd name="T11" fmla="*/ 0 h 1036"/>
                <a:gd name="T12" fmla="*/ 0 w 1244"/>
                <a:gd name="T13" fmla="*/ 0 h 1036"/>
                <a:gd name="T14" fmla="*/ 0 w 1244"/>
                <a:gd name="T15" fmla="*/ 0 h 1036"/>
                <a:gd name="T16" fmla="*/ 0 w 1244"/>
                <a:gd name="T17" fmla="*/ 0 h 1036"/>
                <a:gd name="T18" fmla="*/ 0 w 1244"/>
                <a:gd name="T19" fmla="*/ 0 h 1036"/>
                <a:gd name="T20" fmla="*/ 0 w 1244"/>
                <a:gd name="T21" fmla="*/ 0 h 1036"/>
                <a:gd name="T22" fmla="*/ 0 w 1244"/>
                <a:gd name="T23" fmla="*/ 0 h 1036"/>
                <a:gd name="T24" fmla="*/ 0 w 1244"/>
                <a:gd name="T25" fmla="*/ 0 h 1036"/>
                <a:gd name="T26" fmla="*/ 0 w 1244"/>
                <a:gd name="T27" fmla="*/ 0 h 1036"/>
                <a:gd name="T28" fmla="*/ 0 w 1244"/>
                <a:gd name="T29" fmla="*/ 0 h 1036"/>
                <a:gd name="T30" fmla="*/ 0 w 1244"/>
                <a:gd name="T31" fmla="*/ 0 h 1036"/>
                <a:gd name="T32" fmla="*/ 0 w 1244"/>
                <a:gd name="T33" fmla="*/ 0 h 1036"/>
                <a:gd name="T34" fmla="*/ 0 w 1244"/>
                <a:gd name="T35" fmla="*/ 0 h 1036"/>
                <a:gd name="T36" fmla="*/ 0 w 1244"/>
                <a:gd name="T37" fmla="*/ 0 h 1036"/>
                <a:gd name="T38" fmla="*/ 0 w 1244"/>
                <a:gd name="T39" fmla="*/ 0 h 1036"/>
                <a:gd name="T40" fmla="*/ 0 w 1244"/>
                <a:gd name="T41" fmla="*/ 0 h 1036"/>
                <a:gd name="T42" fmla="*/ 0 w 1244"/>
                <a:gd name="T43" fmla="*/ 0 h 1036"/>
                <a:gd name="T44" fmla="*/ 0 w 1244"/>
                <a:gd name="T45" fmla="*/ 0 h 1036"/>
                <a:gd name="T46" fmla="*/ 0 w 1244"/>
                <a:gd name="T47" fmla="*/ 0 h 1036"/>
                <a:gd name="T48" fmla="*/ 0 w 1244"/>
                <a:gd name="T49" fmla="*/ 0 h 1036"/>
                <a:gd name="T50" fmla="*/ 0 w 1244"/>
                <a:gd name="T51" fmla="*/ 0 h 1036"/>
                <a:gd name="T52" fmla="*/ 0 w 1244"/>
                <a:gd name="T53" fmla="*/ 0 h 1036"/>
                <a:gd name="T54" fmla="*/ 0 w 1244"/>
                <a:gd name="T55" fmla="*/ 0 h 1036"/>
                <a:gd name="T56" fmla="*/ 0 w 1244"/>
                <a:gd name="T57" fmla="*/ 0 h 1036"/>
                <a:gd name="T58" fmla="*/ 0 w 1244"/>
                <a:gd name="T59" fmla="*/ 0 h 1036"/>
                <a:gd name="T60" fmla="*/ 0 w 1244"/>
                <a:gd name="T61" fmla="*/ 0 h 1036"/>
                <a:gd name="T62" fmla="*/ 0 w 1244"/>
                <a:gd name="T63" fmla="*/ 0 h 1036"/>
                <a:gd name="T64" fmla="*/ 0 w 1244"/>
                <a:gd name="T65" fmla="*/ 0 h 1036"/>
                <a:gd name="T66" fmla="*/ 0 w 1244"/>
                <a:gd name="T67" fmla="*/ 0 h 1036"/>
                <a:gd name="T68" fmla="*/ 0 w 1244"/>
                <a:gd name="T69" fmla="*/ 0 h 1036"/>
                <a:gd name="T70" fmla="*/ 0 w 1244"/>
                <a:gd name="T71" fmla="*/ 0 h 1036"/>
                <a:gd name="T72" fmla="*/ 0 w 1244"/>
                <a:gd name="T73" fmla="*/ 0 h 1036"/>
                <a:gd name="T74" fmla="*/ 0 w 1244"/>
                <a:gd name="T75" fmla="*/ 0 h 1036"/>
                <a:gd name="T76" fmla="*/ 0 w 1244"/>
                <a:gd name="T77" fmla="*/ 0 h 1036"/>
                <a:gd name="T78" fmla="*/ 0 w 1244"/>
                <a:gd name="T79" fmla="*/ 0 h 1036"/>
                <a:gd name="T80" fmla="*/ 0 w 1244"/>
                <a:gd name="T81" fmla="*/ 0 h 1036"/>
                <a:gd name="T82" fmla="*/ 0 w 1244"/>
                <a:gd name="T83" fmla="*/ 0 h 1036"/>
                <a:gd name="T84" fmla="*/ 0 w 1244"/>
                <a:gd name="T85" fmla="*/ 0 h 1036"/>
                <a:gd name="T86" fmla="*/ 0 w 1244"/>
                <a:gd name="T87" fmla="*/ 0 h 1036"/>
                <a:gd name="T88" fmla="*/ 0 w 1244"/>
                <a:gd name="T89" fmla="*/ 0 h 1036"/>
                <a:gd name="T90" fmla="*/ 0 w 1244"/>
                <a:gd name="T91" fmla="*/ 0 h 1036"/>
                <a:gd name="T92" fmla="*/ 0 w 1244"/>
                <a:gd name="T93" fmla="*/ 0 h 1036"/>
                <a:gd name="T94" fmla="*/ 0 w 1244"/>
                <a:gd name="T95" fmla="*/ 0 h 1036"/>
                <a:gd name="T96" fmla="*/ 0 w 1244"/>
                <a:gd name="T97" fmla="*/ 0 h 1036"/>
                <a:gd name="T98" fmla="*/ 0 w 1244"/>
                <a:gd name="T99" fmla="*/ 0 h 10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44" h="1036">
                  <a:moveTo>
                    <a:pt x="255" y="60"/>
                  </a:moveTo>
                  <a:lnTo>
                    <a:pt x="304" y="37"/>
                  </a:lnTo>
                  <a:lnTo>
                    <a:pt x="353" y="20"/>
                  </a:lnTo>
                  <a:lnTo>
                    <a:pt x="401" y="8"/>
                  </a:lnTo>
                  <a:lnTo>
                    <a:pt x="448" y="1"/>
                  </a:lnTo>
                  <a:lnTo>
                    <a:pt x="495" y="0"/>
                  </a:lnTo>
                  <a:lnTo>
                    <a:pt x="540" y="2"/>
                  </a:lnTo>
                  <a:lnTo>
                    <a:pt x="584" y="8"/>
                  </a:lnTo>
                  <a:lnTo>
                    <a:pt x="627" y="17"/>
                  </a:lnTo>
                  <a:lnTo>
                    <a:pt x="667" y="30"/>
                  </a:lnTo>
                  <a:lnTo>
                    <a:pt x="706" y="44"/>
                  </a:lnTo>
                  <a:lnTo>
                    <a:pt x="743" y="59"/>
                  </a:lnTo>
                  <a:lnTo>
                    <a:pt x="778" y="76"/>
                  </a:lnTo>
                  <a:lnTo>
                    <a:pt x="810" y="93"/>
                  </a:lnTo>
                  <a:lnTo>
                    <a:pt x="841" y="109"/>
                  </a:lnTo>
                  <a:lnTo>
                    <a:pt x="869" y="127"/>
                  </a:lnTo>
                  <a:lnTo>
                    <a:pt x="893" y="142"/>
                  </a:lnTo>
                  <a:lnTo>
                    <a:pt x="917" y="159"/>
                  </a:lnTo>
                  <a:lnTo>
                    <a:pt x="942" y="180"/>
                  </a:lnTo>
                  <a:lnTo>
                    <a:pt x="969" y="206"/>
                  </a:lnTo>
                  <a:lnTo>
                    <a:pt x="995" y="235"/>
                  </a:lnTo>
                  <a:lnTo>
                    <a:pt x="1023" y="266"/>
                  </a:lnTo>
                  <a:lnTo>
                    <a:pt x="1049" y="299"/>
                  </a:lnTo>
                  <a:lnTo>
                    <a:pt x="1076" y="335"/>
                  </a:lnTo>
                  <a:lnTo>
                    <a:pt x="1101" y="372"/>
                  </a:lnTo>
                  <a:lnTo>
                    <a:pt x="1127" y="409"/>
                  </a:lnTo>
                  <a:lnTo>
                    <a:pt x="1150" y="446"/>
                  </a:lnTo>
                  <a:lnTo>
                    <a:pt x="1170" y="481"/>
                  </a:lnTo>
                  <a:lnTo>
                    <a:pt x="1190" y="516"/>
                  </a:lnTo>
                  <a:lnTo>
                    <a:pt x="1207" y="548"/>
                  </a:lnTo>
                  <a:lnTo>
                    <a:pt x="1222" y="578"/>
                  </a:lnTo>
                  <a:lnTo>
                    <a:pt x="1234" y="605"/>
                  </a:lnTo>
                  <a:lnTo>
                    <a:pt x="1242" y="628"/>
                  </a:lnTo>
                  <a:lnTo>
                    <a:pt x="1244" y="648"/>
                  </a:lnTo>
                  <a:lnTo>
                    <a:pt x="1239" y="669"/>
                  </a:lnTo>
                  <a:lnTo>
                    <a:pt x="1229" y="690"/>
                  </a:lnTo>
                  <a:lnTo>
                    <a:pt x="1212" y="709"/>
                  </a:lnTo>
                  <a:lnTo>
                    <a:pt x="1191" y="729"/>
                  </a:lnTo>
                  <a:lnTo>
                    <a:pt x="1166" y="749"/>
                  </a:lnTo>
                  <a:lnTo>
                    <a:pt x="1138" y="768"/>
                  </a:lnTo>
                  <a:lnTo>
                    <a:pt x="1108" y="788"/>
                  </a:lnTo>
                  <a:lnTo>
                    <a:pt x="1077" y="807"/>
                  </a:lnTo>
                  <a:lnTo>
                    <a:pt x="1045" y="827"/>
                  </a:lnTo>
                  <a:lnTo>
                    <a:pt x="1014" y="845"/>
                  </a:lnTo>
                  <a:lnTo>
                    <a:pt x="984" y="865"/>
                  </a:lnTo>
                  <a:lnTo>
                    <a:pt x="956" y="884"/>
                  </a:lnTo>
                  <a:lnTo>
                    <a:pt x="931" y="903"/>
                  </a:lnTo>
                  <a:lnTo>
                    <a:pt x="909" y="922"/>
                  </a:lnTo>
                  <a:lnTo>
                    <a:pt x="893" y="942"/>
                  </a:lnTo>
                  <a:lnTo>
                    <a:pt x="877" y="960"/>
                  </a:lnTo>
                  <a:lnTo>
                    <a:pt x="857" y="977"/>
                  </a:lnTo>
                  <a:lnTo>
                    <a:pt x="833" y="992"/>
                  </a:lnTo>
                  <a:lnTo>
                    <a:pt x="806" y="1003"/>
                  </a:lnTo>
                  <a:lnTo>
                    <a:pt x="776" y="1013"/>
                  </a:lnTo>
                  <a:lnTo>
                    <a:pt x="744" y="1022"/>
                  </a:lnTo>
                  <a:lnTo>
                    <a:pt x="711" y="1027"/>
                  </a:lnTo>
                  <a:lnTo>
                    <a:pt x="675" y="1032"/>
                  </a:lnTo>
                  <a:lnTo>
                    <a:pt x="639" y="1035"/>
                  </a:lnTo>
                  <a:lnTo>
                    <a:pt x="603" y="1036"/>
                  </a:lnTo>
                  <a:lnTo>
                    <a:pt x="565" y="1035"/>
                  </a:lnTo>
                  <a:lnTo>
                    <a:pt x="528" y="1033"/>
                  </a:lnTo>
                  <a:lnTo>
                    <a:pt x="491" y="1030"/>
                  </a:lnTo>
                  <a:lnTo>
                    <a:pt x="455" y="1025"/>
                  </a:lnTo>
                  <a:lnTo>
                    <a:pt x="421" y="1019"/>
                  </a:lnTo>
                  <a:lnTo>
                    <a:pt x="388" y="1011"/>
                  </a:lnTo>
                  <a:lnTo>
                    <a:pt x="357" y="1001"/>
                  </a:lnTo>
                  <a:lnTo>
                    <a:pt x="327" y="986"/>
                  </a:lnTo>
                  <a:lnTo>
                    <a:pt x="296" y="967"/>
                  </a:lnTo>
                  <a:lnTo>
                    <a:pt x="267" y="944"/>
                  </a:lnTo>
                  <a:lnTo>
                    <a:pt x="239" y="919"/>
                  </a:lnTo>
                  <a:lnTo>
                    <a:pt x="211" y="890"/>
                  </a:lnTo>
                  <a:lnTo>
                    <a:pt x="183" y="859"/>
                  </a:lnTo>
                  <a:lnTo>
                    <a:pt x="158" y="825"/>
                  </a:lnTo>
                  <a:lnTo>
                    <a:pt x="133" y="790"/>
                  </a:lnTo>
                  <a:lnTo>
                    <a:pt x="110" y="752"/>
                  </a:lnTo>
                  <a:lnTo>
                    <a:pt x="88" y="714"/>
                  </a:lnTo>
                  <a:lnTo>
                    <a:pt x="67" y="676"/>
                  </a:lnTo>
                  <a:lnTo>
                    <a:pt x="49" y="637"/>
                  </a:lnTo>
                  <a:lnTo>
                    <a:pt x="31" y="598"/>
                  </a:lnTo>
                  <a:lnTo>
                    <a:pt x="16" y="559"/>
                  </a:lnTo>
                  <a:lnTo>
                    <a:pt x="4" y="521"/>
                  </a:lnTo>
                  <a:lnTo>
                    <a:pt x="3" y="518"/>
                  </a:lnTo>
                  <a:lnTo>
                    <a:pt x="3" y="515"/>
                  </a:lnTo>
                  <a:lnTo>
                    <a:pt x="1" y="513"/>
                  </a:lnTo>
                  <a:lnTo>
                    <a:pt x="0" y="510"/>
                  </a:lnTo>
                  <a:lnTo>
                    <a:pt x="0" y="504"/>
                  </a:lnTo>
                  <a:lnTo>
                    <a:pt x="0" y="493"/>
                  </a:lnTo>
                  <a:lnTo>
                    <a:pt x="0" y="476"/>
                  </a:lnTo>
                  <a:lnTo>
                    <a:pt x="3" y="455"/>
                  </a:lnTo>
                  <a:lnTo>
                    <a:pt x="5" y="428"/>
                  </a:lnTo>
                  <a:lnTo>
                    <a:pt x="11" y="400"/>
                  </a:lnTo>
                  <a:lnTo>
                    <a:pt x="18" y="367"/>
                  </a:lnTo>
                  <a:lnTo>
                    <a:pt x="28" y="333"/>
                  </a:lnTo>
                  <a:lnTo>
                    <a:pt x="42" y="298"/>
                  </a:lnTo>
                  <a:lnTo>
                    <a:pt x="58" y="261"/>
                  </a:lnTo>
                  <a:lnTo>
                    <a:pt x="79" y="225"/>
                  </a:lnTo>
                  <a:lnTo>
                    <a:pt x="104" y="188"/>
                  </a:lnTo>
                  <a:lnTo>
                    <a:pt x="134" y="153"/>
                  </a:lnTo>
                  <a:lnTo>
                    <a:pt x="168" y="120"/>
                  </a:lnTo>
                  <a:lnTo>
                    <a:pt x="209" y="89"/>
                  </a:lnTo>
                  <a:lnTo>
                    <a:pt x="255" y="60"/>
                  </a:lnTo>
                  <a:close/>
                </a:path>
              </a:pathLst>
            </a:custGeom>
            <a:solidFill>
              <a:srgbClr val="E2C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88" name="Freeform 1335"/>
            <p:cNvSpPr>
              <a:spLocks noChangeArrowheads="1"/>
            </p:cNvSpPr>
            <p:nvPr/>
          </p:nvSpPr>
          <p:spPr bwMode="auto">
            <a:xfrm flipH="1">
              <a:off x="2102" y="2111"/>
              <a:ext cx="307" cy="257"/>
            </a:xfrm>
            <a:custGeom>
              <a:avLst/>
              <a:gdLst>
                <a:gd name="T0" fmla="*/ 0 w 1200"/>
                <a:gd name="T1" fmla="*/ 0 h 988"/>
                <a:gd name="T2" fmla="*/ 0 w 1200"/>
                <a:gd name="T3" fmla="*/ 0 h 988"/>
                <a:gd name="T4" fmla="*/ 0 w 1200"/>
                <a:gd name="T5" fmla="*/ 0 h 988"/>
                <a:gd name="T6" fmla="*/ 0 w 1200"/>
                <a:gd name="T7" fmla="*/ 0 h 988"/>
                <a:gd name="T8" fmla="*/ 0 w 1200"/>
                <a:gd name="T9" fmla="*/ 0 h 988"/>
                <a:gd name="T10" fmla="*/ 0 w 1200"/>
                <a:gd name="T11" fmla="*/ 0 h 988"/>
                <a:gd name="T12" fmla="*/ 0 w 1200"/>
                <a:gd name="T13" fmla="*/ 0 h 988"/>
                <a:gd name="T14" fmla="*/ 0 w 1200"/>
                <a:gd name="T15" fmla="*/ 0 h 988"/>
                <a:gd name="T16" fmla="*/ 0 w 1200"/>
                <a:gd name="T17" fmla="*/ 0 h 988"/>
                <a:gd name="T18" fmla="*/ 0 w 1200"/>
                <a:gd name="T19" fmla="*/ 0 h 988"/>
                <a:gd name="T20" fmla="*/ 0 w 1200"/>
                <a:gd name="T21" fmla="*/ 0 h 988"/>
                <a:gd name="T22" fmla="*/ 0 w 1200"/>
                <a:gd name="T23" fmla="*/ 0 h 988"/>
                <a:gd name="T24" fmla="*/ 0 w 1200"/>
                <a:gd name="T25" fmla="*/ 0 h 988"/>
                <a:gd name="T26" fmla="*/ 0 w 1200"/>
                <a:gd name="T27" fmla="*/ 0 h 988"/>
                <a:gd name="T28" fmla="*/ 0 w 1200"/>
                <a:gd name="T29" fmla="*/ 0 h 988"/>
                <a:gd name="T30" fmla="*/ 0 w 1200"/>
                <a:gd name="T31" fmla="*/ 0 h 988"/>
                <a:gd name="T32" fmla="*/ 0 w 1200"/>
                <a:gd name="T33" fmla="*/ 0 h 988"/>
                <a:gd name="T34" fmla="*/ 0 w 1200"/>
                <a:gd name="T35" fmla="*/ 0 h 988"/>
                <a:gd name="T36" fmla="*/ 0 w 1200"/>
                <a:gd name="T37" fmla="*/ 0 h 988"/>
                <a:gd name="T38" fmla="*/ 0 w 1200"/>
                <a:gd name="T39" fmla="*/ 0 h 988"/>
                <a:gd name="T40" fmla="*/ 0 w 1200"/>
                <a:gd name="T41" fmla="*/ 0 h 988"/>
                <a:gd name="T42" fmla="*/ 0 w 1200"/>
                <a:gd name="T43" fmla="*/ 0 h 988"/>
                <a:gd name="T44" fmla="*/ 0 w 1200"/>
                <a:gd name="T45" fmla="*/ 0 h 988"/>
                <a:gd name="T46" fmla="*/ 0 w 1200"/>
                <a:gd name="T47" fmla="*/ 0 h 988"/>
                <a:gd name="T48" fmla="*/ 0 w 1200"/>
                <a:gd name="T49" fmla="*/ 0 h 988"/>
                <a:gd name="T50" fmla="*/ 0 w 1200"/>
                <a:gd name="T51" fmla="*/ 0 h 988"/>
                <a:gd name="T52" fmla="*/ 0 w 1200"/>
                <a:gd name="T53" fmla="*/ 0 h 988"/>
                <a:gd name="T54" fmla="*/ 0 w 1200"/>
                <a:gd name="T55" fmla="*/ 0 h 988"/>
                <a:gd name="T56" fmla="*/ 0 w 1200"/>
                <a:gd name="T57" fmla="*/ 0 h 988"/>
                <a:gd name="T58" fmla="*/ 0 w 1200"/>
                <a:gd name="T59" fmla="*/ 0 h 988"/>
                <a:gd name="T60" fmla="*/ 0 w 1200"/>
                <a:gd name="T61" fmla="*/ 0 h 988"/>
                <a:gd name="T62" fmla="*/ 0 w 1200"/>
                <a:gd name="T63" fmla="*/ 0 h 988"/>
                <a:gd name="T64" fmla="*/ 0 w 1200"/>
                <a:gd name="T65" fmla="*/ 0 h 988"/>
                <a:gd name="T66" fmla="*/ 0 w 1200"/>
                <a:gd name="T67" fmla="*/ 0 h 988"/>
                <a:gd name="T68" fmla="*/ 0 w 1200"/>
                <a:gd name="T69" fmla="*/ 0 h 988"/>
                <a:gd name="T70" fmla="*/ 0 w 1200"/>
                <a:gd name="T71" fmla="*/ 0 h 988"/>
                <a:gd name="T72" fmla="*/ 0 w 1200"/>
                <a:gd name="T73" fmla="*/ 0 h 988"/>
                <a:gd name="T74" fmla="*/ 0 w 1200"/>
                <a:gd name="T75" fmla="*/ 0 h 988"/>
                <a:gd name="T76" fmla="*/ 0 w 1200"/>
                <a:gd name="T77" fmla="*/ 0 h 988"/>
                <a:gd name="T78" fmla="*/ 0 w 1200"/>
                <a:gd name="T79" fmla="*/ 0 h 988"/>
                <a:gd name="T80" fmla="*/ 0 w 1200"/>
                <a:gd name="T81" fmla="*/ 0 h 988"/>
                <a:gd name="T82" fmla="*/ 0 w 1200"/>
                <a:gd name="T83" fmla="*/ 0 h 988"/>
                <a:gd name="T84" fmla="*/ 0 w 1200"/>
                <a:gd name="T85" fmla="*/ 0 h 988"/>
                <a:gd name="T86" fmla="*/ 0 w 1200"/>
                <a:gd name="T87" fmla="*/ 0 h 988"/>
                <a:gd name="T88" fmla="*/ 0 w 1200"/>
                <a:gd name="T89" fmla="*/ 0 h 988"/>
                <a:gd name="T90" fmla="*/ 0 w 1200"/>
                <a:gd name="T91" fmla="*/ 0 h 988"/>
                <a:gd name="T92" fmla="*/ 0 w 1200"/>
                <a:gd name="T93" fmla="*/ 0 h 988"/>
                <a:gd name="T94" fmla="*/ 0 w 1200"/>
                <a:gd name="T95" fmla="*/ 0 h 988"/>
                <a:gd name="T96" fmla="*/ 0 w 1200"/>
                <a:gd name="T97" fmla="*/ 0 h 988"/>
                <a:gd name="T98" fmla="*/ 0 w 1200"/>
                <a:gd name="T99" fmla="*/ 0 h 9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00" h="988">
                  <a:moveTo>
                    <a:pt x="248" y="46"/>
                  </a:moveTo>
                  <a:lnTo>
                    <a:pt x="290" y="28"/>
                  </a:lnTo>
                  <a:lnTo>
                    <a:pt x="334" y="15"/>
                  </a:lnTo>
                  <a:lnTo>
                    <a:pt x="379" y="6"/>
                  </a:lnTo>
                  <a:lnTo>
                    <a:pt x="423" y="1"/>
                  </a:lnTo>
                  <a:lnTo>
                    <a:pt x="466" y="0"/>
                  </a:lnTo>
                  <a:lnTo>
                    <a:pt x="510" y="4"/>
                  </a:lnTo>
                  <a:lnTo>
                    <a:pt x="554" y="8"/>
                  </a:lnTo>
                  <a:lnTo>
                    <a:pt x="595" y="16"/>
                  </a:lnTo>
                  <a:lnTo>
                    <a:pt x="636" y="27"/>
                  </a:lnTo>
                  <a:lnTo>
                    <a:pt x="675" y="38"/>
                  </a:lnTo>
                  <a:lnTo>
                    <a:pt x="713" y="52"/>
                  </a:lnTo>
                  <a:lnTo>
                    <a:pt x="747" y="66"/>
                  </a:lnTo>
                  <a:lnTo>
                    <a:pt x="781" y="81"/>
                  </a:lnTo>
                  <a:lnTo>
                    <a:pt x="811" y="96"/>
                  </a:lnTo>
                  <a:lnTo>
                    <a:pt x="838" y="111"/>
                  </a:lnTo>
                  <a:lnTo>
                    <a:pt x="863" y="126"/>
                  </a:lnTo>
                  <a:lnTo>
                    <a:pt x="886" y="142"/>
                  </a:lnTo>
                  <a:lnTo>
                    <a:pt x="911" y="163"/>
                  </a:lnTo>
                  <a:lnTo>
                    <a:pt x="935" y="188"/>
                  </a:lnTo>
                  <a:lnTo>
                    <a:pt x="962" y="216"/>
                  </a:lnTo>
                  <a:lnTo>
                    <a:pt x="987" y="245"/>
                  </a:lnTo>
                  <a:lnTo>
                    <a:pt x="1013" y="279"/>
                  </a:lnTo>
                  <a:lnTo>
                    <a:pt x="1039" y="312"/>
                  </a:lnTo>
                  <a:lnTo>
                    <a:pt x="1063" y="348"/>
                  </a:lnTo>
                  <a:lnTo>
                    <a:pt x="1087" y="382"/>
                  </a:lnTo>
                  <a:lnTo>
                    <a:pt x="1109" y="418"/>
                  </a:lnTo>
                  <a:lnTo>
                    <a:pt x="1130" y="453"/>
                  </a:lnTo>
                  <a:lnTo>
                    <a:pt x="1148" y="486"/>
                  </a:lnTo>
                  <a:lnTo>
                    <a:pt x="1165" y="517"/>
                  </a:lnTo>
                  <a:lnTo>
                    <a:pt x="1179" y="546"/>
                  </a:lnTo>
                  <a:lnTo>
                    <a:pt x="1190" y="572"/>
                  </a:lnTo>
                  <a:lnTo>
                    <a:pt x="1198" y="594"/>
                  </a:lnTo>
                  <a:lnTo>
                    <a:pt x="1200" y="614"/>
                  </a:lnTo>
                  <a:lnTo>
                    <a:pt x="1195" y="635"/>
                  </a:lnTo>
                  <a:lnTo>
                    <a:pt x="1185" y="654"/>
                  </a:lnTo>
                  <a:lnTo>
                    <a:pt x="1170" y="674"/>
                  </a:lnTo>
                  <a:lnTo>
                    <a:pt x="1149" y="692"/>
                  </a:lnTo>
                  <a:lnTo>
                    <a:pt x="1125" y="712"/>
                  </a:lnTo>
                  <a:lnTo>
                    <a:pt x="1099" y="730"/>
                  </a:lnTo>
                  <a:lnTo>
                    <a:pt x="1070" y="749"/>
                  </a:lnTo>
                  <a:lnTo>
                    <a:pt x="1040" y="767"/>
                  </a:lnTo>
                  <a:lnTo>
                    <a:pt x="1009" y="786"/>
                  </a:lnTo>
                  <a:lnTo>
                    <a:pt x="979" y="804"/>
                  </a:lnTo>
                  <a:lnTo>
                    <a:pt x="950" y="822"/>
                  </a:lnTo>
                  <a:lnTo>
                    <a:pt x="924" y="841"/>
                  </a:lnTo>
                  <a:lnTo>
                    <a:pt x="899" y="860"/>
                  </a:lnTo>
                  <a:lnTo>
                    <a:pt x="879" y="879"/>
                  </a:lnTo>
                  <a:lnTo>
                    <a:pt x="863" y="897"/>
                  </a:lnTo>
                  <a:lnTo>
                    <a:pt x="846" y="916"/>
                  </a:lnTo>
                  <a:lnTo>
                    <a:pt x="828" y="931"/>
                  </a:lnTo>
                  <a:lnTo>
                    <a:pt x="805" y="944"/>
                  </a:lnTo>
                  <a:lnTo>
                    <a:pt x="778" y="956"/>
                  </a:lnTo>
                  <a:lnTo>
                    <a:pt x="750" y="966"/>
                  </a:lnTo>
                  <a:lnTo>
                    <a:pt x="720" y="974"/>
                  </a:lnTo>
                  <a:lnTo>
                    <a:pt x="686" y="980"/>
                  </a:lnTo>
                  <a:lnTo>
                    <a:pt x="653" y="984"/>
                  </a:lnTo>
                  <a:lnTo>
                    <a:pt x="617" y="987"/>
                  </a:lnTo>
                  <a:lnTo>
                    <a:pt x="582" y="988"/>
                  </a:lnTo>
                  <a:lnTo>
                    <a:pt x="546" y="987"/>
                  </a:lnTo>
                  <a:lnTo>
                    <a:pt x="510" y="985"/>
                  </a:lnTo>
                  <a:lnTo>
                    <a:pt x="476" y="982"/>
                  </a:lnTo>
                  <a:lnTo>
                    <a:pt x="441" y="977"/>
                  </a:lnTo>
                  <a:lnTo>
                    <a:pt x="408" y="971"/>
                  </a:lnTo>
                  <a:lnTo>
                    <a:pt x="377" y="964"/>
                  </a:lnTo>
                  <a:lnTo>
                    <a:pt x="347" y="954"/>
                  </a:lnTo>
                  <a:lnTo>
                    <a:pt x="317" y="940"/>
                  </a:lnTo>
                  <a:lnTo>
                    <a:pt x="288" y="921"/>
                  </a:lnTo>
                  <a:lnTo>
                    <a:pt x="259" y="900"/>
                  </a:lnTo>
                  <a:lnTo>
                    <a:pt x="230" y="874"/>
                  </a:lnTo>
                  <a:lnTo>
                    <a:pt x="204" y="847"/>
                  </a:lnTo>
                  <a:lnTo>
                    <a:pt x="177" y="817"/>
                  </a:lnTo>
                  <a:lnTo>
                    <a:pt x="152" y="783"/>
                  </a:lnTo>
                  <a:lnTo>
                    <a:pt x="129" y="750"/>
                  </a:lnTo>
                  <a:lnTo>
                    <a:pt x="106" y="713"/>
                  </a:lnTo>
                  <a:lnTo>
                    <a:pt x="84" y="676"/>
                  </a:lnTo>
                  <a:lnTo>
                    <a:pt x="64" y="639"/>
                  </a:lnTo>
                  <a:lnTo>
                    <a:pt x="47" y="601"/>
                  </a:lnTo>
                  <a:lnTo>
                    <a:pt x="30" y="563"/>
                  </a:lnTo>
                  <a:lnTo>
                    <a:pt x="16" y="525"/>
                  </a:lnTo>
                  <a:lnTo>
                    <a:pt x="3" y="488"/>
                  </a:lnTo>
                  <a:lnTo>
                    <a:pt x="3" y="486"/>
                  </a:lnTo>
                  <a:lnTo>
                    <a:pt x="2" y="485"/>
                  </a:lnTo>
                  <a:lnTo>
                    <a:pt x="2" y="483"/>
                  </a:lnTo>
                  <a:lnTo>
                    <a:pt x="1" y="480"/>
                  </a:lnTo>
                  <a:lnTo>
                    <a:pt x="1" y="475"/>
                  </a:lnTo>
                  <a:lnTo>
                    <a:pt x="0" y="462"/>
                  </a:lnTo>
                  <a:lnTo>
                    <a:pt x="1" y="445"/>
                  </a:lnTo>
                  <a:lnTo>
                    <a:pt x="2" y="424"/>
                  </a:lnTo>
                  <a:lnTo>
                    <a:pt x="6" y="397"/>
                  </a:lnTo>
                  <a:lnTo>
                    <a:pt x="10" y="369"/>
                  </a:lnTo>
                  <a:lnTo>
                    <a:pt x="17" y="338"/>
                  </a:lnTo>
                  <a:lnTo>
                    <a:pt x="26" y="304"/>
                  </a:lnTo>
                  <a:lnTo>
                    <a:pt x="39" y="270"/>
                  </a:lnTo>
                  <a:lnTo>
                    <a:pt x="55" y="234"/>
                  </a:lnTo>
                  <a:lnTo>
                    <a:pt x="76" y="199"/>
                  </a:lnTo>
                  <a:lnTo>
                    <a:pt x="100" y="165"/>
                  </a:lnTo>
                  <a:lnTo>
                    <a:pt x="129" y="131"/>
                  </a:lnTo>
                  <a:lnTo>
                    <a:pt x="162" y="100"/>
                  </a:lnTo>
                  <a:lnTo>
                    <a:pt x="203" y="72"/>
                  </a:lnTo>
                  <a:lnTo>
                    <a:pt x="248" y="46"/>
                  </a:lnTo>
                  <a:close/>
                </a:path>
              </a:pathLst>
            </a:custGeom>
            <a:solidFill>
              <a:srgbClr val="DBB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89" name="Freeform 1336"/>
            <p:cNvSpPr>
              <a:spLocks noChangeArrowheads="1"/>
            </p:cNvSpPr>
            <p:nvPr/>
          </p:nvSpPr>
          <p:spPr bwMode="auto">
            <a:xfrm flipH="1">
              <a:off x="2108" y="2120"/>
              <a:ext cx="295" cy="244"/>
            </a:xfrm>
            <a:custGeom>
              <a:avLst/>
              <a:gdLst>
                <a:gd name="T0" fmla="*/ 0 w 1155"/>
                <a:gd name="T1" fmla="*/ 0 h 940"/>
                <a:gd name="T2" fmla="*/ 0 w 1155"/>
                <a:gd name="T3" fmla="*/ 0 h 940"/>
                <a:gd name="T4" fmla="*/ 0 w 1155"/>
                <a:gd name="T5" fmla="*/ 0 h 940"/>
                <a:gd name="T6" fmla="*/ 0 w 1155"/>
                <a:gd name="T7" fmla="*/ 0 h 940"/>
                <a:gd name="T8" fmla="*/ 0 w 1155"/>
                <a:gd name="T9" fmla="*/ 0 h 940"/>
                <a:gd name="T10" fmla="*/ 0 w 1155"/>
                <a:gd name="T11" fmla="*/ 0 h 940"/>
                <a:gd name="T12" fmla="*/ 0 w 1155"/>
                <a:gd name="T13" fmla="*/ 0 h 940"/>
                <a:gd name="T14" fmla="*/ 0 w 1155"/>
                <a:gd name="T15" fmla="*/ 0 h 940"/>
                <a:gd name="T16" fmla="*/ 0 w 1155"/>
                <a:gd name="T17" fmla="*/ 0 h 940"/>
                <a:gd name="T18" fmla="*/ 0 w 1155"/>
                <a:gd name="T19" fmla="*/ 0 h 940"/>
                <a:gd name="T20" fmla="*/ 0 w 1155"/>
                <a:gd name="T21" fmla="*/ 0 h 940"/>
                <a:gd name="T22" fmla="*/ 0 w 1155"/>
                <a:gd name="T23" fmla="*/ 0 h 940"/>
                <a:gd name="T24" fmla="*/ 0 w 1155"/>
                <a:gd name="T25" fmla="*/ 0 h 940"/>
                <a:gd name="T26" fmla="*/ 0 w 1155"/>
                <a:gd name="T27" fmla="*/ 0 h 940"/>
                <a:gd name="T28" fmla="*/ 0 w 1155"/>
                <a:gd name="T29" fmla="*/ 0 h 940"/>
                <a:gd name="T30" fmla="*/ 0 w 1155"/>
                <a:gd name="T31" fmla="*/ 0 h 940"/>
                <a:gd name="T32" fmla="*/ 0 w 1155"/>
                <a:gd name="T33" fmla="*/ 0 h 940"/>
                <a:gd name="T34" fmla="*/ 0 w 1155"/>
                <a:gd name="T35" fmla="*/ 0 h 940"/>
                <a:gd name="T36" fmla="*/ 0 w 1155"/>
                <a:gd name="T37" fmla="*/ 0 h 940"/>
                <a:gd name="T38" fmla="*/ 0 w 1155"/>
                <a:gd name="T39" fmla="*/ 0 h 940"/>
                <a:gd name="T40" fmla="*/ 0 w 1155"/>
                <a:gd name="T41" fmla="*/ 0 h 940"/>
                <a:gd name="T42" fmla="*/ 0 w 1155"/>
                <a:gd name="T43" fmla="*/ 0 h 940"/>
                <a:gd name="T44" fmla="*/ 0 w 1155"/>
                <a:gd name="T45" fmla="*/ 0 h 940"/>
                <a:gd name="T46" fmla="*/ 0 w 1155"/>
                <a:gd name="T47" fmla="*/ 0 h 940"/>
                <a:gd name="T48" fmla="*/ 0 w 1155"/>
                <a:gd name="T49" fmla="*/ 0 h 940"/>
                <a:gd name="T50" fmla="*/ 0 w 1155"/>
                <a:gd name="T51" fmla="*/ 0 h 940"/>
                <a:gd name="T52" fmla="*/ 0 w 1155"/>
                <a:gd name="T53" fmla="*/ 0 h 940"/>
                <a:gd name="T54" fmla="*/ 0 w 1155"/>
                <a:gd name="T55" fmla="*/ 0 h 940"/>
                <a:gd name="T56" fmla="*/ 0 w 1155"/>
                <a:gd name="T57" fmla="*/ 0 h 940"/>
                <a:gd name="T58" fmla="*/ 0 w 1155"/>
                <a:gd name="T59" fmla="*/ 0 h 940"/>
                <a:gd name="T60" fmla="*/ 0 w 1155"/>
                <a:gd name="T61" fmla="*/ 0 h 940"/>
                <a:gd name="T62" fmla="*/ 0 w 1155"/>
                <a:gd name="T63" fmla="*/ 0 h 940"/>
                <a:gd name="T64" fmla="*/ 0 w 1155"/>
                <a:gd name="T65" fmla="*/ 0 h 940"/>
                <a:gd name="T66" fmla="*/ 0 w 1155"/>
                <a:gd name="T67" fmla="*/ 0 h 940"/>
                <a:gd name="T68" fmla="*/ 0 w 1155"/>
                <a:gd name="T69" fmla="*/ 0 h 940"/>
                <a:gd name="T70" fmla="*/ 0 w 1155"/>
                <a:gd name="T71" fmla="*/ 0 h 940"/>
                <a:gd name="T72" fmla="*/ 0 w 1155"/>
                <a:gd name="T73" fmla="*/ 0 h 940"/>
                <a:gd name="T74" fmla="*/ 0 w 1155"/>
                <a:gd name="T75" fmla="*/ 0 h 940"/>
                <a:gd name="T76" fmla="*/ 0 w 1155"/>
                <a:gd name="T77" fmla="*/ 0 h 940"/>
                <a:gd name="T78" fmla="*/ 0 w 1155"/>
                <a:gd name="T79" fmla="*/ 0 h 940"/>
                <a:gd name="T80" fmla="*/ 0 w 1155"/>
                <a:gd name="T81" fmla="*/ 0 h 940"/>
                <a:gd name="T82" fmla="*/ 0 w 1155"/>
                <a:gd name="T83" fmla="*/ 0 h 940"/>
                <a:gd name="T84" fmla="*/ 0 w 1155"/>
                <a:gd name="T85" fmla="*/ 0 h 940"/>
                <a:gd name="T86" fmla="*/ 0 w 1155"/>
                <a:gd name="T87" fmla="*/ 0 h 940"/>
                <a:gd name="T88" fmla="*/ 0 w 1155"/>
                <a:gd name="T89" fmla="*/ 0 h 940"/>
                <a:gd name="T90" fmla="*/ 0 w 1155"/>
                <a:gd name="T91" fmla="*/ 0 h 940"/>
                <a:gd name="T92" fmla="*/ 0 w 1155"/>
                <a:gd name="T93" fmla="*/ 0 h 940"/>
                <a:gd name="T94" fmla="*/ 0 w 1155"/>
                <a:gd name="T95" fmla="*/ 0 h 940"/>
                <a:gd name="T96" fmla="*/ 0 w 1155"/>
                <a:gd name="T97" fmla="*/ 0 h 940"/>
                <a:gd name="T98" fmla="*/ 0 w 1155"/>
                <a:gd name="T99" fmla="*/ 0 h 9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55" h="940">
                  <a:moveTo>
                    <a:pt x="237" y="33"/>
                  </a:moveTo>
                  <a:lnTo>
                    <a:pt x="274" y="20"/>
                  </a:lnTo>
                  <a:lnTo>
                    <a:pt x="313" y="10"/>
                  </a:lnTo>
                  <a:lnTo>
                    <a:pt x="354" y="4"/>
                  </a:lnTo>
                  <a:lnTo>
                    <a:pt x="394" y="0"/>
                  </a:lnTo>
                  <a:lnTo>
                    <a:pt x="436" y="0"/>
                  </a:lnTo>
                  <a:lnTo>
                    <a:pt x="478" y="3"/>
                  </a:lnTo>
                  <a:lnTo>
                    <a:pt x="521" y="7"/>
                  </a:lnTo>
                  <a:lnTo>
                    <a:pt x="562" y="14"/>
                  </a:lnTo>
                  <a:lnTo>
                    <a:pt x="602" y="22"/>
                  </a:lnTo>
                  <a:lnTo>
                    <a:pt x="641" y="33"/>
                  </a:lnTo>
                  <a:lnTo>
                    <a:pt x="679" y="44"/>
                  </a:lnTo>
                  <a:lnTo>
                    <a:pt x="715" y="56"/>
                  </a:lnTo>
                  <a:lnTo>
                    <a:pt x="749" y="70"/>
                  </a:lnTo>
                  <a:lnTo>
                    <a:pt x="780" y="82"/>
                  </a:lnTo>
                  <a:lnTo>
                    <a:pt x="806" y="96"/>
                  </a:lnTo>
                  <a:lnTo>
                    <a:pt x="830" y="110"/>
                  </a:lnTo>
                  <a:lnTo>
                    <a:pt x="852" y="126"/>
                  </a:lnTo>
                  <a:lnTo>
                    <a:pt x="876" y="146"/>
                  </a:lnTo>
                  <a:lnTo>
                    <a:pt x="901" y="169"/>
                  </a:lnTo>
                  <a:lnTo>
                    <a:pt x="925" y="196"/>
                  </a:lnTo>
                  <a:lnTo>
                    <a:pt x="950" y="225"/>
                  </a:lnTo>
                  <a:lnTo>
                    <a:pt x="974" y="256"/>
                  </a:lnTo>
                  <a:lnTo>
                    <a:pt x="998" y="289"/>
                  </a:lnTo>
                  <a:lnTo>
                    <a:pt x="1023" y="323"/>
                  </a:lnTo>
                  <a:lnTo>
                    <a:pt x="1046" y="357"/>
                  </a:lnTo>
                  <a:lnTo>
                    <a:pt x="1066" y="391"/>
                  </a:lnTo>
                  <a:lnTo>
                    <a:pt x="1087" y="424"/>
                  </a:lnTo>
                  <a:lnTo>
                    <a:pt x="1106" y="456"/>
                  </a:lnTo>
                  <a:lnTo>
                    <a:pt x="1121" y="486"/>
                  </a:lnTo>
                  <a:lnTo>
                    <a:pt x="1134" y="514"/>
                  </a:lnTo>
                  <a:lnTo>
                    <a:pt x="1145" y="538"/>
                  </a:lnTo>
                  <a:lnTo>
                    <a:pt x="1153" y="560"/>
                  </a:lnTo>
                  <a:lnTo>
                    <a:pt x="1155" y="580"/>
                  </a:lnTo>
                  <a:lnTo>
                    <a:pt x="1151" y="599"/>
                  </a:lnTo>
                  <a:lnTo>
                    <a:pt x="1141" y="618"/>
                  </a:lnTo>
                  <a:lnTo>
                    <a:pt x="1126" y="636"/>
                  </a:lnTo>
                  <a:lnTo>
                    <a:pt x="1107" y="654"/>
                  </a:lnTo>
                  <a:lnTo>
                    <a:pt x="1084" y="673"/>
                  </a:lnTo>
                  <a:lnTo>
                    <a:pt x="1057" y="691"/>
                  </a:lnTo>
                  <a:lnTo>
                    <a:pt x="1030" y="710"/>
                  </a:lnTo>
                  <a:lnTo>
                    <a:pt x="1001" y="727"/>
                  </a:lnTo>
                  <a:lnTo>
                    <a:pt x="971" y="745"/>
                  </a:lnTo>
                  <a:lnTo>
                    <a:pt x="942" y="763"/>
                  </a:lnTo>
                  <a:lnTo>
                    <a:pt x="914" y="781"/>
                  </a:lnTo>
                  <a:lnTo>
                    <a:pt x="889" y="798"/>
                  </a:lnTo>
                  <a:lnTo>
                    <a:pt x="865" y="817"/>
                  </a:lnTo>
                  <a:lnTo>
                    <a:pt x="845" y="834"/>
                  </a:lnTo>
                  <a:lnTo>
                    <a:pt x="830" y="853"/>
                  </a:lnTo>
                  <a:lnTo>
                    <a:pt x="815" y="870"/>
                  </a:lnTo>
                  <a:lnTo>
                    <a:pt x="797" y="885"/>
                  </a:lnTo>
                  <a:lnTo>
                    <a:pt x="774" y="897"/>
                  </a:lnTo>
                  <a:lnTo>
                    <a:pt x="750" y="909"/>
                  </a:lnTo>
                  <a:lnTo>
                    <a:pt x="722" y="918"/>
                  </a:lnTo>
                  <a:lnTo>
                    <a:pt x="692" y="926"/>
                  </a:lnTo>
                  <a:lnTo>
                    <a:pt x="661" y="932"/>
                  </a:lnTo>
                  <a:lnTo>
                    <a:pt x="628" y="937"/>
                  </a:lnTo>
                  <a:lnTo>
                    <a:pt x="594" y="939"/>
                  </a:lnTo>
                  <a:lnTo>
                    <a:pt x="560" y="940"/>
                  </a:lnTo>
                  <a:lnTo>
                    <a:pt x="525" y="939"/>
                  </a:lnTo>
                  <a:lnTo>
                    <a:pt x="491" y="938"/>
                  </a:lnTo>
                  <a:lnTo>
                    <a:pt x="456" y="934"/>
                  </a:lnTo>
                  <a:lnTo>
                    <a:pt x="424" y="930"/>
                  </a:lnTo>
                  <a:lnTo>
                    <a:pt x="392" y="924"/>
                  </a:lnTo>
                  <a:lnTo>
                    <a:pt x="362" y="917"/>
                  </a:lnTo>
                  <a:lnTo>
                    <a:pt x="333" y="908"/>
                  </a:lnTo>
                  <a:lnTo>
                    <a:pt x="304" y="893"/>
                  </a:lnTo>
                  <a:lnTo>
                    <a:pt x="275" y="876"/>
                  </a:lnTo>
                  <a:lnTo>
                    <a:pt x="248" y="855"/>
                  </a:lnTo>
                  <a:lnTo>
                    <a:pt x="221" y="831"/>
                  </a:lnTo>
                  <a:lnTo>
                    <a:pt x="195" y="803"/>
                  </a:lnTo>
                  <a:lnTo>
                    <a:pt x="169" y="774"/>
                  </a:lnTo>
                  <a:lnTo>
                    <a:pt x="145" y="742"/>
                  </a:lnTo>
                  <a:lnTo>
                    <a:pt x="122" y="709"/>
                  </a:lnTo>
                  <a:lnTo>
                    <a:pt x="100" y="674"/>
                  </a:lnTo>
                  <a:lnTo>
                    <a:pt x="79" y="638"/>
                  </a:lnTo>
                  <a:lnTo>
                    <a:pt x="61" y="603"/>
                  </a:lnTo>
                  <a:lnTo>
                    <a:pt x="44" y="566"/>
                  </a:lnTo>
                  <a:lnTo>
                    <a:pt x="28" y="529"/>
                  </a:lnTo>
                  <a:lnTo>
                    <a:pt x="14" y="493"/>
                  </a:lnTo>
                  <a:lnTo>
                    <a:pt x="2" y="458"/>
                  </a:lnTo>
                  <a:lnTo>
                    <a:pt x="2" y="455"/>
                  </a:lnTo>
                  <a:lnTo>
                    <a:pt x="2" y="454"/>
                  </a:lnTo>
                  <a:lnTo>
                    <a:pt x="1" y="452"/>
                  </a:lnTo>
                  <a:lnTo>
                    <a:pt x="1" y="451"/>
                  </a:lnTo>
                  <a:lnTo>
                    <a:pt x="0" y="444"/>
                  </a:lnTo>
                  <a:lnTo>
                    <a:pt x="0" y="432"/>
                  </a:lnTo>
                  <a:lnTo>
                    <a:pt x="0" y="415"/>
                  </a:lnTo>
                  <a:lnTo>
                    <a:pt x="1" y="393"/>
                  </a:lnTo>
                  <a:lnTo>
                    <a:pt x="3" y="367"/>
                  </a:lnTo>
                  <a:lnTo>
                    <a:pt x="8" y="339"/>
                  </a:lnTo>
                  <a:lnTo>
                    <a:pt x="14" y="308"/>
                  </a:lnTo>
                  <a:lnTo>
                    <a:pt x="23" y="274"/>
                  </a:lnTo>
                  <a:lnTo>
                    <a:pt x="35" y="241"/>
                  </a:lnTo>
                  <a:lnTo>
                    <a:pt x="51" y="208"/>
                  </a:lnTo>
                  <a:lnTo>
                    <a:pt x="69" y="173"/>
                  </a:lnTo>
                  <a:lnTo>
                    <a:pt x="93" y="141"/>
                  </a:lnTo>
                  <a:lnTo>
                    <a:pt x="121" y="110"/>
                  </a:lnTo>
                  <a:lnTo>
                    <a:pt x="154" y="81"/>
                  </a:lnTo>
                  <a:lnTo>
                    <a:pt x="192" y="55"/>
                  </a:lnTo>
                  <a:lnTo>
                    <a:pt x="237" y="33"/>
                  </a:lnTo>
                  <a:close/>
                </a:path>
              </a:pathLst>
            </a:custGeom>
            <a:solidFill>
              <a:srgbClr val="D6A5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90" name="Freeform 1337"/>
            <p:cNvSpPr>
              <a:spLocks noChangeArrowheads="1"/>
            </p:cNvSpPr>
            <p:nvPr/>
          </p:nvSpPr>
          <p:spPr bwMode="auto">
            <a:xfrm flipH="1">
              <a:off x="2113" y="2127"/>
              <a:ext cx="285" cy="232"/>
            </a:xfrm>
            <a:custGeom>
              <a:avLst/>
              <a:gdLst>
                <a:gd name="T0" fmla="*/ 0 w 1111"/>
                <a:gd name="T1" fmla="*/ 0 h 892"/>
                <a:gd name="T2" fmla="*/ 0 w 1111"/>
                <a:gd name="T3" fmla="*/ 0 h 892"/>
                <a:gd name="T4" fmla="*/ 0 w 1111"/>
                <a:gd name="T5" fmla="*/ 0 h 892"/>
                <a:gd name="T6" fmla="*/ 0 w 1111"/>
                <a:gd name="T7" fmla="*/ 0 h 892"/>
                <a:gd name="T8" fmla="*/ 0 w 1111"/>
                <a:gd name="T9" fmla="*/ 0 h 892"/>
                <a:gd name="T10" fmla="*/ 0 w 1111"/>
                <a:gd name="T11" fmla="*/ 0 h 892"/>
                <a:gd name="T12" fmla="*/ 0 w 1111"/>
                <a:gd name="T13" fmla="*/ 0 h 892"/>
                <a:gd name="T14" fmla="*/ 0 w 1111"/>
                <a:gd name="T15" fmla="*/ 0 h 892"/>
                <a:gd name="T16" fmla="*/ 0 w 1111"/>
                <a:gd name="T17" fmla="*/ 0 h 892"/>
                <a:gd name="T18" fmla="*/ 0 w 1111"/>
                <a:gd name="T19" fmla="*/ 0 h 892"/>
                <a:gd name="T20" fmla="*/ 0 w 1111"/>
                <a:gd name="T21" fmla="*/ 0 h 892"/>
                <a:gd name="T22" fmla="*/ 0 w 1111"/>
                <a:gd name="T23" fmla="*/ 0 h 892"/>
                <a:gd name="T24" fmla="*/ 0 w 1111"/>
                <a:gd name="T25" fmla="*/ 0 h 892"/>
                <a:gd name="T26" fmla="*/ 0 w 1111"/>
                <a:gd name="T27" fmla="*/ 0 h 892"/>
                <a:gd name="T28" fmla="*/ 0 w 1111"/>
                <a:gd name="T29" fmla="*/ 0 h 892"/>
                <a:gd name="T30" fmla="*/ 0 w 1111"/>
                <a:gd name="T31" fmla="*/ 0 h 892"/>
                <a:gd name="T32" fmla="*/ 0 w 1111"/>
                <a:gd name="T33" fmla="*/ 0 h 892"/>
                <a:gd name="T34" fmla="*/ 0 w 1111"/>
                <a:gd name="T35" fmla="*/ 0 h 892"/>
                <a:gd name="T36" fmla="*/ 0 w 1111"/>
                <a:gd name="T37" fmla="*/ 0 h 892"/>
                <a:gd name="T38" fmla="*/ 0 w 1111"/>
                <a:gd name="T39" fmla="*/ 0 h 892"/>
                <a:gd name="T40" fmla="*/ 0 w 1111"/>
                <a:gd name="T41" fmla="*/ 0 h 892"/>
                <a:gd name="T42" fmla="*/ 0 w 1111"/>
                <a:gd name="T43" fmla="*/ 0 h 892"/>
                <a:gd name="T44" fmla="*/ 0 w 1111"/>
                <a:gd name="T45" fmla="*/ 0 h 892"/>
                <a:gd name="T46" fmla="*/ 0 w 1111"/>
                <a:gd name="T47" fmla="*/ 0 h 892"/>
                <a:gd name="T48" fmla="*/ 0 w 1111"/>
                <a:gd name="T49" fmla="*/ 0 h 892"/>
                <a:gd name="T50" fmla="*/ 0 w 1111"/>
                <a:gd name="T51" fmla="*/ 0 h 892"/>
                <a:gd name="T52" fmla="*/ 0 w 1111"/>
                <a:gd name="T53" fmla="*/ 0 h 892"/>
                <a:gd name="T54" fmla="*/ 0 w 1111"/>
                <a:gd name="T55" fmla="*/ 0 h 892"/>
                <a:gd name="T56" fmla="*/ 0 w 1111"/>
                <a:gd name="T57" fmla="*/ 0 h 892"/>
                <a:gd name="T58" fmla="*/ 0 w 1111"/>
                <a:gd name="T59" fmla="*/ 0 h 892"/>
                <a:gd name="T60" fmla="*/ 0 w 1111"/>
                <a:gd name="T61" fmla="*/ 0 h 892"/>
                <a:gd name="T62" fmla="*/ 0 w 1111"/>
                <a:gd name="T63" fmla="*/ 0 h 892"/>
                <a:gd name="T64" fmla="*/ 0 w 1111"/>
                <a:gd name="T65" fmla="*/ 0 h 892"/>
                <a:gd name="T66" fmla="*/ 0 w 1111"/>
                <a:gd name="T67" fmla="*/ 0 h 892"/>
                <a:gd name="T68" fmla="*/ 0 w 1111"/>
                <a:gd name="T69" fmla="*/ 0 h 892"/>
                <a:gd name="T70" fmla="*/ 0 w 1111"/>
                <a:gd name="T71" fmla="*/ 0 h 892"/>
                <a:gd name="T72" fmla="*/ 0 w 1111"/>
                <a:gd name="T73" fmla="*/ 0 h 892"/>
                <a:gd name="T74" fmla="*/ 0 w 1111"/>
                <a:gd name="T75" fmla="*/ 0 h 892"/>
                <a:gd name="T76" fmla="*/ 0 w 1111"/>
                <a:gd name="T77" fmla="*/ 0 h 892"/>
                <a:gd name="T78" fmla="*/ 0 w 1111"/>
                <a:gd name="T79" fmla="*/ 0 h 892"/>
                <a:gd name="T80" fmla="*/ 0 w 1111"/>
                <a:gd name="T81" fmla="*/ 0 h 892"/>
                <a:gd name="T82" fmla="*/ 0 w 1111"/>
                <a:gd name="T83" fmla="*/ 0 h 892"/>
                <a:gd name="T84" fmla="*/ 0 w 1111"/>
                <a:gd name="T85" fmla="*/ 0 h 892"/>
                <a:gd name="T86" fmla="*/ 0 w 1111"/>
                <a:gd name="T87" fmla="*/ 0 h 892"/>
                <a:gd name="T88" fmla="*/ 0 w 1111"/>
                <a:gd name="T89" fmla="*/ 0 h 892"/>
                <a:gd name="T90" fmla="*/ 0 w 1111"/>
                <a:gd name="T91" fmla="*/ 0 h 892"/>
                <a:gd name="T92" fmla="*/ 0 w 1111"/>
                <a:gd name="T93" fmla="*/ 0 h 892"/>
                <a:gd name="T94" fmla="*/ 0 w 1111"/>
                <a:gd name="T95" fmla="*/ 0 h 892"/>
                <a:gd name="T96" fmla="*/ 0 w 1111"/>
                <a:gd name="T97" fmla="*/ 0 h 892"/>
                <a:gd name="T98" fmla="*/ 0 w 1111"/>
                <a:gd name="T99" fmla="*/ 0 h 8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11" h="892">
                  <a:moveTo>
                    <a:pt x="229" y="20"/>
                  </a:moveTo>
                  <a:lnTo>
                    <a:pt x="259" y="11"/>
                  </a:lnTo>
                  <a:lnTo>
                    <a:pt x="292" y="5"/>
                  </a:lnTo>
                  <a:lnTo>
                    <a:pt x="329" y="2"/>
                  </a:lnTo>
                  <a:lnTo>
                    <a:pt x="367" y="0"/>
                  </a:lnTo>
                  <a:lnTo>
                    <a:pt x="406" y="0"/>
                  </a:lnTo>
                  <a:lnTo>
                    <a:pt x="447" y="2"/>
                  </a:lnTo>
                  <a:lnTo>
                    <a:pt x="488" y="5"/>
                  </a:lnTo>
                  <a:lnTo>
                    <a:pt x="530" y="11"/>
                  </a:lnTo>
                  <a:lnTo>
                    <a:pt x="570" y="18"/>
                  </a:lnTo>
                  <a:lnTo>
                    <a:pt x="610" y="26"/>
                  </a:lnTo>
                  <a:lnTo>
                    <a:pt x="648" y="35"/>
                  </a:lnTo>
                  <a:lnTo>
                    <a:pt x="684" y="44"/>
                  </a:lnTo>
                  <a:lnTo>
                    <a:pt x="719" y="56"/>
                  </a:lnTo>
                  <a:lnTo>
                    <a:pt x="748" y="67"/>
                  </a:lnTo>
                  <a:lnTo>
                    <a:pt x="776" y="80"/>
                  </a:lnTo>
                  <a:lnTo>
                    <a:pt x="799" y="93"/>
                  </a:lnTo>
                  <a:lnTo>
                    <a:pt x="821" y="108"/>
                  </a:lnTo>
                  <a:lnTo>
                    <a:pt x="843" y="127"/>
                  </a:lnTo>
                  <a:lnTo>
                    <a:pt x="866" y="150"/>
                  </a:lnTo>
                  <a:lnTo>
                    <a:pt x="890" y="176"/>
                  </a:lnTo>
                  <a:lnTo>
                    <a:pt x="914" y="204"/>
                  </a:lnTo>
                  <a:lnTo>
                    <a:pt x="937" y="234"/>
                  </a:lnTo>
                  <a:lnTo>
                    <a:pt x="962" y="266"/>
                  </a:lnTo>
                  <a:lnTo>
                    <a:pt x="985" y="298"/>
                  </a:lnTo>
                  <a:lnTo>
                    <a:pt x="1006" y="331"/>
                  </a:lnTo>
                  <a:lnTo>
                    <a:pt x="1027" y="363"/>
                  </a:lnTo>
                  <a:lnTo>
                    <a:pt x="1046" y="396"/>
                  </a:lnTo>
                  <a:lnTo>
                    <a:pt x="1064" y="427"/>
                  </a:lnTo>
                  <a:lnTo>
                    <a:pt x="1079" y="456"/>
                  </a:lnTo>
                  <a:lnTo>
                    <a:pt x="1092" y="482"/>
                  </a:lnTo>
                  <a:lnTo>
                    <a:pt x="1102" y="506"/>
                  </a:lnTo>
                  <a:lnTo>
                    <a:pt x="1109" y="527"/>
                  </a:lnTo>
                  <a:lnTo>
                    <a:pt x="1111" y="545"/>
                  </a:lnTo>
                  <a:lnTo>
                    <a:pt x="1108" y="564"/>
                  </a:lnTo>
                  <a:lnTo>
                    <a:pt x="1097" y="582"/>
                  </a:lnTo>
                  <a:lnTo>
                    <a:pt x="1084" y="599"/>
                  </a:lnTo>
                  <a:lnTo>
                    <a:pt x="1064" y="618"/>
                  </a:lnTo>
                  <a:lnTo>
                    <a:pt x="1042" y="635"/>
                  </a:lnTo>
                  <a:lnTo>
                    <a:pt x="1018" y="652"/>
                  </a:lnTo>
                  <a:lnTo>
                    <a:pt x="990" y="670"/>
                  </a:lnTo>
                  <a:lnTo>
                    <a:pt x="963" y="687"/>
                  </a:lnTo>
                  <a:lnTo>
                    <a:pt x="935" y="704"/>
                  </a:lnTo>
                  <a:lnTo>
                    <a:pt x="907" y="722"/>
                  </a:lnTo>
                  <a:lnTo>
                    <a:pt x="880" y="739"/>
                  </a:lnTo>
                  <a:lnTo>
                    <a:pt x="856" y="756"/>
                  </a:lnTo>
                  <a:lnTo>
                    <a:pt x="833" y="773"/>
                  </a:lnTo>
                  <a:lnTo>
                    <a:pt x="814" y="791"/>
                  </a:lnTo>
                  <a:lnTo>
                    <a:pt x="799" y="808"/>
                  </a:lnTo>
                  <a:lnTo>
                    <a:pt x="784" y="824"/>
                  </a:lnTo>
                  <a:lnTo>
                    <a:pt x="767" y="839"/>
                  </a:lnTo>
                  <a:lnTo>
                    <a:pt x="745" y="852"/>
                  </a:lnTo>
                  <a:lnTo>
                    <a:pt x="721" y="862"/>
                  </a:lnTo>
                  <a:lnTo>
                    <a:pt x="694" y="871"/>
                  </a:lnTo>
                  <a:lnTo>
                    <a:pt x="667" y="878"/>
                  </a:lnTo>
                  <a:lnTo>
                    <a:pt x="636" y="884"/>
                  </a:lnTo>
                  <a:lnTo>
                    <a:pt x="605" y="889"/>
                  </a:lnTo>
                  <a:lnTo>
                    <a:pt x="572" y="891"/>
                  </a:lnTo>
                  <a:lnTo>
                    <a:pt x="539" y="892"/>
                  </a:lnTo>
                  <a:lnTo>
                    <a:pt x="505" y="891"/>
                  </a:lnTo>
                  <a:lnTo>
                    <a:pt x="472" y="889"/>
                  </a:lnTo>
                  <a:lnTo>
                    <a:pt x="440" y="886"/>
                  </a:lnTo>
                  <a:lnTo>
                    <a:pt x="408" y="882"/>
                  </a:lnTo>
                  <a:lnTo>
                    <a:pt x="376" y="876"/>
                  </a:lnTo>
                  <a:lnTo>
                    <a:pt x="348" y="869"/>
                  </a:lnTo>
                  <a:lnTo>
                    <a:pt x="320" y="860"/>
                  </a:lnTo>
                  <a:lnTo>
                    <a:pt x="292" y="846"/>
                  </a:lnTo>
                  <a:lnTo>
                    <a:pt x="265" y="830"/>
                  </a:lnTo>
                  <a:lnTo>
                    <a:pt x="238" y="809"/>
                  </a:lnTo>
                  <a:lnTo>
                    <a:pt x="212" y="786"/>
                  </a:lnTo>
                  <a:lnTo>
                    <a:pt x="188" y="760"/>
                  </a:lnTo>
                  <a:lnTo>
                    <a:pt x="162" y="731"/>
                  </a:lnTo>
                  <a:lnTo>
                    <a:pt x="139" y="701"/>
                  </a:lnTo>
                  <a:lnTo>
                    <a:pt x="117" y="669"/>
                  </a:lnTo>
                  <a:lnTo>
                    <a:pt x="97" y="635"/>
                  </a:lnTo>
                  <a:lnTo>
                    <a:pt x="77" y="601"/>
                  </a:lnTo>
                  <a:lnTo>
                    <a:pt x="59" y="565"/>
                  </a:lnTo>
                  <a:lnTo>
                    <a:pt x="41" y="530"/>
                  </a:lnTo>
                  <a:lnTo>
                    <a:pt x="26" y="495"/>
                  </a:lnTo>
                  <a:lnTo>
                    <a:pt x="14" y="460"/>
                  </a:lnTo>
                  <a:lnTo>
                    <a:pt x="2" y="426"/>
                  </a:lnTo>
                  <a:lnTo>
                    <a:pt x="2" y="424"/>
                  </a:lnTo>
                  <a:lnTo>
                    <a:pt x="2" y="423"/>
                  </a:lnTo>
                  <a:lnTo>
                    <a:pt x="2" y="422"/>
                  </a:lnTo>
                  <a:lnTo>
                    <a:pt x="1" y="421"/>
                  </a:lnTo>
                  <a:lnTo>
                    <a:pt x="0" y="414"/>
                  </a:lnTo>
                  <a:lnTo>
                    <a:pt x="0" y="401"/>
                  </a:lnTo>
                  <a:lnTo>
                    <a:pt x="0" y="383"/>
                  </a:lnTo>
                  <a:lnTo>
                    <a:pt x="0" y="361"/>
                  </a:lnTo>
                  <a:lnTo>
                    <a:pt x="2" y="336"/>
                  </a:lnTo>
                  <a:lnTo>
                    <a:pt x="6" y="307"/>
                  </a:lnTo>
                  <a:lnTo>
                    <a:pt x="11" y="276"/>
                  </a:lnTo>
                  <a:lnTo>
                    <a:pt x="21" y="244"/>
                  </a:lnTo>
                  <a:lnTo>
                    <a:pt x="31" y="211"/>
                  </a:lnTo>
                  <a:lnTo>
                    <a:pt x="46" y="178"/>
                  </a:lnTo>
                  <a:lnTo>
                    <a:pt x="64" y="146"/>
                  </a:lnTo>
                  <a:lnTo>
                    <a:pt x="87" y="115"/>
                  </a:lnTo>
                  <a:lnTo>
                    <a:pt x="115" y="87"/>
                  </a:lnTo>
                  <a:lnTo>
                    <a:pt x="147" y="61"/>
                  </a:lnTo>
                  <a:lnTo>
                    <a:pt x="185" y="39"/>
                  </a:lnTo>
                  <a:lnTo>
                    <a:pt x="229" y="20"/>
                  </a:lnTo>
                  <a:close/>
                </a:path>
              </a:pathLst>
            </a:custGeom>
            <a:solidFill>
              <a:srgbClr val="CE9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91" name="Freeform 1338"/>
            <p:cNvSpPr>
              <a:spLocks noChangeArrowheads="1"/>
            </p:cNvSpPr>
            <p:nvPr/>
          </p:nvSpPr>
          <p:spPr bwMode="auto">
            <a:xfrm flipH="1">
              <a:off x="2119" y="2134"/>
              <a:ext cx="274" cy="220"/>
            </a:xfrm>
            <a:custGeom>
              <a:avLst/>
              <a:gdLst>
                <a:gd name="T0" fmla="*/ 0 w 1068"/>
                <a:gd name="T1" fmla="*/ 0 h 845"/>
                <a:gd name="T2" fmla="*/ 0 w 1068"/>
                <a:gd name="T3" fmla="*/ 0 h 845"/>
                <a:gd name="T4" fmla="*/ 0 w 1068"/>
                <a:gd name="T5" fmla="*/ 0 h 845"/>
                <a:gd name="T6" fmla="*/ 0 w 1068"/>
                <a:gd name="T7" fmla="*/ 0 h 845"/>
                <a:gd name="T8" fmla="*/ 0 w 1068"/>
                <a:gd name="T9" fmla="*/ 0 h 845"/>
                <a:gd name="T10" fmla="*/ 0 w 1068"/>
                <a:gd name="T11" fmla="*/ 0 h 845"/>
                <a:gd name="T12" fmla="*/ 0 w 1068"/>
                <a:gd name="T13" fmla="*/ 0 h 845"/>
                <a:gd name="T14" fmla="*/ 0 w 1068"/>
                <a:gd name="T15" fmla="*/ 0 h 845"/>
                <a:gd name="T16" fmla="*/ 0 w 1068"/>
                <a:gd name="T17" fmla="*/ 0 h 845"/>
                <a:gd name="T18" fmla="*/ 0 w 1068"/>
                <a:gd name="T19" fmla="*/ 0 h 845"/>
                <a:gd name="T20" fmla="*/ 0 w 1068"/>
                <a:gd name="T21" fmla="*/ 0 h 845"/>
                <a:gd name="T22" fmla="*/ 0 w 1068"/>
                <a:gd name="T23" fmla="*/ 0 h 845"/>
                <a:gd name="T24" fmla="*/ 0 w 1068"/>
                <a:gd name="T25" fmla="*/ 0 h 845"/>
                <a:gd name="T26" fmla="*/ 0 w 1068"/>
                <a:gd name="T27" fmla="*/ 0 h 845"/>
                <a:gd name="T28" fmla="*/ 0 w 1068"/>
                <a:gd name="T29" fmla="*/ 0 h 845"/>
                <a:gd name="T30" fmla="*/ 0 w 1068"/>
                <a:gd name="T31" fmla="*/ 0 h 845"/>
                <a:gd name="T32" fmla="*/ 0 w 1068"/>
                <a:gd name="T33" fmla="*/ 0 h 845"/>
                <a:gd name="T34" fmla="*/ 0 w 1068"/>
                <a:gd name="T35" fmla="*/ 0 h 845"/>
                <a:gd name="T36" fmla="*/ 0 w 1068"/>
                <a:gd name="T37" fmla="*/ 0 h 845"/>
                <a:gd name="T38" fmla="*/ 0 w 1068"/>
                <a:gd name="T39" fmla="*/ 0 h 845"/>
                <a:gd name="T40" fmla="*/ 0 w 1068"/>
                <a:gd name="T41" fmla="*/ 0 h 845"/>
                <a:gd name="T42" fmla="*/ 0 w 1068"/>
                <a:gd name="T43" fmla="*/ 0 h 845"/>
                <a:gd name="T44" fmla="*/ 0 w 1068"/>
                <a:gd name="T45" fmla="*/ 0 h 845"/>
                <a:gd name="T46" fmla="*/ 0 w 1068"/>
                <a:gd name="T47" fmla="*/ 0 h 845"/>
                <a:gd name="T48" fmla="*/ 0 w 1068"/>
                <a:gd name="T49" fmla="*/ 0 h 845"/>
                <a:gd name="T50" fmla="*/ 0 w 1068"/>
                <a:gd name="T51" fmla="*/ 0 h 845"/>
                <a:gd name="T52" fmla="*/ 0 w 1068"/>
                <a:gd name="T53" fmla="*/ 0 h 845"/>
                <a:gd name="T54" fmla="*/ 0 w 1068"/>
                <a:gd name="T55" fmla="*/ 0 h 845"/>
                <a:gd name="T56" fmla="*/ 0 w 1068"/>
                <a:gd name="T57" fmla="*/ 0 h 845"/>
                <a:gd name="T58" fmla="*/ 0 w 1068"/>
                <a:gd name="T59" fmla="*/ 0 h 845"/>
                <a:gd name="T60" fmla="*/ 0 w 1068"/>
                <a:gd name="T61" fmla="*/ 0 h 845"/>
                <a:gd name="T62" fmla="*/ 0 w 1068"/>
                <a:gd name="T63" fmla="*/ 0 h 845"/>
                <a:gd name="T64" fmla="*/ 0 w 1068"/>
                <a:gd name="T65" fmla="*/ 0 h 845"/>
                <a:gd name="T66" fmla="*/ 0 w 1068"/>
                <a:gd name="T67" fmla="*/ 0 h 845"/>
                <a:gd name="T68" fmla="*/ 0 w 1068"/>
                <a:gd name="T69" fmla="*/ 0 h 845"/>
                <a:gd name="T70" fmla="*/ 0 w 1068"/>
                <a:gd name="T71" fmla="*/ 0 h 845"/>
                <a:gd name="T72" fmla="*/ 0 w 1068"/>
                <a:gd name="T73" fmla="*/ 0 h 845"/>
                <a:gd name="T74" fmla="*/ 0 w 1068"/>
                <a:gd name="T75" fmla="*/ 0 h 845"/>
                <a:gd name="T76" fmla="*/ 0 w 1068"/>
                <a:gd name="T77" fmla="*/ 0 h 845"/>
                <a:gd name="T78" fmla="*/ 0 w 1068"/>
                <a:gd name="T79" fmla="*/ 0 h 845"/>
                <a:gd name="T80" fmla="*/ 0 w 1068"/>
                <a:gd name="T81" fmla="*/ 0 h 845"/>
                <a:gd name="T82" fmla="*/ 0 w 1068"/>
                <a:gd name="T83" fmla="*/ 0 h 845"/>
                <a:gd name="T84" fmla="*/ 0 w 1068"/>
                <a:gd name="T85" fmla="*/ 0 h 845"/>
                <a:gd name="T86" fmla="*/ 0 w 1068"/>
                <a:gd name="T87" fmla="*/ 0 h 845"/>
                <a:gd name="T88" fmla="*/ 0 w 1068"/>
                <a:gd name="T89" fmla="*/ 0 h 845"/>
                <a:gd name="T90" fmla="*/ 0 w 1068"/>
                <a:gd name="T91" fmla="*/ 0 h 845"/>
                <a:gd name="T92" fmla="*/ 0 w 1068"/>
                <a:gd name="T93" fmla="*/ 0 h 845"/>
                <a:gd name="T94" fmla="*/ 0 w 1068"/>
                <a:gd name="T95" fmla="*/ 0 h 8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8" h="845">
                  <a:moveTo>
                    <a:pt x="2" y="396"/>
                  </a:moveTo>
                  <a:lnTo>
                    <a:pt x="2" y="393"/>
                  </a:lnTo>
                  <a:lnTo>
                    <a:pt x="1" y="382"/>
                  </a:lnTo>
                  <a:lnTo>
                    <a:pt x="0" y="365"/>
                  </a:lnTo>
                  <a:lnTo>
                    <a:pt x="0" y="344"/>
                  </a:lnTo>
                  <a:lnTo>
                    <a:pt x="1" y="318"/>
                  </a:lnTo>
                  <a:lnTo>
                    <a:pt x="3" y="289"/>
                  </a:lnTo>
                  <a:lnTo>
                    <a:pt x="8" y="258"/>
                  </a:lnTo>
                  <a:lnTo>
                    <a:pt x="15" y="224"/>
                  </a:lnTo>
                  <a:lnTo>
                    <a:pt x="24" y="191"/>
                  </a:lnTo>
                  <a:lnTo>
                    <a:pt x="38" y="158"/>
                  </a:lnTo>
                  <a:lnTo>
                    <a:pt x="55" y="125"/>
                  </a:lnTo>
                  <a:lnTo>
                    <a:pt x="77" y="94"/>
                  </a:lnTo>
                  <a:lnTo>
                    <a:pt x="104" y="67"/>
                  </a:lnTo>
                  <a:lnTo>
                    <a:pt x="137" y="42"/>
                  </a:lnTo>
                  <a:lnTo>
                    <a:pt x="176" y="23"/>
                  </a:lnTo>
                  <a:lnTo>
                    <a:pt x="221" y="9"/>
                  </a:lnTo>
                  <a:lnTo>
                    <a:pt x="245" y="4"/>
                  </a:lnTo>
                  <a:lnTo>
                    <a:pt x="273" y="2"/>
                  </a:lnTo>
                  <a:lnTo>
                    <a:pt x="305" y="0"/>
                  </a:lnTo>
                  <a:lnTo>
                    <a:pt x="339" y="0"/>
                  </a:lnTo>
                  <a:lnTo>
                    <a:pt x="377" y="0"/>
                  </a:lnTo>
                  <a:lnTo>
                    <a:pt x="415" y="2"/>
                  </a:lnTo>
                  <a:lnTo>
                    <a:pt x="456" y="6"/>
                  </a:lnTo>
                  <a:lnTo>
                    <a:pt x="497" y="9"/>
                  </a:lnTo>
                  <a:lnTo>
                    <a:pt x="537" y="15"/>
                  </a:lnTo>
                  <a:lnTo>
                    <a:pt x="578" y="21"/>
                  </a:lnTo>
                  <a:lnTo>
                    <a:pt x="616" y="29"/>
                  </a:lnTo>
                  <a:lnTo>
                    <a:pt x="653" y="37"/>
                  </a:lnTo>
                  <a:lnTo>
                    <a:pt x="687" y="46"/>
                  </a:lnTo>
                  <a:lnTo>
                    <a:pt x="718" y="56"/>
                  </a:lnTo>
                  <a:lnTo>
                    <a:pt x="745" y="68"/>
                  </a:lnTo>
                  <a:lnTo>
                    <a:pt x="768" y="79"/>
                  </a:lnTo>
                  <a:lnTo>
                    <a:pt x="789" y="94"/>
                  </a:lnTo>
                  <a:lnTo>
                    <a:pt x="810" y="113"/>
                  </a:lnTo>
                  <a:lnTo>
                    <a:pt x="832" y="135"/>
                  </a:lnTo>
                  <a:lnTo>
                    <a:pt x="855" y="159"/>
                  </a:lnTo>
                  <a:lnTo>
                    <a:pt x="878" y="186"/>
                  </a:lnTo>
                  <a:lnTo>
                    <a:pt x="901" y="215"/>
                  </a:lnTo>
                  <a:lnTo>
                    <a:pt x="924" y="245"/>
                  </a:lnTo>
                  <a:lnTo>
                    <a:pt x="946" y="276"/>
                  </a:lnTo>
                  <a:lnTo>
                    <a:pt x="967" y="308"/>
                  </a:lnTo>
                  <a:lnTo>
                    <a:pt x="987" y="340"/>
                  </a:lnTo>
                  <a:lnTo>
                    <a:pt x="1005" y="371"/>
                  </a:lnTo>
                  <a:lnTo>
                    <a:pt x="1022" y="399"/>
                  </a:lnTo>
                  <a:lnTo>
                    <a:pt x="1036" y="427"/>
                  </a:lnTo>
                  <a:lnTo>
                    <a:pt x="1049" y="454"/>
                  </a:lnTo>
                  <a:lnTo>
                    <a:pt x="1059" y="477"/>
                  </a:lnTo>
                  <a:lnTo>
                    <a:pt x="1066" y="496"/>
                  </a:lnTo>
                  <a:lnTo>
                    <a:pt x="1068" y="513"/>
                  </a:lnTo>
                  <a:lnTo>
                    <a:pt x="1064" y="532"/>
                  </a:lnTo>
                  <a:lnTo>
                    <a:pt x="1055" y="549"/>
                  </a:lnTo>
                  <a:lnTo>
                    <a:pt x="1041" y="566"/>
                  </a:lnTo>
                  <a:lnTo>
                    <a:pt x="1022" y="583"/>
                  </a:lnTo>
                  <a:lnTo>
                    <a:pt x="1002" y="600"/>
                  </a:lnTo>
                  <a:lnTo>
                    <a:pt x="977" y="616"/>
                  </a:lnTo>
                  <a:lnTo>
                    <a:pt x="952" y="633"/>
                  </a:lnTo>
                  <a:lnTo>
                    <a:pt x="924" y="649"/>
                  </a:lnTo>
                  <a:lnTo>
                    <a:pt x="898" y="667"/>
                  </a:lnTo>
                  <a:lnTo>
                    <a:pt x="870" y="683"/>
                  </a:lnTo>
                  <a:lnTo>
                    <a:pt x="845" y="699"/>
                  </a:lnTo>
                  <a:lnTo>
                    <a:pt x="821" y="716"/>
                  </a:lnTo>
                  <a:lnTo>
                    <a:pt x="800" y="732"/>
                  </a:lnTo>
                  <a:lnTo>
                    <a:pt x="782" y="748"/>
                  </a:lnTo>
                  <a:lnTo>
                    <a:pt x="768" y="766"/>
                  </a:lnTo>
                  <a:lnTo>
                    <a:pt x="754" y="782"/>
                  </a:lnTo>
                  <a:lnTo>
                    <a:pt x="737" y="796"/>
                  </a:lnTo>
                  <a:lnTo>
                    <a:pt x="716" y="807"/>
                  </a:lnTo>
                  <a:lnTo>
                    <a:pt x="693" y="817"/>
                  </a:lnTo>
                  <a:lnTo>
                    <a:pt x="668" y="827"/>
                  </a:lnTo>
                  <a:lnTo>
                    <a:pt x="640" y="834"/>
                  </a:lnTo>
                  <a:lnTo>
                    <a:pt x="611" y="838"/>
                  </a:lnTo>
                  <a:lnTo>
                    <a:pt x="581" y="843"/>
                  </a:lnTo>
                  <a:lnTo>
                    <a:pt x="550" y="845"/>
                  </a:lnTo>
                  <a:lnTo>
                    <a:pt x="518" y="845"/>
                  </a:lnTo>
                  <a:lnTo>
                    <a:pt x="486" y="845"/>
                  </a:lnTo>
                  <a:lnTo>
                    <a:pt x="455" y="843"/>
                  </a:lnTo>
                  <a:lnTo>
                    <a:pt x="422" y="840"/>
                  </a:lnTo>
                  <a:lnTo>
                    <a:pt x="392" y="836"/>
                  </a:lnTo>
                  <a:lnTo>
                    <a:pt x="362" y="831"/>
                  </a:lnTo>
                  <a:lnTo>
                    <a:pt x="335" y="824"/>
                  </a:lnTo>
                  <a:lnTo>
                    <a:pt x="308" y="815"/>
                  </a:lnTo>
                  <a:lnTo>
                    <a:pt x="282" y="802"/>
                  </a:lnTo>
                  <a:lnTo>
                    <a:pt x="255" y="786"/>
                  </a:lnTo>
                  <a:lnTo>
                    <a:pt x="229" y="767"/>
                  </a:lnTo>
                  <a:lnTo>
                    <a:pt x="205" y="744"/>
                  </a:lnTo>
                  <a:lnTo>
                    <a:pt x="179" y="718"/>
                  </a:lnTo>
                  <a:lnTo>
                    <a:pt x="156" y="691"/>
                  </a:lnTo>
                  <a:lnTo>
                    <a:pt x="134" y="662"/>
                  </a:lnTo>
                  <a:lnTo>
                    <a:pt x="112" y="631"/>
                  </a:lnTo>
                  <a:lnTo>
                    <a:pt x="92" y="599"/>
                  </a:lnTo>
                  <a:lnTo>
                    <a:pt x="73" y="565"/>
                  </a:lnTo>
                  <a:lnTo>
                    <a:pt x="56" y="531"/>
                  </a:lnTo>
                  <a:lnTo>
                    <a:pt x="40" y="497"/>
                  </a:lnTo>
                  <a:lnTo>
                    <a:pt x="25" y="463"/>
                  </a:lnTo>
                  <a:lnTo>
                    <a:pt x="12" y="429"/>
                  </a:lnTo>
                  <a:lnTo>
                    <a:pt x="2" y="396"/>
                  </a:lnTo>
                  <a:close/>
                </a:path>
              </a:pathLst>
            </a:custGeom>
            <a:solidFill>
              <a:srgbClr val="C687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92" name="Freeform 1339"/>
            <p:cNvSpPr>
              <a:spLocks noChangeArrowheads="1"/>
            </p:cNvSpPr>
            <p:nvPr/>
          </p:nvSpPr>
          <p:spPr bwMode="auto">
            <a:xfrm flipH="1">
              <a:off x="2184" y="2043"/>
              <a:ext cx="105" cy="255"/>
            </a:xfrm>
            <a:custGeom>
              <a:avLst/>
              <a:gdLst>
                <a:gd name="T0" fmla="*/ 0 w 410"/>
                <a:gd name="T1" fmla="*/ 0 h 979"/>
                <a:gd name="T2" fmla="*/ 0 w 410"/>
                <a:gd name="T3" fmla="*/ 0 h 979"/>
                <a:gd name="T4" fmla="*/ 0 w 410"/>
                <a:gd name="T5" fmla="*/ 0 h 979"/>
                <a:gd name="T6" fmla="*/ 0 w 410"/>
                <a:gd name="T7" fmla="*/ 0 h 979"/>
                <a:gd name="T8" fmla="*/ 0 w 410"/>
                <a:gd name="T9" fmla="*/ 0 h 979"/>
                <a:gd name="T10" fmla="*/ 0 w 410"/>
                <a:gd name="T11" fmla="*/ 0 h 979"/>
                <a:gd name="T12" fmla="*/ 0 w 410"/>
                <a:gd name="T13" fmla="*/ 0 h 979"/>
                <a:gd name="T14" fmla="*/ 0 w 410"/>
                <a:gd name="T15" fmla="*/ 0 h 979"/>
                <a:gd name="T16" fmla="*/ 0 w 410"/>
                <a:gd name="T17" fmla="*/ 0 h 979"/>
                <a:gd name="T18" fmla="*/ 0 w 410"/>
                <a:gd name="T19" fmla="*/ 0 h 979"/>
                <a:gd name="T20" fmla="*/ 0 w 410"/>
                <a:gd name="T21" fmla="*/ 0 h 979"/>
                <a:gd name="T22" fmla="*/ 0 w 410"/>
                <a:gd name="T23" fmla="*/ 0 h 979"/>
                <a:gd name="T24" fmla="*/ 0 w 410"/>
                <a:gd name="T25" fmla="*/ 0 h 979"/>
                <a:gd name="T26" fmla="*/ 0 w 410"/>
                <a:gd name="T27" fmla="*/ 0 h 979"/>
                <a:gd name="T28" fmla="*/ 0 w 410"/>
                <a:gd name="T29" fmla="*/ 0 h 979"/>
                <a:gd name="T30" fmla="*/ 0 w 410"/>
                <a:gd name="T31" fmla="*/ 0 h 979"/>
                <a:gd name="T32" fmla="*/ 0 w 410"/>
                <a:gd name="T33" fmla="*/ 0 h 979"/>
                <a:gd name="T34" fmla="*/ 0 w 410"/>
                <a:gd name="T35" fmla="*/ 0 h 979"/>
                <a:gd name="T36" fmla="*/ 0 w 410"/>
                <a:gd name="T37" fmla="*/ 0 h 979"/>
                <a:gd name="T38" fmla="*/ 0 w 410"/>
                <a:gd name="T39" fmla="*/ 0 h 979"/>
                <a:gd name="T40" fmla="*/ 0 w 410"/>
                <a:gd name="T41" fmla="*/ 0 h 979"/>
                <a:gd name="T42" fmla="*/ 0 w 410"/>
                <a:gd name="T43" fmla="*/ 0 h 979"/>
                <a:gd name="T44" fmla="*/ 0 w 410"/>
                <a:gd name="T45" fmla="*/ 0 h 979"/>
                <a:gd name="T46" fmla="*/ 0 w 410"/>
                <a:gd name="T47" fmla="*/ 0 h 979"/>
                <a:gd name="T48" fmla="*/ 0 w 410"/>
                <a:gd name="T49" fmla="*/ 0 h 979"/>
                <a:gd name="T50" fmla="*/ 0 w 410"/>
                <a:gd name="T51" fmla="*/ 0 h 979"/>
                <a:gd name="T52" fmla="*/ 0 w 410"/>
                <a:gd name="T53" fmla="*/ 0 h 979"/>
                <a:gd name="T54" fmla="*/ 0 w 410"/>
                <a:gd name="T55" fmla="*/ 0 h 979"/>
                <a:gd name="T56" fmla="*/ 0 w 410"/>
                <a:gd name="T57" fmla="*/ 0 h 979"/>
                <a:gd name="T58" fmla="*/ 0 w 410"/>
                <a:gd name="T59" fmla="*/ 0 h 979"/>
                <a:gd name="T60" fmla="*/ 0 w 410"/>
                <a:gd name="T61" fmla="*/ 0 h 979"/>
                <a:gd name="T62" fmla="*/ 0 w 410"/>
                <a:gd name="T63" fmla="*/ 0 h 9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0" h="979">
                  <a:moveTo>
                    <a:pt x="22" y="0"/>
                  </a:moveTo>
                  <a:lnTo>
                    <a:pt x="21" y="1"/>
                  </a:lnTo>
                  <a:lnTo>
                    <a:pt x="18" y="4"/>
                  </a:lnTo>
                  <a:lnTo>
                    <a:pt x="15" y="9"/>
                  </a:lnTo>
                  <a:lnTo>
                    <a:pt x="10" y="17"/>
                  </a:lnTo>
                  <a:lnTo>
                    <a:pt x="7" y="26"/>
                  </a:lnTo>
                  <a:lnTo>
                    <a:pt x="3" y="39"/>
                  </a:lnTo>
                  <a:lnTo>
                    <a:pt x="1" y="53"/>
                  </a:lnTo>
                  <a:lnTo>
                    <a:pt x="0" y="69"/>
                  </a:lnTo>
                  <a:lnTo>
                    <a:pt x="2" y="88"/>
                  </a:lnTo>
                  <a:lnTo>
                    <a:pt x="6" y="109"/>
                  </a:lnTo>
                  <a:lnTo>
                    <a:pt x="14" y="133"/>
                  </a:lnTo>
                  <a:lnTo>
                    <a:pt x="25" y="160"/>
                  </a:lnTo>
                  <a:lnTo>
                    <a:pt x="41" y="189"/>
                  </a:lnTo>
                  <a:lnTo>
                    <a:pt x="62" y="220"/>
                  </a:lnTo>
                  <a:lnTo>
                    <a:pt x="88" y="253"/>
                  </a:lnTo>
                  <a:lnTo>
                    <a:pt x="120" y="290"/>
                  </a:lnTo>
                  <a:lnTo>
                    <a:pt x="153" y="328"/>
                  </a:lnTo>
                  <a:lnTo>
                    <a:pt x="184" y="367"/>
                  </a:lnTo>
                  <a:lnTo>
                    <a:pt x="212" y="407"/>
                  </a:lnTo>
                  <a:lnTo>
                    <a:pt x="236" y="449"/>
                  </a:lnTo>
                  <a:lnTo>
                    <a:pt x="258" y="490"/>
                  </a:lnTo>
                  <a:lnTo>
                    <a:pt x="276" y="532"/>
                  </a:lnTo>
                  <a:lnTo>
                    <a:pt x="294" y="574"/>
                  </a:lnTo>
                  <a:lnTo>
                    <a:pt x="306" y="618"/>
                  </a:lnTo>
                  <a:lnTo>
                    <a:pt x="318" y="662"/>
                  </a:lnTo>
                  <a:lnTo>
                    <a:pt x="326" y="706"/>
                  </a:lnTo>
                  <a:lnTo>
                    <a:pt x="332" y="751"/>
                  </a:lnTo>
                  <a:lnTo>
                    <a:pt x="335" y="795"/>
                  </a:lnTo>
                  <a:lnTo>
                    <a:pt x="336" y="840"/>
                  </a:lnTo>
                  <a:lnTo>
                    <a:pt x="336" y="886"/>
                  </a:lnTo>
                  <a:lnTo>
                    <a:pt x="333" y="933"/>
                  </a:lnTo>
                  <a:lnTo>
                    <a:pt x="327" y="979"/>
                  </a:lnTo>
                  <a:lnTo>
                    <a:pt x="329" y="974"/>
                  </a:lnTo>
                  <a:lnTo>
                    <a:pt x="335" y="961"/>
                  </a:lnTo>
                  <a:lnTo>
                    <a:pt x="344" y="939"/>
                  </a:lnTo>
                  <a:lnTo>
                    <a:pt x="356" y="911"/>
                  </a:lnTo>
                  <a:lnTo>
                    <a:pt x="367" y="876"/>
                  </a:lnTo>
                  <a:lnTo>
                    <a:pt x="380" y="833"/>
                  </a:lnTo>
                  <a:lnTo>
                    <a:pt x="392" y="786"/>
                  </a:lnTo>
                  <a:lnTo>
                    <a:pt x="401" y="733"/>
                  </a:lnTo>
                  <a:lnTo>
                    <a:pt x="407" y="677"/>
                  </a:lnTo>
                  <a:lnTo>
                    <a:pt x="410" y="615"/>
                  </a:lnTo>
                  <a:lnTo>
                    <a:pt x="408" y="550"/>
                  </a:lnTo>
                  <a:lnTo>
                    <a:pt x="400" y="483"/>
                  </a:lnTo>
                  <a:lnTo>
                    <a:pt x="386" y="413"/>
                  </a:lnTo>
                  <a:lnTo>
                    <a:pt x="364" y="342"/>
                  </a:lnTo>
                  <a:lnTo>
                    <a:pt x="333" y="269"/>
                  </a:lnTo>
                  <a:lnTo>
                    <a:pt x="293" y="197"/>
                  </a:lnTo>
                  <a:lnTo>
                    <a:pt x="290" y="197"/>
                  </a:lnTo>
                  <a:lnTo>
                    <a:pt x="284" y="196"/>
                  </a:lnTo>
                  <a:lnTo>
                    <a:pt x="274" y="193"/>
                  </a:lnTo>
                  <a:lnTo>
                    <a:pt x="261" y="190"/>
                  </a:lnTo>
                  <a:lnTo>
                    <a:pt x="245" y="185"/>
                  </a:lnTo>
                  <a:lnTo>
                    <a:pt x="228" y="178"/>
                  </a:lnTo>
                  <a:lnTo>
                    <a:pt x="207" y="170"/>
                  </a:lnTo>
                  <a:lnTo>
                    <a:pt x="187" y="161"/>
                  </a:lnTo>
                  <a:lnTo>
                    <a:pt x="165" y="149"/>
                  </a:lnTo>
                  <a:lnTo>
                    <a:pt x="142" y="136"/>
                  </a:lnTo>
                  <a:lnTo>
                    <a:pt x="120" y="120"/>
                  </a:lnTo>
                  <a:lnTo>
                    <a:pt x="97" y="101"/>
                  </a:lnTo>
                  <a:lnTo>
                    <a:pt x="76" y="80"/>
                  </a:lnTo>
                  <a:lnTo>
                    <a:pt x="56" y="56"/>
                  </a:lnTo>
                  <a:lnTo>
                    <a:pt x="38" y="3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93" name="Freeform 1340"/>
            <p:cNvSpPr>
              <a:spLocks noChangeArrowheads="1"/>
            </p:cNvSpPr>
            <p:nvPr/>
          </p:nvSpPr>
          <p:spPr bwMode="auto">
            <a:xfrm flipH="1">
              <a:off x="2168" y="1938"/>
              <a:ext cx="114" cy="167"/>
            </a:xfrm>
            <a:custGeom>
              <a:avLst/>
              <a:gdLst>
                <a:gd name="T0" fmla="*/ 0 w 446"/>
                <a:gd name="T1" fmla="*/ 0 h 642"/>
                <a:gd name="T2" fmla="*/ 0 w 446"/>
                <a:gd name="T3" fmla="*/ 0 h 642"/>
                <a:gd name="T4" fmla="*/ 0 w 446"/>
                <a:gd name="T5" fmla="*/ 0 h 642"/>
                <a:gd name="T6" fmla="*/ 0 w 446"/>
                <a:gd name="T7" fmla="*/ 0 h 642"/>
                <a:gd name="T8" fmla="*/ 0 w 446"/>
                <a:gd name="T9" fmla="*/ 0 h 642"/>
                <a:gd name="T10" fmla="*/ 0 w 446"/>
                <a:gd name="T11" fmla="*/ 0 h 642"/>
                <a:gd name="T12" fmla="*/ 0 w 446"/>
                <a:gd name="T13" fmla="*/ 0 h 642"/>
                <a:gd name="T14" fmla="*/ 0 w 446"/>
                <a:gd name="T15" fmla="*/ 0 h 642"/>
                <a:gd name="T16" fmla="*/ 0 w 446"/>
                <a:gd name="T17" fmla="*/ 0 h 642"/>
                <a:gd name="T18" fmla="*/ 0 w 446"/>
                <a:gd name="T19" fmla="*/ 0 h 642"/>
                <a:gd name="T20" fmla="*/ 0 w 446"/>
                <a:gd name="T21" fmla="*/ 0 h 642"/>
                <a:gd name="T22" fmla="*/ 0 w 446"/>
                <a:gd name="T23" fmla="*/ 0 h 642"/>
                <a:gd name="T24" fmla="*/ 0 w 446"/>
                <a:gd name="T25" fmla="*/ 0 h 642"/>
                <a:gd name="T26" fmla="*/ 0 w 446"/>
                <a:gd name="T27" fmla="*/ 0 h 642"/>
                <a:gd name="T28" fmla="*/ 0 w 446"/>
                <a:gd name="T29" fmla="*/ 0 h 642"/>
                <a:gd name="T30" fmla="*/ 0 w 446"/>
                <a:gd name="T31" fmla="*/ 0 h 642"/>
                <a:gd name="T32" fmla="*/ 0 w 446"/>
                <a:gd name="T33" fmla="*/ 0 h 642"/>
                <a:gd name="T34" fmla="*/ 0 w 446"/>
                <a:gd name="T35" fmla="*/ 0 h 642"/>
                <a:gd name="T36" fmla="*/ 0 w 446"/>
                <a:gd name="T37" fmla="*/ 0 h 642"/>
                <a:gd name="T38" fmla="*/ 0 w 446"/>
                <a:gd name="T39" fmla="*/ 0 h 642"/>
                <a:gd name="T40" fmla="*/ 0 w 446"/>
                <a:gd name="T41" fmla="*/ 0 h 642"/>
                <a:gd name="T42" fmla="*/ 0 w 446"/>
                <a:gd name="T43" fmla="*/ 0 h 642"/>
                <a:gd name="T44" fmla="*/ 0 w 446"/>
                <a:gd name="T45" fmla="*/ 0 h 642"/>
                <a:gd name="T46" fmla="*/ 0 w 446"/>
                <a:gd name="T47" fmla="*/ 0 h 642"/>
                <a:gd name="T48" fmla="*/ 0 w 446"/>
                <a:gd name="T49" fmla="*/ 0 h 642"/>
                <a:gd name="T50" fmla="*/ 0 w 446"/>
                <a:gd name="T51" fmla="*/ 0 h 642"/>
                <a:gd name="T52" fmla="*/ 0 w 446"/>
                <a:gd name="T53" fmla="*/ 0 h 642"/>
                <a:gd name="T54" fmla="*/ 0 w 446"/>
                <a:gd name="T55" fmla="*/ 0 h 642"/>
                <a:gd name="T56" fmla="*/ 0 w 446"/>
                <a:gd name="T57" fmla="*/ 0 h 642"/>
                <a:gd name="T58" fmla="*/ 0 w 446"/>
                <a:gd name="T59" fmla="*/ 0 h 642"/>
                <a:gd name="T60" fmla="*/ 0 w 446"/>
                <a:gd name="T61" fmla="*/ 0 h 642"/>
                <a:gd name="T62" fmla="*/ 0 w 446"/>
                <a:gd name="T63" fmla="*/ 0 h 642"/>
                <a:gd name="T64" fmla="*/ 0 w 446"/>
                <a:gd name="T65" fmla="*/ 0 h 642"/>
                <a:gd name="T66" fmla="*/ 0 w 446"/>
                <a:gd name="T67" fmla="*/ 0 h 642"/>
                <a:gd name="T68" fmla="*/ 0 w 446"/>
                <a:gd name="T69" fmla="*/ 0 h 642"/>
                <a:gd name="T70" fmla="*/ 0 w 446"/>
                <a:gd name="T71" fmla="*/ 0 h 642"/>
                <a:gd name="T72" fmla="*/ 0 w 446"/>
                <a:gd name="T73" fmla="*/ 0 h 642"/>
                <a:gd name="T74" fmla="*/ 0 w 446"/>
                <a:gd name="T75" fmla="*/ 0 h 642"/>
                <a:gd name="T76" fmla="*/ 0 w 446"/>
                <a:gd name="T77" fmla="*/ 0 h 642"/>
                <a:gd name="T78" fmla="*/ 0 w 446"/>
                <a:gd name="T79" fmla="*/ 0 h 642"/>
                <a:gd name="T80" fmla="*/ 0 w 446"/>
                <a:gd name="T81" fmla="*/ 0 h 642"/>
                <a:gd name="T82" fmla="*/ 0 w 446"/>
                <a:gd name="T83" fmla="*/ 0 h 642"/>
                <a:gd name="T84" fmla="*/ 0 w 446"/>
                <a:gd name="T85" fmla="*/ 0 h 642"/>
                <a:gd name="T86" fmla="*/ 0 w 446"/>
                <a:gd name="T87" fmla="*/ 0 h 642"/>
                <a:gd name="T88" fmla="*/ 0 w 446"/>
                <a:gd name="T89" fmla="*/ 0 h 642"/>
                <a:gd name="T90" fmla="*/ 0 w 446"/>
                <a:gd name="T91" fmla="*/ 0 h 642"/>
                <a:gd name="T92" fmla="*/ 0 w 446"/>
                <a:gd name="T93" fmla="*/ 0 h 642"/>
                <a:gd name="T94" fmla="*/ 0 w 446"/>
                <a:gd name="T95" fmla="*/ 0 h 642"/>
                <a:gd name="T96" fmla="*/ 0 w 446"/>
                <a:gd name="T97" fmla="*/ 0 h 6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46" h="642">
                  <a:moveTo>
                    <a:pt x="120" y="642"/>
                  </a:moveTo>
                  <a:lnTo>
                    <a:pt x="116" y="640"/>
                  </a:lnTo>
                  <a:lnTo>
                    <a:pt x="103" y="633"/>
                  </a:lnTo>
                  <a:lnTo>
                    <a:pt x="86" y="619"/>
                  </a:lnTo>
                  <a:lnTo>
                    <a:pt x="65" y="601"/>
                  </a:lnTo>
                  <a:lnTo>
                    <a:pt x="44" y="576"/>
                  </a:lnTo>
                  <a:lnTo>
                    <a:pt x="25" y="543"/>
                  </a:lnTo>
                  <a:lnTo>
                    <a:pt x="10" y="504"/>
                  </a:lnTo>
                  <a:lnTo>
                    <a:pt x="2" y="457"/>
                  </a:lnTo>
                  <a:lnTo>
                    <a:pt x="0" y="402"/>
                  </a:lnTo>
                  <a:lnTo>
                    <a:pt x="4" y="339"/>
                  </a:lnTo>
                  <a:lnTo>
                    <a:pt x="12" y="275"/>
                  </a:lnTo>
                  <a:lnTo>
                    <a:pt x="27" y="210"/>
                  </a:lnTo>
                  <a:lnTo>
                    <a:pt x="45" y="149"/>
                  </a:lnTo>
                  <a:lnTo>
                    <a:pt x="70" y="96"/>
                  </a:lnTo>
                  <a:lnTo>
                    <a:pt x="100" y="53"/>
                  </a:lnTo>
                  <a:lnTo>
                    <a:pt x="134" y="24"/>
                  </a:lnTo>
                  <a:lnTo>
                    <a:pt x="155" y="15"/>
                  </a:lnTo>
                  <a:lnTo>
                    <a:pt x="180" y="7"/>
                  </a:lnTo>
                  <a:lnTo>
                    <a:pt x="208" y="2"/>
                  </a:lnTo>
                  <a:lnTo>
                    <a:pt x="239" y="0"/>
                  </a:lnTo>
                  <a:lnTo>
                    <a:pt x="270" y="1"/>
                  </a:lnTo>
                  <a:lnTo>
                    <a:pt x="302" y="5"/>
                  </a:lnTo>
                  <a:lnTo>
                    <a:pt x="333" y="14"/>
                  </a:lnTo>
                  <a:lnTo>
                    <a:pt x="362" y="26"/>
                  </a:lnTo>
                  <a:lnTo>
                    <a:pt x="389" y="42"/>
                  </a:lnTo>
                  <a:lnTo>
                    <a:pt x="412" y="64"/>
                  </a:lnTo>
                  <a:lnTo>
                    <a:pt x="429" y="91"/>
                  </a:lnTo>
                  <a:lnTo>
                    <a:pt x="442" y="122"/>
                  </a:lnTo>
                  <a:lnTo>
                    <a:pt x="446" y="160"/>
                  </a:lnTo>
                  <a:lnTo>
                    <a:pt x="444" y="202"/>
                  </a:lnTo>
                  <a:lnTo>
                    <a:pt x="432" y="252"/>
                  </a:lnTo>
                  <a:lnTo>
                    <a:pt x="410" y="308"/>
                  </a:lnTo>
                  <a:lnTo>
                    <a:pt x="394" y="344"/>
                  </a:lnTo>
                  <a:lnTo>
                    <a:pt x="377" y="377"/>
                  </a:lnTo>
                  <a:lnTo>
                    <a:pt x="359" y="411"/>
                  </a:lnTo>
                  <a:lnTo>
                    <a:pt x="340" y="442"/>
                  </a:lnTo>
                  <a:lnTo>
                    <a:pt x="322" y="472"/>
                  </a:lnTo>
                  <a:lnTo>
                    <a:pt x="302" y="500"/>
                  </a:lnTo>
                  <a:lnTo>
                    <a:pt x="283" y="526"/>
                  </a:lnTo>
                  <a:lnTo>
                    <a:pt x="264" y="550"/>
                  </a:lnTo>
                  <a:lnTo>
                    <a:pt x="245" y="572"/>
                  </a:lnTo>
                  <a:lnTo>
                    <a:pt x="225" y="590"/>
                  </a:lnTo>
                  <a:lnTo>
                    <a:pt x="207" y="608"/>
                  </a:lnTo>
                  <a:lnTo>
                    <a:pt x="188" y="620"/>
                  </a:lnTo>
                  <a:lnTo>
                    <a:pt x="170" y="631"/>
                  </a:lnTo>
                  <a:lnTo>
                    <a:pt x="153" y="639"/>
                  </a:lnTo>
                  <a:lnTo>
                    <a:pt x="136" y="642"/>
                  </a:lnTo>
                  <a:lnTo>
                    <a:pt x="120" y="6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94" name="Freeform 1341"/>
            <p:cNvSpPr>
              <a:spLocks noChangeArrowheads="1"/>
            </p:cNvSpPr>
            <p:nvPr/>
          </p:nvSpPr>
          <p:spPr bwMode="auto">
            <a:xfrm flipH="1">
              <a:off x="2173" y="1943"/>
              <a:ext cx="107" cy="158"/>
            </a:xfrm>
            <a:custGeom>
              <a:avLst/>
              <a:gdLst>
                <a:gd name="T0" fmla="*/ 0 w 418"/>
                <a:gd name="T1" fmla="*/ 0 h 609"/>
                <a:gd name="T2" fmla="*/ 0 w 418"/>
                <a:gd name="T3" fmla="*/ 0 h 609"/>
                <a:gd name="T4" fmla="*/ 0 w 418"/>
                <a:gd name="T5" fmla="*/ 0 h 609"/>
                <a:gd name="T6" fmla="*/ 0 w 418"/>
                <a:gd name="T7" fmla="*/ 0 h 609"/>
                <a:gd name="T8" fmla="*/ 0 w 418"/>
                <a:gd name="T9" fmla="*/ 0 h 609"/>
                <a:gd name="T10" fmla="*/ 0 w 418"/>
                <a:gd name="T11" fmla="*/ 0 h 609"/>
                <a:gd name="T12" fmla="*/ 0 w 418"/>
                <a:gd name="T13" fmla="*/ 0 h 609"/>
                <a:gd name="T14" fmla="*/ 0 w 418"/>
                <a:gd name="T15" fmla="*/ 0 h 609"/>
                <a:gd name="T16" fmla="*/ 0 w 418"/>
                <a:gd name="T17" fmla="*/ 0 h 609"/>
                <a:gd name="T18" fmla="*/ 0 w 418"/>
                <a:gd name="T19" fmla="*/ 0 h 609"/>
                <a:gd name="T20" fmla="*/ 0 w 418"/>
                <a:gd name="T21" fmla="*/ 0 h 609"/>
                <a:gd name="T22" fmla="*/ 0 w 418"/>
                <a:gd name="T23" fmla="*/ 0 h 609"/>
                <a:gd name="T24" fmla="*/ 0 w 418"/>
                <a:gd name="T25" fmla="*/ 0 h 609"/>
                <a:gd name="T26" fmla="*/ 0 w 418"/>
                <a:gd name="T27" fmla="*/ 0 h 609"/>
                <a:gd name="T28" fmla="*/ 0 w 418"/>
                <a:gd name="T29" fmla="*/ 0 h 609"/>
                <a:gd name="T30" fmla="*/ 0 w 418"/>
                <a:gd name="T31" fmla="*/ 0 h 609"/>
                <a:gd name="T32" fmla="*/ 0 w 418"/>
                <a:gd name="T33" fmla="*/ 0 h 609"/>
                <a:gd name="T34" fmla="*/ 0 w 418"/>
                <a:gd name="T35" fmla="*/ 0 h 609"/>
                <a:gd name="T36" fmla="*/ 0 w 418"/>
                <a:gd name="T37" fmla="*/ 0 h 609"/>
                <a:gd name="T38" fmla="*/ 0 w 418"/>
                <a:gd name="T39" fmla="*/ 0 h 609"/>
                <a:gd name="T40" fmla="*/ 0 w 418"/>
                <a:gd name="T41" fmla="*/ 0 h 609"/>
                <a:gd name="T42" fmla="*/ 0 w 418"/>
                <a:gd name="T43" fmla="*/ 0 h 609"/>
                <a:gd name="T44" fmla="*/ 0 w 418"/>
                <a:gd name="T45" fmla="*/ 0 h 609"/>
                <a:gd name="T46" fmla="*/ 0 w 418"/>
                <a:gd name="T47" fmla="*/ 0 h 609"/>
                <a:gd name="T48" fmla="*/ 0 w 418"/>
                <a:gd name="T49" fmla="*/ 0 h 609"/>
                <a:gd name="T50" fmla="*/ 0 w 418"/>
                <a:gd name="T51" fmla="*/ 0 h 609"/>
                <a:gd name="T52" fmla="*/ 0 w 418"/>
                <a:gd name="T53" fmla="*/ 0 h 609"/>
                <a:gd name="T54" fmla="*/ 0 w 418"/>
                <a:gd name="T55" fmla="*/ 0 h 609"/>
                <a:gd name="T56" fmla="*/ 0 w 418"/>
                <a:gd name="T57" fmla="*/ 0 h 609"/>
                <a:gd name="T58" fmla="*/ 0 w 418"/>
                <a:gd name="T59" fmla="*/ 0 h 609"/>
                <a:gd name="T60" fmla="*/ 0 w 418"/>
                <a:gd name="T61" fmla="*/ 0 h 609"/>
                <a:gd name="T62" fmla="*/ 0 w 418"/>
                <a:gd name="T63" fmla="*/ 0 h 609"/>
                <a:gd name="T64" fmla="*/ 0 w 418"/>
                <a:gd name="T65" fmla="*/ 0 h 609"/>
                <a:gd name="T66" fmla="*/ 0 w 418"/>
                <a:gd name="T67" fmla="*/ 0 h 609"/>
                <a:gd name="T68" fmla="*/ 0 w 418"/>
                <a:gd name="T69" fmla="*/ 0 h 609"/>
                <a:gd name="T70" fmla="*/ 0 w 418"/>
                <a:gd name="T71" fmla="*/ 0 h 609"/>
                <a:gd name="T72" fmla="*/ 0 w 418"/>
                <a:gd name="T73" fmla="*/ 0 h 609"/>
                <a:gd name="T74" fmla="*/ 0 w 418"/>
                <a:gd name="T75" fmla="*/ 0 h 609"/>
                <a:gd name="T76" fmla="*/ 0 w 418"/>
                <a:gd name="T77" fmla="*/ 0 h 609"/>
                <a:gd name="T78" fmla="*/ 0 w 418"/>
                <a:gd name="T79" fmla="*/ 0 h 609"/>
                <a:gd name="T80" fmla="*/ 0 w 418"/>
                <a:gd name="T81" fmla="*/ 0 h 609"/>
                <a:gd name="T82" fmla="*/ 0 w 418"/>
                <a:gd name="T83" fmla="*/ 0 h 609"/>
                <a:gd name="T84" fmla="*/ 0 w 418"/>
                <a:gd name="T85" fmla="*/ 0 h 609"/>
                <a:gd name="T86" fmla="*/ 0 w 418"/>
                <a:gd name="T87" fmla="*/ 0 h 609"/>
                <a:gd name="T88" fmla="*/ 0 w 418"/>
                <a:gd name="T89" fmla="*/ 0 h 609"/>
                <a:gd name="T90" fmla="*/ 0 w 418"/>
                <a:gd name="T91" fmla="*/ 0 h 609"/>
                <a:gd name="T92" fmla="*/ 0 w 418"/>
                <a:gd name="T93" fmla="*/ 0 h 609"/>
                <a:gd name="T94" fmla="*/ 0 w 418"/>
                <a:gd name="T95" fmla="*/ 0 h 609"/>
                <a:gd name="T96" fmla="*/ 0 w 418"/>
                <a:gd name="T97" fmla="*/ 0 h 6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18" h="609">
                  <a:moveTo>
                    <a:pt x="126" y="22"/>
                  </a:moveTo>
                  <a:lnTo>
                    <a:pt x="146" y="13"/>
                  </a:lnTo>
                  <a:lnTo>
                    <a:pt x="169" y="6"/>
                  </a:lnTo>
                  <a:lnTo>
                    <a:pt x="195" y="1"/>
                  </a:lnTo>
                  <a:lnTo>
                    <a:pt x="224" y="0"/>
                  </a:lnTo>
                  <a:lnTo>
                    <a:pt x="253" y="1"/>
                  </a:lnTo>
                  <a:lnTo>
                    <a:pt x="283" y="7"/>
                  </a:lnTo>
                  <a:lnTo>
                    <a:pt x="312" y="15"/>
                  </a:lnTo>
                  <a:lnTo>
                    <a:pt x="338" y="27"/>
                  </a:lnTo>
                  <a:lnTo>
                    <a:pt x="362" y="43"/>
                  </a:lnTo>
                  <a:lnTo>
                    <a:pt x="384" y="63"/>
                  </a:lnTo>
                  <a:lnTo>
                    <a:pt x="400" y="89"/>
                  </a:lnTo>
                  <a:lnTo>
                    <a:pt x="412" y="118"/>
                  </a:lnTo>
                  <a:lnTo>
                    <a:pt x="418" y="152"/>
                  </a:lnTo>
                  <a:lnTo>
                    <a:pt x="415" y="192"/>
                  </a:lnTo>
                  <a:lnTo>
                    <a:pt x="406" y="239"/>
                  </a:lnTo>
                  <a:lnTo>
                    <a:pt x="388" y="289"/>
                  </a:lnTo>
                  <a:lnTo>
                    <a:pt x="373" y="323"/>
                  </a:lnTo>
                  <a:lnTo>
                    <a:pt x="357" y="356"/>
                  </a:lnTo>
                  <a:lnTo>
                    <a:pt x="341" y="387"/>
                  </a:lnTo>
                  <a:lnTo>
                    <a:pt x="323" y="417"/>
                  </a:lnTo>
                  <a:lnTo>
                    <a:pt x="305" y="446"/>
                  </a:lnTo>
                  <a:lnTo>
                    <a:pt x="288" y="473"/>
                  </a:lnTo>
                  <a:lnTo>
                    <a:pt x="269" y="498"/>
                  </a:lnTo>
                  <a:lnTo>
                    <a:pt x="251" y="521"/>
                  </a:lnTo>
                  <a:lnTo>
                    <a:pt x="232" y="541"/>
                  </a:lnTo>
                  <a:lnTo>
                    <a:pt x="214" y="560"/>
                  </a:lnTo>
                  <a:lnTo>
                    <a:pt x="195" y="576"/>
                  </a:lnTo>
                  <a:lnTo>
                    <a:pt x="178" y="589"/>
                  </a:lnTo>
                  <a:lnTo>
                    <a:pt x="161" y="599"/>
                  </a:lnTo>
                  <a:lnTo>
                    <a:pt x="144" y="606"/>
                  </a:lnTo>
                  <a:lnTo>
                    <a:pt x="129" y="609"/>
                  </a:lnTo>
                  <a:lnTo>
                    <a:pt x="114" y="609"/>
                  </a:lnTo>
                  <a:lnTo>
                    <a:pt x="109" y="607"/>
                  </a:lnTo>
                  <a:lnTo>
                    <a:pt x="98" y="600"/>
                  </a:lnTo>
                  <a:lnTo>
                    <a:pt x="80" y="587"/>
                  </a:lnTo>
                  <a:lnTo>
                    <a:pt x="61" y="570"/>
                  </a:lnTo>
                  <a:lnTo>
                    <a:pt x="41" y="546"/>
                  </a:lnTo>
                  <a:lnTo>
                    <a:pt x="23" y="516"/>
                  </a:lnTo>
                  <a:lnTo>
                    <a:pt x="9" y="478"/>
                  </a:lnTo>
                  <a:lnTo>
                    <a:pt x="1" y="433"/>
                  </a:lnTo>
                  <a:lnTo>
                    <a:pt x="0" y="380"/>
                  </a:lnTo>
                  <a:lnTo>
                    <a:pt x="3" y="321"/>
                  </a:lnTo>
                  <a:lnTo>
                    <a:pt x="11" y="259"/>
                  </a:lnTo>
                  <a:lnTo>
                    <a:pt x="25" y="198"/>
                  </a:lnTo>
                  <a:lnTo>
                    <a:pt x="43" y="142"/>
                  </a:lnTo>
                  <a:lnTo>
                    <a:pt x="66" y="91"/>
                  </a:lnTo>
                  <a:lnTo>
                    <a:pt x="94" y="50"/>
                  </a:lnTo>
                  <a:lnTo>
                    <a:pt x="126" y="22"/>
                  </a:lnTo>
                  <a:close/>
                </a:path>
              </a:pathLst>
            </a:custGeom>
            <a:solidFill>
              <a:srgbClr val="F2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95" name="Freeform 1342"/>
            <p:cNvSpPr>
              <a:spLocks noChangeArrowheads="1"/>
            </p:cNvSpPr>
            <p:nvPr/>
          </p:nvSpPr>
          <p:spPr bwMode="auto">
            <a:xfrm flipH="1">
              <a:off x="2177" y="1948"/>
              <a:ext cx="100" cy="149"/>
            </a:xfrm>
            <a:custGeom>
              <a:avLst/>
              <a:gdLst>
                <a:gd name="T0" fmla="*/ 0 w 389"/>
                <a:gd name="T1" fmla="*/ 0 h 575"/>
                <a:gd name="T2" fmla="*/ 0 w 389"/>
                <a:gd name="T3" fmla="*/ 0 h 575"/>
                <a:gd name="T4" fmla="*/ 0 w 389"/>
                <a:gd name="T5" fmla="*/ 0 h 575"/>
                <a:gd name="T6" fmla="*/ 0 w 389"/>
                <a:gd name="T7" fmla="*/ 0 h 575"/>
                <a:gd name="T8" fmla="*/ 0 w 389"/>
                <a:gd name="T9" fmla="*/ 0 h 575"/>
                <a:gd name="T10" fmla="*/ 0 w 389"/>
                <a:gd name="T11" fmla="*/ 0 h 575"/>
                <a:gd name="T12" fmla="*/ 0 w 389"/>
                <a:gd name="T13" fmla="*/ 0 h 575"/>
                <a:gd name="T14" fmla="*/ 0 w 389"/>
                <a:gd name="T15" fmla="*/ 0 h 575"/>
                <a:gd name="T16" fmla="*/ 0 w 389"/>
                <a:gd name="T17" fmla="*/ 0 h 575"/>
                <a:gd name="T18" fmla="*/ 0 w 389"/>
                <a:gd name="T19" fmla="*/ 0 h 575"/>
                <a:gd name="T20" fmla="*/ 0 w 389"/>
                <a:gd name="T21" fmla="*/ 0 h 575"/>
                <a:gd name="T22" fmla="*/ 0 w 389"/>
                <a:gd name="T23" fmla="*/ 0 h 575"/>
                <a:gd name="T24" fmla="*/ 0 w 389"/>
                <a:gd name="T25" fmla="*/ 0 h 575"/>
                <a:gd name="T26" fmla="*/ 0 w 389"/>
                <a:gd name="T27" fmla="*/ 0 h 575"/>
                <a:gd name="T28" fmla="*/ 0 w 389"/>
                <a:gd name="T29" fmla="*/ 0 h 575"/>
                <a:gd name="T30" fmla="*/ 0 w 389"/>
                <a:gd name="T31" fmla="*/ 0 h 575"/>
                <a:gd name="T32" fmla="*/ 0 w 389"/>
                <a:gd name="T33" fmla="*/ 0 h 575"/>
                <a:gd name="T34" fmla="*/ 0 w 389"/>
                <a:gd name="T35" fmla="*/ 0 h 575"/>
                <a:gd name="T36" fmla="*/ 0 w 389"/>
                <a:gd name="T37" fmla="*/ 0 h 575"/>
                <a:gd name="T38" fmla="*/ 0 w 389"/>
                <a:gd name="T39" fmla="*/ 0 h 575"/>
                <a:gd name="T40" fmla="*/ 0 w 389"/>
                <a:gd name="T41" fmla="*/ 0 h 575"/>
                <a:gd name="T42" fmla="*/ 0 w 389"/>
                <a:gd name="T43" fmla="*/ 0 h 575"/>
                <a:gd name="T44" fmla="*/ 0 w 389"/>
                <a:gd name="T45" fmla="*/ 0 h 575"/>
                <a:gd name="T46" fmla="*/ 0 w 389"/>
                <a:gd name="T47" fmla="*/ 0 h 575"/>
                <a:gd name="T48" fmla="*/ 0 w 389"/>
                <a:gd name="T49" fmla="*/ 0 h 575"/>
                <a:gd name="T50" fmla="*/ 0 w 389"/>
                <a:gd name="T51" fmla="*/ 0 h 575"/>
                <a:gd name="T52" fmla="*/ 0 w 389"/>
                <a:gd name="T53" fmla="*/ 0 h 575"/>
                <a:gd name="T54" fmla="*/ 0 w 389"/>
                <a:gd name="T55" fmla="*/ 0 h 575"/>
                <a:gd name="T56" fmla="*/ 0 w 389"/>
                <a:gd name="T57" fmla="*/ 0 h 575"/>
                <a:gd name="T58" fmla="*/ 0 w 389"/>
                <a:gd name="T59" fmla="*/ 0 h 575"/>
                <a:gd name="T60" fmla="*/ 0 w 389"/>
                <a:gd name="T61" fmla="*/ 0 h 575"/>
                <a:gd name="T62" fmla="*/ 0 w 389"/>
                <a:gd name="T63" fmla="*/ 0 h 575"/>
                <a:gd name="T64" fmla="*/ 0 w 389"/>
                <a:gd name="T65" fmla="*/ 0 h 575"/>
                <a:gd name="T66" fmla="*/ 0 w 389"/>
                <a:gd name="T67" fmla="*/ 0 h 575"/>
                <a:gd name="T68" fmla="*/ 0 w 389"/>
                <a:gd name="T69" fmla="*/ 0 h 575"/>
                <a:gd name="T70" fmla="*/ 0 w 389"/>
                <a:gd name="T71" fmla="*/ 0 h 575"/>
                <a:gd name="T72" fmla="*/ 0 w 389"/>
                <a:gd name="T73" fmla="*/ 0 h 575"/>
                <a:gd name="T74" fmla="*/ 0 w 389"/>
                <a:gd name="T75" fmla="*/ 0 h 575"/>
                <a:gd name="T76" fmla="*/ 0 w 389"/>
                <a:gd name="T77" fmla="*/ 0 h 575"/>
                <a:gd name="T78" fmla="*/ 0 w 389"/>
                <a:gd name="T79" fmla="*/ 0 h 575"/>
                <a:gd name="T80" fmla="*/ 0 w 389"/>
                <a:gd name="T81" fmla="*/ 0 h 575"/>
                <a:gd name="T82" fmla="*/ 0 w 389"/>
                <a:gd name="T83" fmla="*/ 0 h 575"/>
                <a:gd name="T84" fmla="*/ 0 w 389"/>
                <a:gd name="T85" fmla="*/ 0 h 575"/>
                <a:gd name="T86" fmla="*/ 0 w 389"/>
                <a:gd name="T87" fmla="*/ 0 h 575"/>
                <a:gd name="T88" fmla="*/ 0 w 389"/>
                <a:gd name="T89" fmla="*/ 0 h 575"/>
                <a:gd name="T90" fmla="*/ 0 w 389"/>
                <a:gd name="T91" fmla="*/ 0 h 575"/>
                <a:gd name="T92" fmla="*/ 0 w 389"/>
                <a:gd name="T93" fmla="*/ 0 h 575"/>
                <a:gd name="T94" fmla="*/ 0 w 389"/>
                <a:gd name="T95" fmla="*/ 0 h 575"/>
                <a:gd name="T96" fmla="*/ 0 w 389"/>
                <a:gd name="T97" fmla="*/ 0 h 5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89" h="575">
                  <a:moveTo>
                    <a:pt x="120" y="19"/>
                  </a:moveTo>
                  <a:lnTo>
                    <a:pt x="138" y="11"/>
                  </a:lnTo>
                  <a:lnTo>
                    <a:pt x="160" y="4"/>
                  </a:lnTo>
                  <a:lnTo>
                    <a:pt x="184" y="1"/>
                  </a:lnTo>
                  <a:lnTo>
                    <a:pt x="211" y="0"/>
                  </a:lnTo>
                  <a:lnTo>
                    <a:pt x="237" y="2"/>
                  </a:lnTo>
                  <a:lnTo>
                    <a:pt x="264" y="6"/>
                  </a:lnTo>
                  <a:lnTo>
                    <a:pt x="290" y="15"/>
                  </a:lnTo>
                  <a:lnTo>
                    <a:pt x="316" y="27"/>
                  </a:lnTo>
                  <a:lnTo>
                    <a:pt x="338" y="42"/>
                  </a:lnTo>
                  <a:lnTo>
                    <a:pt x="357" y="62"/>
                  </a:lnTo>
                  <a:lnTo>
                    <a:pt x="372" y="85"/>
                  </a:lnTo>
                  <a:lnTo>
                    <a:pt x="384" y="112"/>
                  </a:lnTo>
                  <a:lnTo>
                    <a:pt x="389" y="145"/>
                  </a:lnTo>
                  <a:lnTo>
                    <a:pt x="388" y="180"/>
                  </a:lnTo>
                  <a:lnTo>
                    <a:pt x="380" y="222"/>
                  </a:lnTo>
                  <a:lnTo>
                    <a:pt x="365" y="268"/>
                  </a:lnTo>
                  <a:lnTo>
                    <a:pt x="351" y="300"/>
                  </a:lnTo>
                  <a:lnTo>
                    <a:pt x="336" y="331"/>
                  </a:lnTo>
                  <a:lnTo>
                    <a:pt x="321" y="361"/>
                  </a:lnTo>
                  <a:lnTo>
                    <a:pt x="305" y="390"/>
                  </a:lnTo>
                  <a:lnTo>
                    <a:pt x="289" y="418"/>
                  </a:lnTo>
                  <a:lnTo>
                    <a:pt x="272" y="444"/>
                  </a:lnTo>
                  <a:lnTo>
                    <a:pt x="255" y="468"/>
                  </a:lnTo>
                  <a:lnTo>
                    <a:pt x="237" y="490"/>
                  </a:lnTo>
                  <a:lnTo>
                    <a:pt x="220" y="510"/>
                  </a:lnTo>
                  <a:lnTo>
                    <a:pt x="202" y="527"/>
                  </a:lnTo>
                  <a:lnTo>
                    <a:pt x="185" y="543"/>
                  </a:lnTo>
                  <a:lnTo>
                    <a:pt x="168" y="555"/>
                  </a:lnTo>
                  <a:lnTo>
                    <a:pt x="152" y="565"/>
                  </a:lnTo>
                  <a:lnTo>
                    <a:pt x="136" y="572"/>
                  </a:lnTo>
                  <a:lnTo>
                    <a:pt x="121" y="575"/>
                  </a:lnTo>
                  <a:lnTo>
                    <a:pt x="107" y="575"/>
                  </a:lnTo>
                  <a:lnTo>
                    <a:pt x="103" y="573"/>
                  </a:lnTo>
                  <a:lnTo>
                    <a:pt x="92" y="566"/>
                  </a:lnTo>
                  <a:lnTo>
                    <a:pt x="76" y="555"/>
                  </a:lnTo>
                  <a:lnTo>
                    <a:pt x="58" y="539"/>
                  </a:lnTo>
                  <a:lnTo>
                    <a:pt x="39" y="515"/>
                  </a:lnTo>
                  <a:lnTo>
                    <a:pt x="22" y="487"/>
                  </a:lnTo>
                  <a:lnTo>
                    <a:pt x="8" y="451"/>
                  </a:lnTo>
                  <a:lnTo>
                    <a:pt x="1" y="408"/>
                  </a:lnTo>
                  <a:lnTo>
                    <a:pt x="0" y="358"/>
                  </a:lnTo>
                  <a:lnTo>
                    <a:pt x="2" y="302"/>
                  </a:lnTo>
                  <a:lnTo>
                    <a:pt x="10" y="244"/>
                  </a:lnTo>
                  <a:lnTo>
                    <a:pt x="23" y="186"/>
                  </a:lnTo>
                  <a:lnTo>
                    <a:pt x="40" y="132"/>
                  </a:lnTo>
                  <a:lnTo>
                    <a:pt x="62" y="84"/>
                  </a:lnTo>
                  <a:lnTo>
                    <a:pt x="89" y="46"/>
                  </a:lnTo>
                  <a:lnTo>
                    <a:pt x="120" y="19"/>
                  </a:lnTo>
                  <a:close/>
                </a:path>
              </a:pathLst>
            </a:custGeom>
            <a:solidFill>
              <a:srgbClr val="E5D1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96" name="Freeform 1343"/>
            <p:cNvSpPr>
              <a:spLocks noChangeArrowheads="1"/>
            </p:cNvSpPr>
            <p:nvPr/>
          </p:nvSpPr>
          <p:spPr bwMode="auto">
            <a:xfrm flipH="1">
              <a:off x="2182" y="1953"/>
              <a:ext cx="92" cy="140"/>
            </a:xfrm>
            <a:custGeom>
              <a:avLst/>
              <a:gdLst>
                <a:gd name="T0" fmla="*/ 0 w 362"/>
                <a:gd name="T1" fmla="*/ 0 h 541"/>
                <a:gd name="T2" fmla="*/ 0 w 362"/>
                <a:gd name="T3" fmla="*/ 0 h 541"/>
                <a:gd name="T4" fmla="*/ 0 w 362"/>
                <a:gd name="T5" fmla="*/ 0 h 541"/>
                <a:gd name="T6" fmla="*/ 0 w 362"/>
                <a:gd name="T7" fmla="*/ 0 h 541"/>
                <a:gd name="T8" fmla="*/ 0 w 362"/>
                <a:gd name="T9" fmla="*/ 0 h 541"/>
                <a:gd name="T10" fmla="*/ 0 w 362"/>
                <a:gd name="T11" fmla="*/ 0 h 541"/>
                <a:gd name="T12" fmla="*/ 0 w 362"/>
                <a:gd name="T13" fmla="*/ 0 h 541"/>
                <a:gd name="T14" fmla="*/ 0 w 362"/>
                <a:gd name="T15" fmla="*/ 0 h 541"/>
                <a:gd name="T16" fmla="*/ 0 w 362"/>
                <a:gd name="T17" fmla="*/ 0 h 541"/>
                <a:gd name="T18" fmla="*/ 0 w 362"/>
                <a:gd name="T19" fmla="*/ 0 h 541"/>
                <a:gd name="T20" fmla="*/ 0 w 362"/>
                <a:gd name="T21" fmla="*/ 0 h 541"/>
                <a:gd name="T22" fmla="*/ 0 w 362"/>
                <a:gd name="T23" fmla="*/ 0 h 541"/>
                <a:gd name="T24" fmla="*/ 0 w 362"/>
                <a:gd name="T25" fmla="*/ 0 h 541"/>
                <a:gd name="T26" fmla="*/ 0 w 362"/>
                <a:gd name="T27" fmla="*/ 0 h 541"/>
                <a:gd name="T28" fmla="*/ 0 w 362"/>
                <a:gd name="T29" fmla="*/ 0 h 541"/>
                <a:gd name="T30" fmla="*/ 0 w 362"/>
                <a:gd name="T31" fmla="*/ 0 h 541"/>
                <a:gd name="T32" fmla="*/ 0 w 362"/>
                <a:gd name="T33" fmla="*/ 0 h 541"/>
                <a:gd name="T34" fmla="*/ 0 w 362"/>
                <a:gd name="T35" fmla="*/ 0 h 541"/>
                <a:gd name="T36" fmla="*/ 0 w 362"/>
                <a:gd name="T37" fmla="*/ 0 h 541"/>
                <a:gd name="T38" fmla="*/ 0 w 362"/>
                <a:gd name="T39" fmla="*/ 0 h 541"/>
                <a:gd name="T40" fmla="*/ 0 w 362"/>
                <a:gd name="T41" fmla="*/ 0 h 541"/>
                <a:gd name="T42" fmla="*/ 0 w 362"/>
                <a:gd name="T43" fmla="*/ 0 h 541"/>
                <a:gd name="T44" fmla="*/ 0 w 362"/>
                <a:gd name="T45" fmla="*/ 0 h 541"/>
                <a:gd name="T46" fmla="*/ 0 w 362"/>
                <a:gd name="T47" fmla="*/ 0 h 541"/>
                <a:gd name="T48" fmla="*/ 0 w 362"/>
                <a:gd name="T49" fmla="*/ 0 h 541"/>
                <a:gd name="T50" fmla="*/ 0 w 362"/>
                <a:gd name="T51" fmla="*/ 0 h 541"/>
                <a:gd name="T52" fmla="*/ 0 w 362"/>
                <a:gd name="T53" fmla="*/ 0 h 541"/>
                <a:gd name="T54" fmla="*/ 0 w 362"/>
                <a:gd name="T55" fmla="*/ 0 h 541"/>
                <a:gd name="T56" fmla="*/ 0 w 362"/>
                <a:gd name="T57" fmla="*/ 0 h 541"/>
                <a:gd name="T58" fmla="*/ 0 w 362"/>
                <a:gd name="T59" fmla="*/ 0 h 541"/>
                <a:gd name="T60" fmla="*/ 0 w 362"/>
                <a:gd name="T61" fmla="*/ 0 h 541"/>
                <a:gd name="T62" fmla="*/ 0 w 362"/>
                <a:gd name="T63" fmla="*/ 0 h 541"/>
                <a:gd name="T64" fmla="*/ 0 w 362"/>
                <a:gd name="T65" fmla="*/ 0 h 541"/>
                <a:gd name="T66" fmla="*/ 0 w 362"/>
                <a:gd name="T67" fmla="*/ 0 h 541"/>
                <a:gd name="T68" fmla="*/ 0 w 362"/>
                <a:gd name="T69" fmla="*/ 0 h 541"/>
                <a:gd name="T70" fmla="*/ 0 w 362"/>
                <a:gd name="T71" fmla="*/ 0 h 541"/>
                <a:gd name="T72" fmla="*/ 0 w 362"/>
                <a:gd name="T73" fmla="*/ 0 h 541"/>
                <a:gd name="T74" fmla="*/ 0 w 362"/>
                <a:gd name="T75" fmla="*/ 0 h 541"/>
                <a:gd name="T76" fmla="*/ 0 w 362"/>
                <a:gd name="T77" fmla="*/ 0 h 541"/>
                <a:gd name="T78" fmla="*/ 0 w 362"/>
                <a:gd name="T79" fmla="*/ 0 h 541"/>
                <a:gd name="T80" fmla="*/ 0 w 362"/>
                <a:gd name="T81" fmla="*/ 0 h 541"/>
                <a:gd name="T82" fmla="*/ 0 w 362"/>
                <a:gd name="T83" fmla="*/ 0 h 541"/>
                <a:gd name="T84" fmla="*/ 0 w 362"/>
                <a:gd name="T85" fmla="*/ 0 h 541"/>
                <a:gd name="T86" fmla="*/ 0 w 362"/>
                <a:gd name="T87" fmla="*/ 0 h 541"/>
                <a:gd name="T88" fmla="*/ 0 w 362"/>
                <a:gd name="T89" fmla="*/ 0 h 541"/>
                <a:gd name="T90" fmla="*/ 0 w 362"/>
                <a:gd name="T91" fmla="*/ 0 h 541"/>
                <a:gd name="T92" fmla="*/ 0 w 362"/>
                <a:gd name="T93" fmla="*/ 0 h 541"/>
                <a:gd name="T94" fmla="*/ 0 w 362"/>
                <a:gd name="T95" fmla="*/ 0 h 541"/>
                <a:gd name="T96" fmla="*/ 0 w 362"/>
                <a:gd name="T97" fmla="*/ 0 h 5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62" h="541">
                  <a:moveTo>
                    <a:pt x="114" y="16"/>
                  </a:moveTo>
                  <a:lnTo>
                    <a:pt x="132" y="8"/>
                  </a:lnTo>
                  <a:lnTo>
                    <a:pt x="151" y="2"/>
                  </a:lnTo>
                  <a:lnTo>
                    <a:pt x="174" y="0"/>
                  </a:lnTo>
                  <a:lnTo>
                    <a:pt x="197" y="0"/>
                  </a:lnTo>
                  <a:lnTo>
                    <a:pt x="221" y="2"/>
                  </a:lnTo>
                  <a:lnTo>
                    <a:pt x="247" y="7"/>
                  </a:lnTo>
                  <a:lnTo>
                    <a:pt x="270" y="16"/>
                  </a:lnTo>
                  <a:lnTo>
                    <a:pt x="293" y="28"/>
                  </a:lnTo>
                  <a:lnTo>
                    <a:pt x="314" y="43"/>
                  </a:lnTo>
                  <a:lnTo>
                    <a:pt x="331" y="60"/>
                  </a:lnTo>
                  <a:lnTo>
                    <a:pt x="346" y="82"/>
                  </a:lnTo>
                  <a:lnTo>
                    <a:pt x="356" y="107"/>
                  </a:lnTo>
                  <a:lnTo>
                    <a:pt x="362" y="137"/>
                  </a:lnTo>
                  <a:lnTo>
                    <a:pt x="362" y="169"/>
                  </a:lnTo>
                  <a:lnTo>
                    <a:pt x="356" y="206"/>
                  </a:lnTo>
                  <a:lnTo>
                    <a:pt x="343" y="248"/>
                  </a:lnTo>
                  <a:lnTo>
                    <a:pt x="331" y="279"/>
                  </a:lnTo>
                  <a:lnTo>
                    <a:pt x="318" y="309"/>
                  </a:lnTo>
                  <a:lnTo>
                    <a:pt x="304" y="338"/>
                  </a:lnTo>
                  <a:lnTo>
                    <a:pt x="289" y="365"/>
                  </a:lnTo>
                  <a:lnTo>
                    <a:pt x="273" y="391"/>
                  </a:lnTo>
                  <a:lnTo>
                    <a:pt x="258" y="416"/>
                  </a:lnTo>
                  <a:lnTo>
                    <a:pt x="242" y="439"/>
                  </a:lnTo>
                  <a:lnTo>
                    <a:pt x="225" y="460"/>
                  </a:lnTo>
                  <a:lnTo>
                    <a:pt x="209" y="479"/>
                  </a:lnTo>
                  <a:lnTo>
                    <a:pt x="193" y="495"/>
                  </a:lnTo>
                  <a:lnTo>
                    <a:pt x="176" y="510"/>
                  </a:lnTo>
                  <a:lnTo>
                    <a:pt x="160" y="522"/>
                  </a:lnTo>
                  <a:lnTo>
                    <a:pt x="145" y="531"/>
                  </a:lnTo>
                  <a:lnTo>
                    <a:pt x="130" y="538"/>
                  </a:lnTo>
                  <a:lnTo>
                    <a:pt x="115" y="541"/>
                  </a:lnTo>
                  <a:lnTo>
                    <a:pt x="103" y="541"/>
                  </a:lnTo>
                  <a:lnTo>
                    <a:pt x="99" y="539"/>
                  </a:lnTo>
                  <a:lnTo>
                    <a:pt x="88" y="533"/>
                  </a:lnTo>
                  <a:lnTo>
                    <a:pt x="73" y="522"/>
                  </a:lnTo>
                  <a:lnTo>
                    <a:pt x="56" y="506"/>
                  </a:lnTo>
                  <a:lnTo>
                    <a:pt x="37" y="485"/>
                  </a:lnTo>
                  <a:lnTo>
                    <a:pt x="21" y="457"/>
                  </a:lnTo>
                  <a:lnTo>
                    <a:pt x="8" y="424"/>
                  </a:lnTo>
                  <a:lnTo>
                    <a:pt x="1" y="384"/>
                  </a:lnTo>
                  <a:lnTo>
                    <a:pt x="0" y="336"/>
                  </a:lnTo>
                  <a:lnTo>
                    <a:pt x="4" y="283"/>
                  </a:lnTo>
                  <a:lnTo>
                    <a:pt x="11" y="228"/>
                  </a:lnTo>
                  <a:lnTo>
                    <a:pt x="23" y="174"/>
                  </a:lnTo>
                  <a:lnTo>
                    <a:pt x="39" y="122"/>
                  </a:lnTo>
                  <a:lnTo>
                    <a:pt x="60" y="77"/>
                  </a:lnTo>
                  <a:lnTo>
                    <a:pt x="86" y="40"/>
                  </a:lnTo>
                  <a:lnTo>
                    <a:pt x="114" y="16"/>
                  </a:lnTo>
                  <a:close/>
                </a:path>
              </a:pathLst>
            </a:custGeom>
            <a:solidFill>
              <a:srgbClr val="D6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97" name="Freeform 1344"/>
            <p:cNvSpPr>
              <a:spLocks noChangeArrowheads="1"/>
            </p:cNvSpPr>
            <p:nvPr/>
          </p:nvSpPr>
          <p:spPr bwMode="auto">
            <a:xfrm flipH="1">
              <a:off x="2186" y="1957"/>
              <a:ext cx="85" cy="133"/>
            </a:xfrm>
            <a:custGeom>
              <a:avLst/>
              <a:gdLst>
                <a:gd name="T0" fmla="*/ 0 w 334"/>
                <a:gd name="T1" fmla="*/ 0 h 509"/>
                <a:gd name="T2" fmla="*/ 0 w 334"/>
                <a:gd name="T3" fmla="*/ 0 h 509"/>
                <a:gd name="T4" fmla="*/ 0 w 334"/>
                <a:gd name="T5" fmla="*/ 0 h 509"/>
                <a:gd name="T6" fmla="*/ 0 w 334"/>
                <a:gd name="T7" fmla="*/ 0 h 509"/>
                <a:gd name="T8" fmla="*/ 0 w 334"/>
                <a:gd name="T9" fmla="*/ 0 h 509"/>
                <a:gd name="T10" fmla="*/ 0 w 334"/>
                <a:gd name="T11" fmla="*/ 0 h 509"/>
                <a:gd name="T12" fmla="*/ 0 w 334"/>
                <a:gd name="T13" fmla="*/ 0 h 509"/>
                <a:gd name="T14" fmla="*/ 0 w 334"/>
                <a:gd name="T15" fmla="*/ 0 h 509"/>
                <a:gd name="T16" fmla="*/ 0 w 334"/>
                <a:gd name="T17" fmla="*/ 0 h 509"/>
                <a:gd name="T18" fmla="*/ 0 w 334"/>
                <a:gd name="T19" fmla="*/ 0 h 509"/>
                <a:gd name="T20" fmla="*/ 0 w 334"/>
                <a:gd name="T21" fmla="*/ 0 h 509"/>
                <a:gd name="T22" fmla="*/ 0 w 334"/>
                <a:gd name="T23" fmla="*/ 0 h 509"/>
                <a:gd name="T24" fmla="*/ 0 w 334"/>
                <a:gd name="T25" fmla="*/ 0 h 509"/>
                <a:gd name="T26" fmla="*/ 0 w 334"/>
                <a:gd name="T27" fmla="*/ 0 h 509"/>
                <a:gd name="T28" fmla="*/ 0 w 334"/>
                <a:gd name="T29" fmla="*/ 0 h 509"/>
                <a:gd name="T30" fmla="*/ 0 w 334"/>
                <a:gd name="T31" fmla="*/ 0 h 509"/>
                <a:gd name="T32" fmla="*/ 0 w 334"/>
                <a:gd name="T33" fmla="*/ 0 h 509"/>
                <a:gd name="T34" fmla="*/ 0 w 334"/>
                <a:gd name="T35" fmla="*/ 0 h 509"/>
                <a:gd name="T36" fmla="*/ 0 w 334"/>
                <a:gd name="T37" fmla="*/ 0 h 509"/>
                <a:gd name="T38" fmla="*/ 0 w 334"/>
                <a:gd name="T39" fmla="*/ 0 h 509"/>
                <a:gd name="T40" fmla="*/ 0 w 334"/>
                <a:gd name="T41" fmla="*/ 0 h 509"/>
                <a:gd name="T42" fmla="*/ 0 w 334"/>
                <a:gd name="T43" fmla="*/ 0 h 509"/>
                <a:gd name="T44" fmla="*/ 0 w 334"/>
                <a:gd name="T45" fmla="*/ 0 h 509"/>
                <a:gd name="T46" fmla="*/ 0 w 334"/>
                <a:gd name="T47" fmla="*/ 0 h 509"/>
                <a:gd name="T48" fmla="*/ 0 w 334"/>
                <a:gd name="T49" fmla="*/ 0 h 509"/>
                <a:gd name="T50" fmla="*/ 0 w 334"/>
                <a:gd name="T51" fmla="*/ 0 h 509"/>
                <a:gd name="T52" fmla="*/ 0 w 334"/>
                <a:gd name="T53" fmla="*/ 0 h 509"/>
                <a:gd name="T54" fmla="*/ 0 w 334"/>
                <a:gd name="T55" fmla="*/ 0 h 509"/>
                <a:gd name="T56" fmla="*/ 0 w 334"/>
                <a:gd name="T57" fmla="*/ 0 h 509"/>
                <a:gd name="T58" fmla="*/ 0 w 334"/>
                <a:gd name="T59" fmla="*/ 0 h 509"/>
                <a:gd name="T60" fmla="*/ 0 w 334"/>
                <a:gd name="T61" fmla="*/ 0 h 509"/>
                <a:gd name="T62" fmla="*/ 0 w 334"/>
                <a:gd name="T63" fmla="*/ 0 h 509"/>
                <a:gd name="T64" fmla="*/ 0 w 334"/>
                <a:gd name="T65" fmla="*/ 0 h 509"/>
                <a:gd name="T66" fmla="*/ 0 w 334"/>
                <a:gd name="T67" fmla="*/ 0 h 509"/>
                <a:gd name="T68" fmla="*/ 0 w 334"/>
                <a:gd name="T69" fmla="*/ 0 h 509"/>
                <a:gd name="T70" fmla="*/ 0 w 334"/>
                <a:gd name="T71" fmla="*/ 0 h 509"/>
                <a:gd name="T72" fmla="*/ 0 w 334"/>
                <a:gd name="T73" fmla="*/ 0 h 509"/>
                <a:gd name="T74" fmla="*/ 0 w 334"/>
                <a:gd name="T75" fmla="*/ 0 h 509"/>
                <a:gd name="T76" fmla="*/ 0 w 334"/>
                <a:gd name="T77" fmla="*/ 0 h 509"/>
                <a:gd name="T78" fmla="*/ 0 w 334"/>
                <a:gd name="T79" fmla="*/ 0 h 509"/>
                <a:gd name="T80" fmla="*/ 0 w 334"/>
                <a:gd name="T81" fmla="*/ 0 h 509"/>
                <a:gd name="T82" fmla="*/ 0 w 334"/>
                <a:gd name="T83" fmla="*/ 0 h 509"/>
                <a:gd name="T84" fmla="*/ 0 w 334"/>
                <a:gd name="T85" fmla="*/ 0 h 509"/>
                <a:gd name="T86" fmla="*/ 0 w 334"/>
                <a:gd name="T87" fmla="*/ 0 h 509"/>
                <a:gd name="T88" fmla="*/ 0 w 334"/>
                <a:gd name="T89" fmla="*/ 0 h 509"/>
                <a:gd name="T90" fmla="*/ 0 w 334"/>
                <a:gd name="T91" fmla="*/ 0 h 509"/>
                <a:gd name="T92" fmla="*/ 0 w 334"/>
                <a:gd name="T93" fmla="*/ 0 h 509"/>
                <a:gd name="T94" fmla="*/ 0 w 334"/>
                <a:gd name="T95" fmla="*/ 0 h 509"/>
                <a:gd name="T96" fmla="*/ 0 w 334"/>
                <a:gd name="T97" fmla="*/ 0 h 5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4" h="509">
                  <a:moveTo>
                    <a:pt x="106" y="14"/>
                  </a:moveTo>
                  <a:lnTo>
                    <a:pt x="122" y="7"/>
                  </a:lnTo>
                  <a:lnTo>
                    <a:pt x="141" y="3"/>
                  </a:lnTo>
                  <a:lnTo>
                    <a:pt x="161" y="0"/>
                  </a:lnTo>
                  <a:lnTo>
                    <a:pt x="182" y="0"/>
                  </a:lnTo>
                  <a:lnTo>
                    <a:pt x="204" y="4"/>
                  </a:lnTo>
                  <a:lnTo>
                    <a:pt x="227" y="10"/>
                  </a:lnTo>
                  <a:lnTo>
                    <a:pt x="248" y="18"/>
                  </a:lnTo>
                  <a:lnTo>
                    <a:pt x="268" y="29"/>
                  </a:lnTo>
                  <a:lnTo>
                    <a:pt x="287" y="44"/>
                  </a:lnTo>
                  <a:lnTo>
                    <a:pt x="303" y="61"/>
                  </a:lnTo>
                  <a:lnTo>
                    <a:pt x="317" y="81"/>
                  </a:lnTo>
                  <a:lnTo>
                    <a:pt x="327" y="104"/>
                  </a:lnTo>
                  <a:lnTo>
                    <a:pt x="333" y="131"/>
                  </a:lnTo>
                  <a:lnTo>
                    <a:pt x="334" y="160"/>
                  </a:lnTo>
                  <a:lnTo>
                    <a:pt x="331" y="194"/>
                  </a:lnTo>
                  <a:lnTo>
                    <a:pt x="320" y="230"/>
                  </a:lnTo>
                  <a:lnTo>
                    <a:pt x="310" y="258"/>
                  </a:lnTo>
                  <a:lnTo>
                    <a:pt x="297" y="287"/>
                  </a:lnTo>
                  <a:lnTo>
                    <a:pt x="285" y="314"/>
                  </a:lnTo>
                  <a:lnTo>
                    <a:pt x="271" y="340"/>
                  </a:lnTo>
                  <a:lnTo>
                    <a:pt x="257" y="365"/>
                  </a:lnTo>
                  <a:lnTo>
                    <a:pt x="242" y="389"/>
                  </a:lnTo>
                  <a:lnTo>
                    <a:pt x="227" y="410"/>
                  </a:lnTo>
                  <a:lnTo>
                    <a:pt x="211" y="431"/>
                  </a:lnTo>
                  <a:lnTo>
                    <a:pt x="196" y="450"/>
                  </a:lnTo>
                  <a:lnTo>
                    <a:pt x="180" y="466"/>
                  </a:lnTo>
                  <a:lnTo>
                    <a:pt x="165" y="479"/>
                  </a:lnTo>
                  <a:lnTo>
                    <a:pt x="150" y="491"/>
                  </a:lnTo>
                  <a:lnTo>
                    <a:pt x="135" y="499"/>
                  </a:lnTo>
                  <a:lnTo>
                    <a:pt x="121" y="506"/>
                  </a:lnTo>
                  <a:lnTo>
                    <a:pt x="108" y="509"/>
                  </a:lnTo>
                  <a:lnTo>
                    <a:pt x="96" y="509"/>
                  </a:lnTo>
                  <a:lnTo>
                    <a:pt x="92" y="507"/>
                  </a:lnTo>
                  <a:lnTo>
                    <a:pt x="82" y="501"/>
                  </a:lnTo>
                  <a:lnTo>
                    <a:pt x="68" y="491"/>
                  </a:lnTo>
                  <a:lnTo>
                    <a:pt x="52" y="476"/>
                  </a:lnTo>
                  <a:lnTo>
                    <a:pt x="35" y="456"/>
                  </a:lnTo>
                  <a:lnTo>
                    <a:pt x="20" y="430"/>
                  </a:lnTo>
                  <a:lnTo>
                    <a:pt x="8" y="399"/>
                  </a:lnTo>
                  <a:lnTo>
                    <a:pt x="1" y="361"/>
                  </a:lnTo>
                  <a:lnTo>
                    <a:pt x="0" y="316"/>
                  </a:lnTo>
                  <a:lnTo>
                    <a:pt x="2" y="266"/>
                  </a:lnTo>
                  <a:lnTo>
                    <a:pt x="9" y="215"/>
                  </a:lnTo>
                  <a:lnTo>
                    <a:pt x="21" y="163"/>
                  </a:lnTo>
                  <a:lnTo>
                    <a:pt x="36" y="116"/>
                  </a:lnTo>
                  <a:lnTo>
                    <a:pt x="55" y="72"/>
                  </a:lnTo>
                  <a:lnTo>
                    <a:pt x="78" y="37"/>
                  </a:lnTo>
                  <a:lnTo>
                    <a:pt x="106" y="14"/>
                  </a:lnTo>
                  <a:close/>
                </a:path>
              </a:pathLst>
            </a:custGeom>
            <a:solidFill>
              <a:srgbClr val="CCA3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98" name="Freeform 1345"/>
            <p:cNvSpPr>
              <a:spLocks noChangeArrowheads="1"/>
            </p:cNvSpPr>
            <p:nvPr/>
          </p:nvSpPr>
          <p:spPr bwMode="auto">
            <a:xfrm flipH="1">
              <a:off x="2190" y="1962"/>
              <a:ext cx="78" cy="123"/>
            </a:xfrm>
            <a:custGeom>
              <a:avLst/>
              <a:gdLst>
                <a:gd name="T0" fmla="*/ 0 w 307"/>
                <a:gd name="T1" fmla="*/ 0 h 476"/>
                <a:gd name="T2" fmla="*/ 0 w 307"/>
                <a:gd name="T3" fmla="*/ 0 h 476"/>
                <a:gd name="T4" fmla="*/ 0 w 307"/>
                <a:gd name="T5" fmla="*/ 0 h 476"/>
                <a:gd name="T6" fmla="*/ 0 w 307"/>
                <a:gd name="T7" fmla="*/ 0 h 476"/>
                <a:gd name="T8" fmla="*/ 0 w 307"/>
                <a:gd name="T9" fmla="*/ 0 h 476"/>
                <a:gd name="T10" fmla="*/ 0 w 307"/>
                <a:gd name="T11" fmla="*/ 0 h 476"/>
                <a:gd name="T12" fmla="*/ 0 w 307"/>
                <a:gd name="T13" fmla="*/ 0 h 476"/>
                <a:gd name="T14" fmla="*/ 0 w 307"/>
                <a:gd name="T15" fmla="*/ 0 h 476"/>
                <a:gd name="T16" fmla="*/ 0 w 307"/>
                <a:gd name="T17" fmla="*/ 0 h 476"/>
                <a:gd name="T18" fmla="*/ 0 w 307"/>
                <a:gd name="T19" fmla="*/ 0 h 476"/>
                <a:gd name="T20" fmla="*/ 0 w 307"/>
                <a:gd name="T21" fmla="*/ 0 h 476"/>
                <a:gd name="T22" fmla="*/ 0 w 307"/>
                <a:gd name="T23" fmla="*/ 0 h 476"/>
                <a:gd name="T24" fmla="*/ 0 w 307"/>
                <a:gd name="T25" fmla="*/ 0 h 476"/>
                <a:gd name="T26" fmla="*/ 0 w 307"/>
                <a:gd name="T27" fmla="*/ 0 h 476"/>
                <a:gd name="T28" fmla="*/ 0 w 307"/>
                <a:gd name="T29" fmla="*/ 0 h 476"/>
                <a:gd name="T30" fmla="*/ 0 w 307"/>
                <a:gd name="T31" fmla="*/ 0 h 476"/>
                <a:gd name="T32" fmla="*/ 0 w 307"/>
                <a:gd name="T33" fmla="*/ 0 h 476"/>
                <a:gd name="T34" fmla="*/ 0 w 307"/>
                <a:gd name="T35" fmla="*/ 0 h 476"/>
                <a:gd name="T36" fmla="*/ 0 w 307"/>
                <a:gd name="T37" fmla="*/ 0 h 476"/>
                <a:gd name="T38" fmla="*/ 0 w 307"/>
                <a:gd name="T39" fmla="*/ 0 h 476"/>
                <a:gd name="T40" fmla="*/ 0 w 307"/>
                <a:gd name="T41" fmla="*/ 0 h 476"/>
                <a:gd name="T42" fmla="*/ 0 w 307"/>
                <a:gd name="T43" fmla="*/ 0 h 476"/>
                <a:gd name="T44" fmla="*/ 0 w 307"/>
                <a:gd name="T45" fmla="*/ 0 h 476"/>
                <a:gd name="T46" fmla="*/ 0 w 307"/>
                <a:gd name="T47" fmla="*/ 0 h 476"/>
                <a:gd name="T48" fmla="*/ 0 w 307"/>
                <a:gd name="T49" fmla="*/ 0 h 476"/>
                <a:gd name="T50" fmla="*/ 0 w 307"/>
                <a:gd name="T51" fmla="*/ 0 h 476"/>
                <a:gd name="T52" fmla="*/ 0 w 307"/>
                <a:gd name="T53" fmla="*/ 0 h 476"/>
                <a:gd name="T54" fmla="*/ 0 w 307"/>
                <a:gd name="T55" fmla="*/ 0 h 476"/>
                <a:gd name="T56" fmla="*/ 0 w 307"/>
                <a:gd name="T57" fmla="*/ 0 h 476"/>
                <a:gd name="T58" fmla="*/ 0 w 307"/>
                <a:gd name="T59" fmla="*/ 0 h 476"/>
                <a:gd name="T60" fmla="*/ 0 w 307"/>
                <a:gd name="T61" fmla="*/ 0 h 476"/>
                <a:gd name="T62" fmla="*/ 0 w 307"/>
                <a:gd name="T63" fmla="*/ 0 h 476"/>
                <a:gd name="T64" fmla="*/ 0 w 307"/>
                <a:gd name="T65" fmla="*/ 0 h 476"/>
                <a:gd name="T66" fmla="*/ 0 w 307"/>
                <a:gd name="T67" fmla="*/ 0 h 476"/>
                <a:gd name="T68" fmla="*/ 0 w 307"/>
                <a:gd name="T69" fmla="*/ 0 h 476"/>
                <a:gd name="T70" fmla="*/ 0 w 307"/>
                <a:gd name="T71" fmla="*/ 0 h 476"/>
                <a:gd name="T72" fmla="*/ 0 w 307"/>
                <a:gd name="T73" fmla="*/ 0 h 476"/>
                <a:gd name="T74" fmla="*/ 0 w 307"/>
                <a:gd name="T75" fmla="*/ 0 h 476"/>
                <a:gd name="T76" fmla="*/ 0 w 307"/>
                <a:gd name="T77" fmla="*/ 0 h 476"/>
                <a:gd name="T78" fmla="*/ 0 w 307"/>
                <a:gd name="T79" fmla="*/ 0 h 476"/>
                <a:gd name="T80" fmla="*/ 0 w 307"/>
                <a:gd name="T81" fmla="*/ 0 h 476"/>
                <a:gd name="T82" fmla="*/ 0 w 307"/>
                <a:gd name="T83" fmla="*/ 0 h 476"/>
                <a:gd name="T84" fmla="*/ 0 w 307"/>
                <a:gd name="T85" fmla="*/ 0 h 476"/>
                <a:gd name="T86" fmla="*/ 0 w 307"/>
                <a:gd name="T87" fmla="*/ 0 h 476"/>
                <a:gd name="T88" fmla="*/ 0 w 307"/>
                <a:gd name="T89" fmla="*/ 0 h 476"/>
                <a:gd name="T90" fmla="*/ 0 w 307"/>
                <a:gd name="T91" fmla="*/ 0 h 476"/>
                <a:gd name="T92" fmla="*/ 0 w 307"/>
                <a:gd name="T93" fmla="*/ 0 h 476"/>
                <a:gd name="T94" fmla="*/ 0 w 307"/>
                <a:gd name="T95" fmla="*/ 0 h 476"/>
                <a:gd name="T96" fmla="*/ 0 w 307"/>
                <a:gd name="T97" fmla="*/ 0 h 47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07" h="476">
                  <a:moveTo>
                    <a:pt x="100" y="12"/>
                  </a:moveTo>
                  <a:lnTo>
                    <a:pt x="114" y="5"/>
                  </a:lnTo>
                  <a:lnTo>
                    <a:pt x="132" y="2"/>
                  </a:lnTo>
                  <a:lnTo>
                    <a:pt x="150" y="0"/>
                  </a:lnTo>
                  <a:lnTo>
                    <a:pt x="169" y="1"/>
                  </a:lnTo>
                  <a:lnTo>
                    <a:pt x="189" y="4"/>
                  </a:lnTo>
                  <a:lnTo>
                    <a:pt x="209" y="11"/>
                  </a:lnTo>
                  <a:lnTo>
                    <a:pt x="227" y="19"/>
                  </a:lnTo>
                  <a:lnTo>
                    <a:pt x="246" y="31"/>
                  </a:lnTo>
                  <a:lnTo>
                    <a:pt x="263" y="45"/>
                  </a:lnTo>
                  <a:lnTo>
                    <a:pt x="278" y="61"/>
                  </a:lnTo>
                  <a:lnTo>
                    <a:pt x="290" y="80"/>
                  </a:lnTo>
                  <a:lnTo>
                    <a:pt x="300" y="101"/>
                  </a:lnTo>
                  <a:lnTo>
                    <a:pt x="306" y="125"/>
                  </a:lnTo>
                  <a:lnTo>
                    <a:pt x="307" y="151"/>
                  </a:lnTo>
                  <a:lnTo>
                    <a:pt x="305" y="179"/>
                  </a:lnTo>
                  <a:lnTo>
                    <a:pt x="298" y="210"/>
                  </a:lnTo>
                  <a:lnTo>
                    <a:pt x="288" y="238"/>
                  </a:lnTo>
                  <a:lnTo>
                    <a:pt x="278" y="265"/>
                  </a:lnTo>
                  <a:lnTo>
                    <a:pt x="266" y="291"/>
                  </a:lnTo>
                  <a:lnTo>
                    <a:pt x="254" y="315"/>
                  </a:lnTo>
                  <a:lnTo>
                    <a:pt x="241" y="339"/>
                  </a:lnTo>
                  <a:lnTo>
                    <a:pt x="227" y="361"/>
                  </a:lnTo>
                  <a:lnTo>
                    <a:pt x="214" y="382"/>
                  </a:lnTo>
                  <a:lnTo>
                    <a:pt x="199" y="402"/>
                  </a:lnTo>
                  <a:lnTo>
                    <a:pt x="184" y="419"/>
                  </a:lnTo>
                  <a:lnTo>
                    <a:pt x="170" y="435"/>
                  </a:lnTo>
                  <a:lnTo>
                    <a:pt x="155" y="448"/>
                  </a:lnTo>
                  <a:lnTo>
                    <a:pt x="141" y="459"/>
                  </a:lnTo>
                  <a:lnTo>
                    <a:pt x="127" y="467"/>
                  </a:lnTo>
                  <a:lnTo>
                    <a:pt x="113" y="473"/>
                  </a:lnTo>
                  <a:lnTo>
                    <a:pt x="101" y="476"/>
                  </a:lnTo>
                  <a:lnTo>
                    <a:pt x="89" y="476"/>
                  </a:lnTo>
                  <a:lnTo>
                    <a:pt x="86" y="474"/>
                  </a:lnTo>
                  <a:lnTo>
                    <a:pt x="76" y="470"/>
                  </a:lnTo>
                  <a:lnTo>
                    <a:pt x="64" y="459"/>
                  </a:lnTo>
                  <a:lnTo>
                    <a:pt x="48" y="445"/>
                  </a:lnTo>
                  <a:lnTo>
                    <a:pt x="33" y="426"/>
                  </a:lnTo>
                  <a:lnTo>
                    <a:pt x="18" y="402"/>
                  </a:lnTo>
                  <a:lnTo>
                    <a:pt x="7" y="373"/>
                  </a:lnTo>
                  <a:lnTo>
                    <a:pt x="2" y="337"/>
                  </a:lnTo>
                  <a:lnTo>
                    <a:pt x="0" y="296"/>
                  </a:lnTo>
                  <a:lnTo>
                    <a:pt x="3" y="248"/>
                  </a:lnTo>
                  <a:lnTo>
                    <a:pt x="10" y="200"/>
                  </a:lnTo>
                  <a:lnTo>
                    <a:pt x="20" y="152"/>
                  </a:lnTo>
                  <a:lnTo>
                    <a:pt x="35" y="107"/>
                  </a:lnTo>
                  <a:lnTo>
                    <a:pt x="52" y="66"/>
                  </a:lnTo>
                  <a:lnTo>
                    <a:pt x="74" y="34"/>
                  </a:lnTo>
                  <a:lnTo>
                    <a:pt x="100" y="12"/>
                  </a:lnTo>
                  <a:close/>
                </a:path>
              </a:pathLst>
            </a:custGeom>
            <a:solidFill>
              <a:srgbClr val="BC8C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99" name="Freeform 1346"/>
            <p:cNvSpPr>
              <a:spLocks noChangeArrowheads="1"/>
            </p:cNvSpPr>
            <p:nvPr/>
          </p:nvSpPr>
          <p:spPr bwMode="auto">
            <a:xfrm flipH="1">
              <a:off x="2195" y="1967"/>
              <a:ext cx="72" cy="115"/>
            </a:xfrm>
            <a:custGeom>
              <a:avLst/>
              <a:gdLst>
                <a:gd name="T0" fmla="*/ 0 w 279"/>
                <a:gd name="T1" fmla="*/ 0 h 443"/>
                <a:gd name="T2" fmla="*/ 0 w 279"/>
                <a:gd name="T3" fmla="*/ 0 h 443"/>
                <a:gd name="T4" fmla="*/ 0 w 279"/>
                <a:gd name="T5" fmla="*/ 0 h 443"/>
                <a:gd name="T6" fmla="*/ 0 w 279"/>
                <a:gd name="T7" fmla="*/ 0 h 443"/>
                <a:gd name="T8" fmla="*/ 0 w 279"/>
                <a:gd name="T9" fmla="*/ 0 h 443"/>
                <a:gd name="T10" fmla="*/ 0 w 279"/>
                <a:gd name="T11" fmla="*/ 0 h 443"/>
                <a:gd name="T12" fmla="*/ 0 w 279"/>
                <a:gd name="T13" fmla="*/ 0 h 443"/>
                <a:gd name="T14" fmla="*/ 0 w 279"/>
                <a:gd name="T15" fmla="*/ 0 h 443"/>
                <a:gd name="T16" fmla="*/ 0 w 279"/>
                <a:gd name="T17" fmla="*/ 0 h 443"/>
                <a:gd name="T18" fmla="*/ 0 w 279"/>
                <a:gd name="T19" fmla="*/ 0 h 443"/>
                <a:gd name="T20" fmla="*/ 0 w 279"/>
                <a:gd name="T21" fmla="*/ 0 h 443"/>
                <a:gd name="T22" fmla="*/ 0 w 279"/>
                <a:gd name="T23" fmla="*/ 0 h 443"/>
                <a:gd name="T24" fmla="*/ 0 w 279"/>
                <a:gd name="T25" fmla="*/ 0 h 443"/>
                <a:gd name="T26" fmla="*/ 0 w 279"/>
                <a:gd name="T27" fmla="*/ 0 h 443"/>
                <a:gd name="T28" fmla="*/ 0 w 279"/>
                <a:gd name="T29" fmla="*/ 0 h 443"/>
                <a:gd name="T30" fmla="*/ 0 w 279"/>
                <a:gd name="T31" fmla="*/ 0 h 443"/>
                <a:gd name="T32" fmla="*/ 0 w 279"/>
                <a:gd name="T33" fmla="*/ 0 h 443"/>
                <a:gd name="T34" fmla="*/ 0 w 279"/>
                <a:gd name="T35" fmla="*/ 0 h 443"/>
                <a:gd name="T36" fmla="*/ 0 w 279"/>
                <a:gd name="T37" fmla="*/ 0 h 443"/>
                <a:gd name="T38" fmla="*/ 0 w 279"/>
                <a:gd name="T39" fmla="*/ 0 h 443"/>
                <a:gd name="T40" fmla="*/ 0 w 279"/>
                <a:gd name="T41" fmla="*/ 0 h 443"/>
                <a:gd name="T42" fmla="*/ 0 w 279"/>
                <a:gd name="T43" fmla="*/ 0 h 443"/>
                <a:gd name="T44" fmla="*/ 0 w 279"/>
                <a:gd name="T45" fmla="*/ 0 h 443"/>
                <a:gd name="T46" fmla="*/ 0 w 279"/>
                <a:gd name="T47" fmla="*/ 0 h 443"/>
                <a:gd name="T48" fmla="*/ 0 w 279"/>
                <a:gd name="T49" fmla="*/ 0 h 443"/>
                <a:gd name="T50" fmla="*/ 0 w 279"/>
                <a:gd name="T51" fmla="*/ 0 h 443"/>
                <a:gd name="T52" fmla="*/ 0 w 279"/>
                <a:gd name="T53" fmla="*/ 0 h 443"/>
                <a:gd name="T54" fmla="*/ 0 w 279"/>
                <a:gd name="T55" fmla="*/ 0 h 443"/>
                <a:gd name="T56" fmla="*/ 0 w 279"/>
                <a:gd name="T57" fmla="*/ 0 h 443"/>
                <a:gd name="T58" fmla="*/ 0 w 279"/>
                <a:gd name="T59" fmla="*/ 0 h 443"/>
                <a:gd name="T60" fmla="*/ 0 w 279"/>
                <a:gd name="T61" fmla="*/ 0 h 443"/>
                <a:gd name="T62" fmla="*/ 0 w 279"/>
                <a:gd name="T63" fmla="*/ 0 h 443"/>
                <a:gd name="T64" fmla="*/ 0 w 279"/>
                <a:gd name="T65" fmla="*/ 0 h 443"/>
                <a:gd name="T66" fmla="*/ 0 w 279"/>
                <a:gd name="T67" fmla="*/ 0 h 443"/>
                <a:gd name="T68" fmla="*/ 0 w 279"/>
                <a:gd name="T69" fmla="*/ 0 h 443"/>
                <a:gd name="T70" fmla="*/ 0 w 279"/>
                <a:gd name="T71" fmla="*/ 0 h 443"/>
                <a:gd name="T72" fmla="*/ 0 w 279"/>
                <a:gd name="T73" fmla="*/ 0 h 443"/>
                <a:gd name="T74" fmla="*/ 0 w 279"/>
                <a:gd name="T75" fmla="*/ 0 h 443"/>
                <a:gd name="T76" fmla="*/ 0 w 279"/>
                <a:gd name="T77" fmla="*/ 0 h 443"/>
                <a:gd name="T78" fmla="*/ 0 w 279"/>
                <a:gd name="T79" fmla="*/ 0 h 443"/>
                <a:gd name="T80" fmla="*/ 0 w 279"/>
                <a:gd name="T81" fmla="*/ 0 h 443"/>
                <a:gd name="T82" fmla="*/ 0 w 279"/>
                <a:gd name="T83" fmla="*/ 0 h 443"/>
                <a:gd name="T84" fmla="*/ 0 w 279"/>
                <a:gd name="T85" fmla="*/ 0 h 443"/>
                <a:gd name="T86" fmla="*/ 0 w 279"/>
                <a:gd name="T87" fmla="*/ 0 h 443"/>
                <a:gd name="T88" fmla="*/ 0 w 279"/>
                <a:gd name="T89" fmla="*/ 0 h 443"/>
                <a:gd name="T90" fmla="*/ 0 w 279"/>
                <a:gd name="T91" fmla="*/ 0 h 443"/>
                <a:gd name="T92" fmla="*/ 0 w 279"/>
                <a:gd name="T93" fmla="*/ 0 h 443"/>
                <a:gd name="T94" fmla="*/ 0 w 279"/>
                <a:gd name="T95" fmla="*/ 0 h 443"/>
                <a:gd name="T96" fmla="*/ 0 w 279"/>
                <a:gd name="T97" fmla="*/ 0 h 4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79" h="443">
                  <a:moveTo>
                    <a:pt x="82" y="443"/>
                  </a:moveTo>
                  <a:lnTo>
                    <a:pt x="79" y="442"/>
                  </a:lnTo>
                  <a:lnTo>
                    <a:pt x="71" y="437"/>
                  </a:lnTo>
                  <a:lnTo>
                    <a:pt x="58" y="427"/>
                  </a:lnTo>
                  <a:lnTo>
                    <a:pt x="44" y="415"/>
                  </a:lnTo>
                  <a:lnTo>
                    <a:pt x="29" y="396"/>
                  </a:lnTo>
                  <a:lnTo>
                    <a:pt x="17" y="374"/>
                  </a:lnTo>
                  <a:lnTo>
                    <a:pt x="6" y="347"/>
                  </a:lnTo>
                  <a:lnTo>
                    <a:pt x="1" y="313"/>
                  </a:lnTo>
                  <a:lnTo>
                    <a:pt x="0" y="274"/>
                  </a:lnTo>
                  <a:lnTo>
                    <a:pt x="2" y="230"/>
                  </a:lnTo>
                  <a:lnTo>
                    <a:pt x="9" y="186"/>
                  </a:lnTo>
                  <a:lnTo>
                    <a:pt x="18" y="141"/>
                  </a:lnTo>
                  <a:lnTo>
                    <a:pt x="32" y="98"/>
                  </a:lnTo>
                  <a:lnTo>
                    <a:pt x="49" y="61"/>
                  </a:lnTo>
                  <a:lnTo>
                    <a:pt x="69" y="31"/>
                  </a:lnTo>
                  <a:lnTo>
                    <a:pt x="93" y="10"/>
                  </a:lnTo>
                  <a:lnTo>
                    <a:pt x="107" y="5"/>
                  </a:lnTo>
                  <a:lnTo>
                    <a:pt x="122" y="1"/>
                  </a:lnTo>
                  <a:lnTo>
                    <a:pt x="138" y="0"/>
                  </a:lnTo>
                  <a:lnTo>
                    <a:pt x="155" y="1"/>
                  </a:lnTo>
                  <a:lnTo>
                    <a:pt x="172" y="6"/>
                  </a:lnTo>
                  <a:lnTo>
                    <a:pt x="190" y="13"/>
                  </a:lnTo>
                  <a:lnTo>
                    <a:pt x="207" y="21"/>
                  </a:lnTo>
                  <a:lnTo>
                    <a:pt x="223" y="32"/>
                  </a:lnTo>
                  <a:lnTo>
                    <a:pt x="237" y="45"/>
                  </a:lnTo>
                  <a:lnTo>
                    <a:pt x="251" y="60"/>
                  </a:lnTo>
                  <a:lnTo>
                    <a:pt x="262" y="77"/>
                  </a:lnTo>
                  <a:lnTo>
                    <a:pt x="270" y="97"/>
                  </a:lnTo>
                  <a:lnTo>
                    <a:pt x="276" y="118"/>
                  </a:lnTo>
                  <a:lnTo>
                    <a:pt x="279" y="141"/>
                  </a:lnTo>
                  <a:lnTo>
                    <a:pt x="278" y="165"/>
                  </a:lnTo>
                  <a:lnTo>
                    <a:pt x="274" y="190"/>
                  </a:lnTo>
                  <a:lnTo>
                    <a:pt x="266" y="217"/>
                  </a:lnTo>
                  <a:lnTo>
                    <a:pt x="257" y="242"/>
                  </a:lnTo>
                  <a:lnTo>
                    <a:pt x="247" y="266"/>
                  </a:lnTo>
                  <a:lnTo>
                    <a:pt x="236" y="290"/>
                  </a:lnTo>
                  <a:lnTo>
                    <a:pt x="224" y="313"/>
                  </a:lnTo>
                  <a:lnTo>
                    <a:pt x="211" y="334"/>
                  </a:lnTo>
                  <a:lnTo>
                    <a:pt x="199" y="354"/>
                  </a:lnTo>
                  <a:lnTo>
                    <a:pt x="185" y="372"/>
                  </a:lnTo>
                  <a:lnTo>
                    <a:pt x="172" y="388"/>
                  </a:lnTo>
                  <a:lnTo>
                    <a:pt x="158" y="403"/>
                  </a:lnTo>
                  <a:lnTo>
                    <a:pt x="145" y="416"/>
                  </a:lnTo>
                  <a:lnTo>
                    <a:pt x="131" y="426"/>
                  </a:lnTo>
                  <a:lnTo>
                    <a:pt x="118" y="434"/>
                  </a:lnTo>
                  <a:lnTo>
                    <a:pt x="105" y="440"/>
                  </a:lnTo>
                  <a:lnTo>
                    <a:pt x="94" y="443"/>
                  </a:lnTo>
                  <a:lnTo>
                    <a:pt x="82" y="443"/>
                  </a:lnTo>
                  <a:close/>
                </a:path>
              </a:pathLst>
            </a:custGeom>
            <a:solidFill>
              <a:srgbClr val="AF75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00" name="Freeform 1347"/>
            <p:cNvSpPr>
              <a:spLocks noChangeArrowheads="1"/>
            </p:cNvSpPr>
            <p:nvPr/>
          </p:nvSpPr>
          <p:spPr bwMode="auto">
            <a:xfrm flipH="1">
              <a:off x="2166" y="1956"/>
              <a:ext cx="15" cy="45"/>
            </a:xfrm>
            <a:custGeom>
              <a:avLst/>
              <a:gdLst>
                <a:gd name="T0" fmla="*/ 0 w 57"/>
                <a:gd name="T1" fmla="*/ 0 h 175"/>
                <a:gd name="T2" fmla="*/ 0 w 57"/>
                <a:gd name="T3" fmla="*/ 0 h 175"/>
                <a:gd name="T4" fmla="*/ 0 w 57"/>
                <a:gd name="T5" fmla="*/ 0 h 175"/>
                <a:gd name="T6" fmla="*/ 0 w 57"/>
                <a:gd name="T7" fmla="*/ 0 h 175"/>
                <a:gd name="T8" fmla="*/ 0 w 57"/>
                <a:gd name="T9" fmla="*/ 0 h 175"/>
                <a:gd name="T10" fmla="*/ 0 w 57"/>
                <a:gd name="T11" fmla="*/ 0 h 175"/>
                <a:gd name="T12" fmla="*/ 0 w 57"/>
                <a:gd name="T13" fmla="*/ 0 h 175"/>
                <a:gd name="T14" fmla="*/ 0 w 57"/>
                <a:gd name="T15" fmla="*/ 0 h 175"/>
                <a:gd name="T16" fmla="*/ 0 w 57"/>
                <a:gd name="T17" fmla="*/ 0 h 175"/>
                <a:gd name="T18" fmla="*/ 0 w 57"/>
                <a:gd name="T19" fmla="*/ 0 h 175"/>
                <a:gd name="T20" fmla="*/ 0 w 57"/>
                <a:gd name="T21" fmla="*/ 0 h 175"/>
                <a:gd name="T22" fmla="*/ 0 w 57"/>
                <a:gd name="T23" fmla="*/ 0 h 175"/>
                <a:gd name="T24" fmla="*/ 0 w 57"/>
                <a:gd name="T25" fmla="*/ 0 h 175"/>
                <a:gd name="T26" fmla="*/ 0 w 57"/>
                <a:gd name="T27" fmla="*/ 0 h 175"/>
                <a:gd name="T28" fmla="*/ 0 w 57"/>
                <a:gd name="T29" fmla="*/ 0 h 175"/>
                <a:gd name="T30" fmla="*/ 0 w 57"/>
                <a:gd name="T31" fmla="*/ 0 h 175"/>
                <a:gd name="T32" fmla="*/ 0 w 57"/>
                <a:gd name="T33" fmla="*/ 0 h 175"/>
                <a:gd name="T34" fmla="*/ 0 w 57"/>
                <a:gd name="T35" fmla="*/ 0 h 175"/>
                <a:gd name="T36" fmla="*/ 0 w 57"/>
                <a:gd name="T37" fmla="*/ 0 h 175"/>
                <a:gd name="T38" fmla="*/ 0 w 57"/>
                <a:gd name="T39" fmla="*/ 0 h 175"/>
                <a:gd name="T40" fmla="*/ 0 w 57"/>
                <a:gd name="T41" fmla="*/ 0 h 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 h="175">
                  <a:moveTo>
                    <a:pt x="2" y="170"/>
                  </a:moveTo>
                  <a:lnTo>
                    <a:pt x="0" y="171"/>
                  </a:lnTo>
                  <a:lnTo>
                    <a:pt x="2" y="173"/>
                  </a:lnTo>
                  <a:lnTo>
                    <a:pt x="3" y="175"/>
                  </a:lnTo>
                  <a:lnTo>
                    <a:pt x="4" y="175"/>
                  </a:lnTo>
                  <a:lnTo>
                    <a:pt x="28" y="149"/>
                  </a:lnTo>
                  <a:lnTo>
                    <a:pt x="44" y="122"/>
                  </a:lnTo>
                  <a:lnTo>
                    <a:pt x="53" y="93"/>
                  </a:lnTo>
                  <a:lnTo>
                    <a:pt x="57" y="64"/>
                  </a:lnTo>
                  <a:lnTo>
                    <a:pt x="57" y="39"/>
                  </a:lnTo>
                  <a:lnTo>
                    <a:pt x="56" y="18"/>
                  </a:lnTo>
                  <a:lnTo>
                    <a:pt x="53" y="4"/>
                  </a:lnTo>
                  <a:lnTo>
                    <a:pt x="52" y="0"/>
                  </a:lnTo>
                  <a:lnTo>
                    <a:pt x="52" y="5"/>
                  </a:lnTo>
                  <a:lnTo>
                    <a:pt x="52" y="20"/>
                  </a:lnTo>
                  <a:lnTo>
                    <a:pt x="52" y="43"/>
                  </a:lnTo>
                  <a:lnTo>
                    <a:pt x="49" y="71"/>
                  </a:lnTo>
                  <a:lnTo>
                    <a:pt x="43" y="100"/>
                  </a:lnTo>
                  <a:lnTo>
                    <a:pt x="34" y="127"/>
                  </a:lnTo>
                  <a:lnTo>
                    <a:pt x="21" y="152"/>
                  </a:lnTo>
                  <a:lnTo>
                    <a:pt x="2" y="17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01" name="Freeform 1348"/>
            <p:cNvSpPr>
              <a:spLocks noChangeArrowheads="1"/>
            </p:cNvSpPr>
            <p:nvPr/>
          </p:nvSpPr>
          <p:spPr bwMode="auto">
            <a:xfrm flipH="1">
              <a:off x="2211" y="1995"/>
              <a:ext cx="32" cy="9"/>
            </a:xfrm>
            <a:custGeom>
              <a:avLst/>
              <a:gdLst>
                <a:gd name="T0" fmla="*/ 0 w 128"/>
                <a:gd name="T1" fmla="*/ 0 h 33"/>
                <a:gd name="T2" fmla="*/ 0 w 128"/>
                <a:gd name="T3" fmla="*/ 0 h 33"/>
                <a:gd name="T4" fmla="*/ 0 w 128"/>
                <a:gd name="T5" fmla="*/ 0 h 33"/>
                <a:gd name="T6" fmla="*/ 0 w 128"/>
                <a:gd name="T7" fmla="*/ 0 h 33"/>
                <a:gd name="T8" fmla="*/ 0 w 128"/>
                <a:gd name="T9" fmla="*/ 0 h 33"/>
                <a:gd name="T10" fmla="*/ 0 w 128"/>
                <a:gd name="T11" fmla="*/ 0 h 33"/>
                <a:gd name="T12" fmla="*/ 0 w 128"/>
                <a:gd name="T13" fmla="*/ 0 h 33"/>
                <a:gd name="T14" fmla="*/ 0 w 128"/>
                <a:gd name="T15" fmla="*/ 0 h 33"/>
                <a:gd name="T16" fmla="*/ 0 w 128"/>
                <a:gd name="T17" fmla="*/ 0 h 33"/>
                <a:gd name="T18" fmla="*/ 0 w 128"/>
                <a:gd name="T19" fmla="*/ 0 h 33"/>
                <a:gd name="T20" fmla="*/ 0 w 128"/>
                <a:gd name="T21" fmla="*/ 0 h 33"/>
                <a:gd name="T22" fmla="*/ 0 w 128"/>
                <a:gd name="T23" fmla="*/ 0 h 33"/>
                <a:gd name="T24" fmla="*/ 0 w 128"/>
                <a:gd name="T25" fmla="*/ 0 h 33"/>
                <a:gd name="T26" fmla="*/ 0 w 128"/>
                <a:gd name="T27" fmla="*/ 0 h 33"/>
                <a:gd name="T28" fmla="*/ 0 w 128"/>
                <a:gd name="T29" fmla="*/ 0 h 33"/>
                <a:gd name="T30" fmla="*/ 0 w 128"/>
                <a:gd name="T31" fmla="*/ 0 h 33"/>
                <a:gd name="T32" fmla="*/ 0 w 128"/>
                <a:gd name="T33" fmla="*/ 0 h 33"/>
                <a:gd name="T34" fmla="*/ 0 w 128"/>
                <a:gd name="T35" fmla="*/ 0 h 33"/>
                <a:gd name="T36" fmla="*/ 0 w 128"/>
                <a:gd name="T37" fmla="*/ 0 h 33"/>
                <a:gd name="T38" fmla="*/ 0 w 128"/>
                <a:gd name="T39" fmla="*/ 0 h 33"/>
                <a:gd name="T40" fmla="*/ 0 w 128"/>
                <a:gd name="T41" fmla="*/ 0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8" h="33">
                  <a:moveTo>
                    <a:pt x="14" y="2"/>
                  </a:moveTo>
                  <a:lnTo>
                    <a:pt x="3" y="0"/>
                  </a:lnTo>
                  <a:lnTo>
                    <a:pt x="0" y="2"/>
                  </a:lnTo>
                  <a:lnTo>
                    <a:pt x="3" y="8"/>
                  </a:lnTo>
                  <a:lnTo>
                    <a:pt x="7" y="11"/>
                  </a:lnTo>
                  <a:lnTo>
                    <a:pt x="32" y="25"/>
                  </a:lnTo>
                  <a:lnTo>
                    <a:pt x="55" y="32"/>
                  </a:lnTo>
                  <a:lnTo>
                    <a:pt x="76" y="33"/>
                  </a:lnTo>
                  <a:lnTo>
                    <a:pt x="93" y="30"/>
                  </a:lnTo>
                  <a:lnTo>
                    <a:pt x="108" y="25"/>
                  </a:lnTo>
                  <a:lnTo>
                    <a:pt x="119" y="19"/>
                  </a:lnTo>
                  <a:lnTo>
                    <a:pt x="126" y="15"/>
                  </a:lnTo>
                  <a:lnTo>
                    <a:pt x="128" y="12"/>
                  </a:lnTo>
                  <a:lnTo>
                    <a:pt x="125" y="12"/>
                  </a:lnTo>
                  <a:lnTo>
                    <a:pt x="115" y="12"/>
                  </a:lnTo>
                  <a:lnTo>
                    <a:pt x="102" y="12"/>
                  </a:lnTo>
                  <a:lnTo>
                    <a:pt x="85" y="12"/>
                  </a:lnTo>
                  <a:lnTo>
                    <a:pt x="66" y="11"/>
                  </a:lnTo>
                  <a:lnTo>
                    <a:pt x="47" y="9"/>
                  </a:lnTo>
                  <a:lnTo>
                    <a:pt x="29" y="7"/>
                  </a:lnTo>
                  <a:lnTo>
                    <a:pt x="14" y="2"/>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02" name="Freeform 1349"/>
            <p:cNvSpPr>
              <a:spLocks noChangeArrowheads="1"/>
            </p:cNvSpPr>
            <p:nvPr/>
          </p:nvSpPr>
          <p:spPr bwMode="auto">
            <a:xfrm flipH="1">
              <a:off x="2176" y="2002"/>
              <a:ext cx="37" cy="78"/>
            </a:xfrm>
            <a:custGeom>
              <a:avLst/>
              <a:gdLst>
                <a:gd name="T0" fmla="*/ 0 w 143"/>
                <a:gd name="T1" fmla="*/ 0 h 301"/>
                <a:gd name="T2" fmla="*/ 0 w 143"/>
                <a:gd name="T3" fmla="*/ 0 h 301"/>
                <a:gd name="T4" fmla="*/ 0 w 143"/>
                <a:gd name="T5" fmla="*/ 0 h 301"/>
                <a:gd name="T6" fmla="*/ 0 w 143"/>
                <a:gd name="T7" fmla="*/ 0 h 301"/>
                <a:gd name="T8" fmla="*/ 0 w 143"/>
                <a:gd name="T9" fmla="*/ 0 h 301"/>
                <a:gd name="T10" fmla="*/ 0 w 143"/>
                <a:gd name="T11" fmla="*/ 0 h 301"/>
                <a:gd name="T12" fmla="*/ 0 w 143"/>
                <a:gd name="T13" fmla="*/ 0 h 301"/>
                <a:gd name="T14" fmla="*/ 0 w 143"/>
                <a:gd name="T15" fmla="*/ 0 h 301"/>
                <a:gd name="T16" fmla="*/ 0 w 143"/>
                <a:gd name="T17" fmla="*/ 0 h 301"/>
                <a:gd name="T18" fmla="*/ 0 w 143"/>
                <a:gd name="T19" fmla="*/ 0 h 301"/>
                <a:gd name="T20" fmla="*/ 0 w 143"/>
                <a:gd name="T21" fmla="*/ 0 h 301"/>
                <a:gd name="T22" fmla="*/ 0 w 143"/>
                <a:gd name="T23" fmla="*/ 0 h 301"/>
                <a:gd name="T24" fmla="*/ 0 w 143"/>
                <a:gd name="T25" fmla="*/ 0 h 301"/>
                <a:gd name="T26" fmla="*/ 0 w 143"/>
                <a:gd name="T27" fmla="*/ 0 h 301"/>
                <a:gd name="T28" fmla="*/ 0 w 143"/>
                <a:gd name="T29" fmla="*/ 0 h 301"/>
                <a:gd name="T30" fmla="*/ 0 w 143"/>
                <a:gd name="T31" fmla="*/ 0 h 301"/>
                <a:gd name="T32" fmla="*/ 0 w 143"/>
                <a:gd name="T33" fmla="*/ 0 h 301"/>
                <a:gd name="T34" fmla="*/ 0 w 143"/>
                <a:gd name="T35" fmla="*/ 0 h 301"/>
                <a:gd name="T36" fmla="*/ 0 w 143"/>
                <a:gd name="T37" fmla="*/ 0 h 301"/>
                <a:gd name="T38" fmla="*/ 0 w 143"/>
                <a:gd name="T39" fmla="*/ 0 h 301"/>
                <a:gd name="T40" fmla="*/ 0 w 143"/>
                <a:gd name="T41" fmla="*/ 0 h 301"/>
                <a:gd name="T42" fmla="*/ 0 w 143"/>
                <a:gd name="T43" fmla="*/ 0 h 301"/>
                <a:gd name="T44" fmla="*/ 0 w 143"/>
                <a:gd name="T45" fmla="*/ 0 h 301"/>
                <a:gd name="T46" fmla="*/ 0 w 143"/>
                <a:gd name="T47" fmla="*/ 0 h 301"/>
                <a:gd name="T48" fmla="*/ 0 w 143"/>
                <a:gd name="T49" fmla="*/ 0 h 301"/>
                <a:gd name="T50" fmla="*/ 0 w 143"/>
                <a:gd name="T51" fmla="*/ 0 h 301"/>
                <a:gd name="T52" fmla="*/ 0 w 143"/>
                <a:gd name="T53" fmla="*/ 0 h 301"/>
                <a:gd name="T54" fmla="*/ 0 w 143"/>
                <a:gd name="T55" fmla="*/ 0 h 301"/>
                <a:gd name="T56" fmla="*/ 0 w 143"/>
                <a:gd name="T57" fmla="*/ 0 h 301"/>
                <a:gd name="T58" fmla="*/ 0 w 143"/>
                <a:gd name="T59" fmla="*/ 0 h 301"/>
                <a:gd name="T60" fmla="*/ 0 w 143"/>
                <a:gd name="T61" fmla="*/ 0 h 301"/>
                <a:gd name="T62" fmla="*/ 0 w 143"/>
                <a:gd name="T63" fmla="*/ 0 h 301"/>
                <a:gd name="T64" fmla="*/ 0 w 143"/>
                <a:gd name="T65" fmla="*/ 0 h 301"/>
                <a:gd name="T66" fmla="*/ 0 w 143"/>
                <a:gd name="T67" fmla="*/ 0 h 301"/>
                <a:gd name="T68" fmla="*/ 0 w 143"/>
                <a:gd name="T69" fmla="*/ 0 h 301"/>
                <a:gd name="T70" fmla="*/ 0 w 143"/>
                <a:gd name="T71" fmla="*/ 0 h 301"/>
                <a:gd name="T72" fmla="*/ 0 w 143"/>
                <a:gd name="T73" fmla="*/ 0 h 301"/>
                <a:gd name="T74" fmla="*/ 0 w 143"/>
                <a:gd name="T75" fmla="*/ 0 h 301"/>
                <a:gd name="T76" fmla="*/ 0 w 143"/>
                <a:gd name="T77" fmla="*/ 0 h 301"/>
                <a:gd name="T78" fmla="*/ 0 w 143"/>
                <a:gd name="T79" fmla="*/ 0 h 301"/>
                <a:gd name="T80" fmla="*/ 0 w 143"/>
                <a:gd name="T81" fmla="*/ 0 h 301"/>
                <a:gd name="T82" fmla="*/ 0 w 143"/>
                <a:gd name="T83" fmla="*/ 0 h 301"/>
                <a:gd name="T84" fmla="*/ 0 w 143"/>
                <a:gd name="T85" fmla="*/ 0 h 301"/>
                <a:gd name="T86" fmla="*/ 0 w 143"/>
                <a:gd name="T87" fmla="*/ 0 h 301"/>
                <a:gd name="T88" fmla="*/ 0 w 143"/>
                <a:gd name="T89" fmla="*/ 0 h 301"/>
                <a:gd name="T90" fmla="*/ 0 w 143"/>
                <a:gd name="T91" fmla="*/ 0 h 301"/>
                <a:gd name="T92" fmla="*/ 0 w 143"/>
                <a:gd name="T93" fmla="*/ 0 h 301"/>
                <a:gd name="T94" fmla="*/ 0 w 143"/>
                <a:gd name="T95" fmla="*/ 0 h 301"/>
                <a:gd name="T96" fmla="*/ 0 w 143"/>
                <a:gd name="T97" fmla="*/ 0 h 30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43" h="301">
                  <a:moveTo>
                    <a:pt x="127" y="99"/>
                  </a:moveTo>
                  <a:lnTo>
                    <a:pt x="122" y="108"/>
                  </a:lnTo>
                  <a:lnTo>
                    <a:pt x="115" y="117"/>
                  </a:lnTo>
                  <a:lnTo>
                    <a:pt x="109" y="127"/>
                  </a:lnTo>
                  <a:lnTo>
                    <a:pt x="102" y="135"/>
                  </a:lnTo>
                  <a:lnTo>
                    <a:pt x="94" y="143"/>
                  </a:lnTo>
                  <a:lnTo>
                    <a:pt x="87" y="151"/>
                  </a:lnTo>
                  <a:lnTo>
                    <a:pt x="79" y="159"/>
                  </a:lnTo>
                  <a:lnTo>
                    <a:pt x="72" y="166"/>
                  </a:lnTo>
                  <a:lnTo>
                    <a:pt x="65" y="174"/>
                  </a:lnTo>
                  <a:lnTo>
                    <a:pt x="59" y="182"/>
                  </a:lnTo>
                  <a:lnTo>
                    <a:pt x="52" y="189"/>
                  </a:lnTo>
                  <a:lnTo>
                    <a:pt x="45" y="197"/>
                  </a:lnTo>
                  <a:lnTo>
                    <a:pt x="38" y="205"/>
                  </a:lnTo>
                  <a:lnTo>
                    <a:pt x="32" y="214"/>
                  </a:lnTo>
                  <a:lnTo>
                    <a:pt x="26" y="222"/>
                  </a:lnTo>
                  <a:lnTo>
                    <a:pt x="21" y="231"/>
                  </a:lnTo>
                  <a:lnTo>
                    <a:pt x="12" y="251"/>
                  </a:lnTo>
                  <a:lnTo>
                    <a:pt x="6" y="274"/>
                  </a:lnTo>
                  <a:lnTo>
                    <a:pt x="1" y="294"/>
                  </a:lnTo>
                  <a:lnTo>
                    <a:pt x="0" y="301"/>
                  </a:lnTo>
                  <a:lnTo>
                    <a:pt x="4" y="290"/>
                  </a:lnTo>
                  <a:lnTo>
                    <a:pt x="9" y="279"/>
                  </a:lnTo>
                  <a:lnTo>
                    <a:pt x="14" y="268"/>
                  </a:lnTo>
                  <a:lnTo>
                    <a:pt x="19" y="258"/>
                  </a:lnTo>
                  <a:lnTo>
                    <a:pt x="24" y="249"/>
                  </a:lnTo>
                  <a:lnTo>
                    <a:pt x="31" y="238"/>
                  </a:lnTo>
                  <a:lnTo>
                    <a:pt x="38" y="228"/>
                  </a:lnTo>
                  <a:lnTo>
                    <a:pt x="45" y="219"/>
                  </a:lnTo>
                  <a:lnTo>
                    <a:pt x="53" y="210"/>
                  </a:lnTo>
                  <a:lnTo>
                    <a:pt x="61" y="200"/>
                  </a:lnTo>
                  <a:lnTo>
                    <a:pt x="69" y="191"/>
                  </a:lnTo>
                  <a:lnTo>
                    <a:pt x="77" y="182"/>
                  </a:lnTo>
                  <a:lnTo>
                    <a:pt x="84" y="174"/>
                  </a:lnTo>
                  <a:lnTo>
                    <a:pt x="92" y="165"/>
                  </a:lnTo>
                  <a:lnTo>
                    <a:pt x="100" y="155"/>
                  </a:lnTo>
                  <a:lnTo>
                    <a:pt x="108" y="146"/>
                  </a:lnTo>
                  <a:lnTo>
                    <a:pt x="120" y="131"/>
                  </a:lnTo>
                  <a:lnTo>
                    <a:pt x="129" y="115"/>
                  </a:lnTo>
                  <a:lnTo>
                    <a:pt x="136" y="98"/>
                  </a:lnTo>
                  <a:lnTo>
                    <a:pt x="141" y="81"/>
                  </a:lnTo>
                  <a:lnTo>
                    <a:pt x="143" y="58"/>
                  </a:lnTo>
                  <a:lnTo>
                    <a:pt x="141" y="31"/>
                  </a:lnTo>
                  <a:lnTo>
                    <a:pt x="138" y="9"/>
                  </a:lnTo>
                  <a:lnTo>
                    <a:pt x="137" y="0"/>
                  </a:lnTo>
                  <a:lnTo>
                    <a:pt x="138" y="10"/>
                  </a:lnTo>
                  <a:lnTo>
                    <a:pt x="138" y="37"/>
                  </a:lnTo>
                  <a:lnTo>
                    <a:pt x="136" y="70"/>
                  </a:lnTo>
                  <a:lnTo>
                    <a:pt x="127" y="9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03" name="Freeform 1350"/>
            <p:cNvSpPr>
              <a:spLocks noChangeArrowheads="1"/>
            </p:cNvSpPr>
            <p:nvPr/>
          </p:nvSpPr>
          <p:spPr bwMode="auto">
            <a:xfrm flipH="1">
              <a:off x="2175" y="2000"/>
              <a:ext cx="16" cy="7"/>
            </a:xfrm>
            <a:custGeom>
              <a:avLst/>
              <a:gdLst>
                <a:gd name="T0" fmla="*/ 0 w 65"/>
                <a:gd name="T1" fmla="*/ 0 h 27"/>
                <a:gd name="T2" fmla="*/ 0 w 65"/>
                <a:gd name="T3" fmla="*/ 0 h 27"/>
                <a:gd name="T4" fmla="*/ 0 w 65"/>
                <a:gd name="T5" fmla="*/ 0 h 27"/>
                <a:gd name="T6" fmla="*/ 0 w 65"/>
                <a:gd name="T7" fmla="*/ 0 h 27"/>
                <a:gd name="T8" fmla="*/ 0 w 65"/>
                <a:gd name="T9" fmla="*/ 0 h 27"/>
                <a:gd name="T10" fmla="*/ 0 w 65"/>
                <a:gd name="T11" fmla="*/ 0 h 27"/>
                <a:gd name="T12" fmla="*/ 0 w 65"/>
                <a:gd name="T13" fmla="*/ 0 h 27"/>
                <a:gd name="T14" fmla="*/ 0 w 65"/>
                <a:gd name="T15" fmla="*/ 0 h 27"/>
                <a:gd name="T16" fmla="*/ 0 w 65"/>
                <a:gd name="T17" fmla="*/ 0 h 27"/>
                <a:gd name="T18" fmla="*/ 0 w 65"/>
                <a:gd name="T19" fmla="*/ 0 h 27"/>
                <a:gd name="T20" fmla="*/ 0 w 65"/>
                <a:gd name="T21" fmla="*/ 0 h 27"/>
                <a:gd name="T22" fmla="*/ 0 w 65"/>
                <a:gd name="T23" fmla="*/ 0 h 27"/>
                <a:gd name="T24" fmla="*/ 0 w 65"/>
                <a:gd name="T25" fmla="*/ 0 h 27"/>
                <a:gd name="T26" fmla="*/ 0 w 65"/>
                <a:gd name="T27" fmla="*/ 0 h 27"/>
                <a:gd name="T28" fmla="*/ 0 w 65"/>
                <a:gd name="T29" fmla="*/ 0 h 27"/>
                <a:gd name="T30" fmla="*/ 0 w 65"/>
                <a:gd name="T31" fmla="*/ 0 h 27"/>
                <a:gd name="T32" fmla="*/ 0 w 65"/>
                <a:gd name="T33" fmla="*/ 0 h 27"/>
                <a:gd name="T34" fmla="*/ 0 w 65"/>
                <a:gd name="T35" fmla="*/ 0 h 27"/>
                <a:gd name="T36" fmla="*/ 0 w 65"/>
                <a:gd name="T37" fmla="*/ 0 h 27"/>
                <a:gd name="T38" fmla="*/ 0 w 65"/>
                <a:gd name="T39" fmla="*/ 0 h 27"/>
                <a:gd name="T40" fmla="*/ 0 w 65"/>
                <a:gd name="T41" fmla="*/ 0 h 27"/>
                <a:gd name="T42" fmla="*/ 0 w 65"/>
                <a:gd name="T43" fmla="*/ 0 h 27"/>
                <a:gd name="T44" fmla="*/ 0 w 65"/>
                <a:gd name="T45" fmla="*/ 0 h 27"/>
                <a:gd name="T46" fmla="*/ 0 w 65"/>
                <a:gd name="T47" fmla="*/ 0 h 27"/>
                <a:gd name="T48" fmla="*/ 0 w 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5" h="27">
                  <a:moveTo>
                    <a:pt x="31" y="10"/>
                  </a:moveTo>
                  <a:lnTo>
                    <a:pt x="24" y="9"/>
                  </a:lnTo>
                  <a:lnTo>
                    <a:pt x="17" y="8"/>
                  </a:lnTo>
                  <a:lnTo>
                    <a:pt x="9" y="9"/>
                  </a:lnTo>
                  <a:lnTo>
                    <a:pt x="3" y="10"/>
                  </a:lnTo>
                  <a:lnTo>
                    <a:pt x="1" y="12"/>
                  </a:lnTo>
                  <a:lnTo>
                    <a:pt x="0" y="13"/>
                  </a:lnTo>
                  <a:lnTo>
                    <a:pt x="0" y="15"/>
                  </a:lnTo>
                  <a:lnTo>
                    <a:pt x="0" y="16"/>
                  </a:lnTo>
                  <a:lnTo>
                    <a:pt x="3" y="20"/>
                  </a:lnTo>
                  <a:lnTo>
                    <a:pt x="5" y="22"/>
                  </a:lnTo>
                  <a:lnTo>
                    <a:pt x="8" y="24"/>
                  </a:lnTo>
                  <a:lnTo>
                    <a:pt x="12" y="25"/>
                  </a:lnTo>
                  <a:lnTo>
                    <a:pt x="17" y="27"/>
                  </a:lnTo>
                  <a:lnTo>
                    <a:pt x="23" y="25"/>
                  </a:lnTo>
                  <a:lnTo>
                    <a:pt x="30" y="25"/>
                  </a:lnTo>
                  <a:lnTo>
                    <a:pt x="35" y="23"/>
                  </a:lnTo>
                  <a:lnTo>
                    <a:pt x="44" y="17"/>
                  </a:lnTo>
                  <a:lnTo>
                    <a:pt x="54" y="9"/>
                  </a:lnTo>
                  <a:lnTo>
                    <a:pt x="61" y="4"/>
                  </a:lnTo>
                  <a:lnTo>
                    <a:pt x="65" y="0"/>
                  </a:lnTo>
                  <a:lnTo>
                    <a:pt x="61" y="2"/>
                  </a:lnTo>
                  <a:lnTo>
                    <a:pt x="53" y="6"/>
                  </a:lnTo>
                  <a:lnTo>
                    <a:pt x="42" y="9"/>
                  </a:lnTo>
                  <a:lnTo>
                    <a:pt x="31" y="1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04" name="Freeform 1351"/>
            <p:cNvSpPr>
              <a:spLocks noChangeArrowheads="1"/>
            </p:cNvSpPr>
            <p:nvPr/>
          </p:nvSpPr>
          <p:spPr bwMode="auto">
            <a:xfrm flipH="1">
              <a:off x="2206" y="2051"/>
              <a:ext cx="26" cy="4"/>
            </a:xfrm>
            <a:custGeom>
              <a:avLst/>
              <a:gdLst>
                <a:gd name="T0" fmla="*/ 0 w 104"/>
                <a:gd name="T1" fmla="*/ 0 h 15"/>
                <a:gd name="T2" fmla="*/ 0 w 104"/>
                <a:gd name="T3" fmla="*/ 0 h 15"/>
                <a:gd name="T4" fmla="*/ 0 w 104"/>
                <a:gd name="T5" fmla="*/ 0 h 15"/>
                <a:gd name="T6" fmla="*/ 0 w 104"/>
                <a:gd name="T7" fmla="*/ 0 h 15"/>
                <a:gd name="T8" fmla="*/ 0 w 104"/>
                <a:gd name="T9" fmla="*/ 0 h 15"/>
                <a:gd name="T10" fmla="*/ 0 w 104"/>
                <a:gd name="T11" fmla="*/ 0 h 15"/>
                <a:gd name="T12" fmla="*/ 0 w 104"/>
                <a:gd name="T13" fmla="*/ 0 h 15"/>
                <a:gd name="T14" fmla="*/ 0 w 104"/>
                <a:gd name="T15" fmla="*/ 0 h 15"/>
                <a:gd name="T16" fmla="*/ 0 w 104"/>
                <a:gd name="T17" fmla="*/ 0 h 15"/>
                <a:gd name="T18" fmla="*/ 0 w 104"/>
                <a:gd name="T19" fmla="*/ 0 h 15"/>
                <a:gd name="T20" fmla="*/ 0 w 104"/>
                <a:gd name="T21" fmla="*/ 0 h 15"/>
                <a:gd name="T22" fmla="*/ 0 w 104"/>
                <a:gd name="T23" fmla="*/ 0 h 15"/>
                <a:gd name="T24" fmla="*/ 0 w 104"/>
                <a:gd name="T25" fmla="*/ 0 h 15"/>
                <a:gd name="T26" fmla="*/ 0 w 104"/>
                <a:gd name="T27" fmla="*/ 0 h 15"/>
                <a:gd name="T28" fmla="*/ 0 w 104"/>
                <a:gd name="T29" fmla="*/ 0 h 15"/>
                <a:gd name="T30" fmla="*/ 0 w 104"/>
                <a:gd name="T31" fmla="*/ 0 h 15"/>
                <a:gd name="T32" fmla="*/ 0 w 104"/>
                <a:gd name="T33" fmla="*/ 0 h 15"/>
                <a:gd name="T34" fmla="*/ 0 w 104"/>
                <a:gd name="T35" fmla="*/ 0 h 15"/>
                <a:gd name="T36" fmla="*/ 0 w 104"/>
                <a:gd name="T37" fmla="*/ 0 h 15"/>
                <a:gd name="T38" fmla="*/ 0 w 104"/>
                <a:gd name="T39" fmla="*/ 0 h 15"/>
                <a:gd name="T40" fmla="*/ 0 w 104"/>
                <a:gd name="T41" fmla="*/ 0 h 15"/>
                <a:gd name="T42" fmla="*/ 0 w 104"/>
                <a:gd name="T43" fmla="*/ 0 h 15"/>
                <a:gd name="T44" fmla="*/ 0 w 104"/>
                <a:gd name="T45" fmla="*/ 0 h 15"/>
                <a:gd name="T46" fmla="*/ 0 w 104"/>
                <a:gd name="T47" fmla="*/ 0 h 15"/>
                <a:gd name="T48" fmla="*/ 0 w 104"/>
                <a:gd name="T49" fmla="*/ 0 h 15"/>
                <a:gd name="T50" fmla="*/ 0 w 104"/>
                <a:gd name="T51" fmla="*/ 0 h 15"/>
                <a:gd name="T52" fmla="*/ 0 w 104"/>
                <a:gd name="T53" fmla="*/ 0 h 15"/>
                <a:gd name="T54" fmla="*/ 0 w 104"/>
                <a:gd name="T55" fmla="*/ 0 h 15"/>
                <a:gd name="T56" fmla="*/ 0 w 104"/>
                <a:gd name="T57" fmla="*/ 0 h 15"/>
                <a:gd name="T58" fmla="*/ 0 w 104"/>
                <a:gd name="T59" fmla="*/ 0 h 15"/>
                <a:gd name="T60" fmla="*/ 0 w 104"/>
                <a:gd name="T61" fmla="*/ 0 h 15"/>
                <a:gd name="T62" fmla="*/ 0 w 104"/>
                <a:gd name="T63" fmla="*/ 0 h 15"/>
                <a:gd name="T64" fmla="*/ 0 w 104"/>
                <a:gd name="T65" fmla="*/ 0 h 15"/>
                <a:gd name="T66" fmla="*/ 0 w 104"/>
                <a:gd name="T67" fmla="*/ 0 h 15"/>
                <a:gd name="T68" fmla="*/ 0 w 104"/>
                <a:gd name="T69" fmla="*/ 0 h 15"/>
                <a:gd name="T70" fmla="*/ 0 w 104"/>
                <a:gd name="T71" fmla="*/ 0 h 15"/>
                <a:gd name="T72" fmla="*/ 0 w 104"/>
                <a:gd name="T73" fmla="*/ 0 h 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4" h="15">
                  <a:moveTo>
                    <a:pt x="59" y="1"/>
                  </a:moveTo>
                  <a:lnTo>
                    <a:pt x="51" y="0"/>
                  </a:lnTo>
                  <a:lnTo>
                    <a:pt x="43" y="2"/>
                  </a:lnTo>
                  <a:lnTo>
                    <a:pt x="35" y="6"/>
                  </a:lnTo>
                  <a:lnTo>
                    <a:pt x="26" y="7"/>
                  </a:lnTo>
                  <a:lnTo>
                    <a:pt x="21" y="6"/>
                  </a:lnTo>
                  <a:lnTo>
                    <a:pt x="14" y="4"/>
                  </a:lnTo>
                  <a:lnTo>
                    <a:pt x="7" y="4"/>
                  </a:lnTo>
                  <a:lnTo>
                    <a:pt x="1" y="3"/>
                  </a:lnTo>
                  <a:lnTo>
                    <a:pt x="0" y="3"/>
                  </a:lnTo>
                  <a:lnTo>
                    <a:pt x="0" y="4"/>
                  </a:lnTo>
                  <a:lnTo>
                    <a:pt x="0" y="7"/>
                  </a:lnTo>
                  <a:lnTo>
                    <a:pt x="8" y="10"/>
                  </a:lnTo>
                  <a:lnTo>
                    <a:pt x="15" y="13"/>
                  </a:lnTo>
                  <a:lnTo>
                    <a:pt x="22" y="14"/>
                  </a:lnTo>
                  <a:lnTo>
                    <a:pt x="30" y="15"/>
                  </a:lnTo>
                  <a:lnTo>
                    <a:pt x="37" y="15"/>
                  </a:lnTo>
                  <a:lnTo>
                    <a:pt x="43" y="14"/>
                  </a:lnTo>
                  <a:lnTo>
                    <a:pt x="48" y="13"/>
                  </a:lnTo>
                  <a:lnTo>
                    <a:pt x="54" y="10"/>
                  </a:lnTo>
                  <a:lnTo>
                    <a:pt x="59" y="9"/>
                  </a:lnTo>
                  <a:lnTo>
                    <a:pt x="64" y="9"/>
                  </a:lnTo>
                  <a:lnTo>
                    <a:pt x="70" y="10"/>
                  </a:lnTo>
                  <a:lnTo>
                    <a:pt x="77" y="13"/>
                  </a:lnTo>
                  <a:lnTo>
                    <a:pt x="86" y="13"/>
                  </a:lnTo>
                  <a:lnTo>
                    <a:pt x="94" y="8"/>
                  </a:lnTo>
                  <a:lnTo>
                    <a:pt x="101" y="2"/>
                  </a:lnTo>
                  <a:lnTo>
                    <a:pt x="104" y="0"/>
                  </a:lnTo>
                  <a:lnTo>
                    <a:pt x="102" y="0"/>
                  </a:lnTo>
                  <a:lnTo>
                    <a:pt x="100" y="2"/>
                  </a:lnTo>
                  <a:lnTo>
                    <a:pt x="97" y="3"/>
                  </a:lnTo>
                  <a:lnTo>
                    <a:pt x="92" y="4"/>
                  </a:lnTo>
                  <a:lnTo>
                    <a:pt x="85" y="6"/>
                  </a:lnTo>
                  <a:lnTo>
                    <a:pt x="77" y="6"/>
                  </a:lnTo>
                  <a:lnTo>
                    <a:pt x="69" y="4"/>
                  </a:lnTo>
                  <a:lnTo>
                    <a:pt x="59" y="1"/>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05" name="Freeform 1352"/>
            <p:cNvSpPr>
              <a:spLocks noChangeArrowheads="1"/>
            </p:cNvSpPr>
            <p:nvPr/>
          </p:nvSpPr>
          <p:spPr bwMode="auto">
            <a:xfrm flipH="1">
              <a:off x="2210" y="2060"/>
              <a:ext cx="12" cy="5"/>
            </a:xfrm>
            <a:custGeom>
              <a:avLst/>
              <a:gdLst>
                <a:gd name="T0" fmla="*/ 0 w 48"/>
                <a:gd name="T1" fmla="*/ 0 h 15"/>
                <a:gd name="T2" fmla="*/ 0 w 48"/>
                <a:gd name="T3" fmla="*/ 0 h 15"/>
                <a:gd name="T4" fmla="*/ 0 w 48"/>
                <a:gd name="T5" fmla="*/ 0 h 15"/>
                <a:gd name="T6" fmla="*/ 0 w 48"/>
                <a:gd name="T7" fmla="*/ 0 h 15"/>
                <a:gd name="T8" fmla="*/ 0 w 48"/>
                <a:gd name="T9" fmla="*/ 0 h 15"/>
                <a:gd name="T10" fmla="*/ 0 w 48"/>
                <a:gd name="T11" fmla="*/ 0 h 15"/>
                <a:gd name="T12" fmla="*/ 0 w 48"/>
                <a:gd name="T13" fmla="*/ 0 h 15"/>
                <a:gd name="T14" fmla="*/ 0 w 48"/>
                <a:gd name="T15" fmla="*/ 0 h 15"/>
                <a:gd name="T16" fmla="*/ 0 w 48"/>
                <a:gd name="T17" fmla="*/ 0 h 15"/>
                <a:gd name="T18" fmla="*/ 0 w 48"/>
                <a:gd name="T19" fmla="*/ 0 h 15"/>
                <a:gd name="T20" fmla="*/ 0 w 48"/>
                <a:gd name="T21" fmla="*/ 0 h 15"/>
                <a:gd name="T22" fmla="*/ 0 w 48"/>
                <a:gd name="T23" fmla="*/ 0 h 15"/>
                <a:gd name="T24" fmla="*/ 0 w 48"/>
                <a:gd name="T25" fmla="*/ 0 h 15"/>
                <a:gd name="T26" fmla="*/ 0 w 48"/>
                <a:gd name="T27" fmla="*/ 0 h 15"/>
                <a:gd name="T28" fmla="*/ 0 w 48"/>
                <a:gd name="T29" fmla="*/ 0 h 15"/>
                <a:gd name="T30" fmla="*/ 0 w 48"/>
                <a:gd name="T31" fmla="*/ 0 h 15"/>
                <a:gd name="T32" fmla="*/ 0 w 48"/>
                <a:gd name="T33" fmla="*/ 0 h 15"/>
                <a:gd name="T34" fmla="*/ 0 w 48"/>
                <a:gd name="T35" fmla="*/ 0 h 15"/>
                <a:gd name="T36" fmla="*/ 0 w 48"/>
                <a:gd name="T37" fmla="*/ 0 h 15"/>
                <a:gd name="T38" fmla="*/ 0 w 48"/>
                <a:gd name="T39" fmla="*/ 0 h 15"/>
                <a:gd name="T40" fmla="*/ 0 w 48"/>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15">
                  <a:moveTo>
                    <a:pt x="25" y="6"/>
                  </a:moveTo>
                  <a:lnTo>
                    <a:pt x="20" y="4"/>
                  </a:lnTo>
                  <a:lnTo>
                    <a:pt x="14" y="3"/>
                  </a:lnTo>
                  <a:lnTo>
                    <a:pt x="8" y="2"/>
                  </a:lnTo>
                  <a:lnTo>
                    <a:pt x="2" y="1"/>
                  </a:lnTo>
                  <a:lnTo>
                    <a:pt x="1" y="1"/>
                  </a:lnTo>
                  <a:lnTo>
                    <a:pt x="0" y="3"/>
                  </a:lnTo>
                  <a:lnTo>
                    <a:pt x="0" y="4"/>
                  </a:lnTo>
                  <a:lnTo>
                    <a:pt x="1" y="6"/>
                  </a:lnTo>
                  <a:lnTo>
                    <a:pt x="14" y="11"/>
                  </a:lnTo>
                  <a:lnTo>
                    <a:pt x="24" y="14"/>
                  </a:lnTo>
                  <a:lnTo>
                    <a:pt x="32" y="15"/>
                  </a:lnTo>
                  <a:lnTo>
                    <a:pt x="39" y="13"/>
                  </a:lnTo>
                  <a:lnTo>
                    <a:pt x="43" y="10"/>
                  </a:lnTo>
                  <a:lnTo>
                    <a:pt x="46" y="7"/>
                  </a:lnTo>
                  <a:lnTo>
                    <a:pt x="47" y="3"/>
                  </a:lnTo>
                  <a:lnTo>
                    <a:pt x="48" y="0"/>
                  </a:lnTo>
                  <a:lnTo>
                    <a:pt x="46" y="1"/>
                  </a:lnTo>
                  <a:lnTo>
                    <a:pt x="40" y="2"/>
                  </a:lnTo>
                  <a:lnTo>
                    <a:pt x="32" y="4"/>
                  </a:lnTo>
                  <a:lnTo>
                    <a:pt x="25" y="6"/>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06" name="Freeform 1353"/>
            <p:cNvSpPr>
              <a:spLocks noChangeArrowheads="1"/>
            </p:cNvSpPr>
            <p:nvPr/>
          </p:nvSpPr>
          <p:spPr bwMode="auto">
            <a:xfrm flipH="1">
              <a:off x="2164" y="1983"/>
              <a:ext cx="36" cy="61"/>
            </a:xfrm>
            <a:custGeom>
              <a:avLst/>
              <a:gdLst>
                <a:gd name="T0" fmla="*/ 0 w 141"/>
                <a:gd name="T1" fmla="*/ 0 h 235"/>
                <a:gd name="T2" fmla="*/ 0 w 141"/>
                <a:gd name="T3" fmla="*/ 0 h 235"/>
                <a:gd name="T4" fmla="*/ 0 w 141"/>
                <a:gd name="T5" fmla="*/ 0 h 235"/>
                <a:gd name="T6" fmla="*/ 0 w 141"/>
                <a:gd name="T7" fmla="*/ 0 h 235"/>
                <a:gd name="T8" fmla="*/ 0 w 141"/>
                <a:gd name="T9" fmla="*/ 0 h 235"/>
                <a:gd name="T10" fmla="*/ 0 w 141"/>
                <a:gd name="T11" fmla="*/ 0 h 235"/>
                <a:gd name="T12" fmla="*/ 0 w 141"/>
                <a:gd name="T13" fmla="*/ 0 h 235"/>
                <a:gd name="T14" fmla="*/ 0 w 141"/>
                <a:gd name="T15" fmla="*/ 0 h 235"/>
                <a:gd name="T16" fmla="*/ 0 w 141"/>
                <a:gd name="T17" fmla="*/ 0 h 235"/>
                <a:gd name="T18" fmla="*/ 0 w 141"/>
                <a:gd name="T19" fmla="*/ 0 h 235"/>
                <a:gd name="T20" fmla="*/ 0 w 141"/>
                <a:gd name="T21" fmla="*/ 0 h 235"/>
                <a:gd name="T22" fmla="*/ 0 w 141"/>
                <a:gd name="T23" fmla="*/ 0 h 235"/>
                <a:gd name="T24" fmla="*/ 0 w 141"/>
                <a:gd name="T25" fmla="*/ 0 h 235"/>
                <a:gd name="T26" fmla="*/ 0 w 141"/>
                <a:gd name="T27" fmla="*/ 0 h 235"/>
                <a:gd name="T28" fmla="*/ 0 w 141"/>
                <a:gd name="T29" fmla="*/ 0 h 235"/>
                <a:gd name="T30" fmla="*/ 0 w 141"/>
                <a:gd name="T31" fmla="*/ 0 h 235"/>
                <a:gd name="T32" fmla="*/ 0 w 141"/>
                <a:gd name="T33" fmla="*/ 0 h 235"/>
                <a:gd name="T34" fmla="*/ 0 w 141"/>
                <a:gd name="T35" fmla="*/ 0 h 235"/>
                <a:gd name="T36" fmla="*/ 0 w 141"/>
                <a:gd name="T37" fmla="*/ 0 h 235"/>
                <a:gd name="T38" fmla="*/ 0 w 141"/>
                <a:gd name="T39" fmla="*/ 0 h 235"/>
                <a:gd name="T40" fmla="*/ 0 w 141"/>
                <a:gd name="T41" fmla="*/ 0 h 235"/>
                <a:gd name="T42" fmla="*/ 0 w 141"/>
                <a:gd name="T43" fmla="*/ 0 h 235"/>
                <a:gd name="T44" fmla="*/ 0 w 141"/>
                <a:gd name="T45" fmla="*/ 0 h 235"/>
                <a:gd name="T46" fmla="*/ 0 w 141"/>
                <a:gd name="T47" fmla="*/ 0 h 235"/>
                <a:gd name="T48" fmla="*/ 0 w 141"/>
                <a:gd name="T49" fmla="*/ 0 h 235"/>
                <a:gd name="T50" fmla="*/ 0 w 141"/>
                <a:gd name="T51" fmla="*/ 0 h 235"/>
                <a:gd name="T52" fmla="*/ 0 w 141"/>
                <a:gd name="T53" fmla="*/ 0 h 235"/>
                <a:gd name="T54" fmla="*/ 0 w 141"/>
                <a:gd name="T55" fmla="*/ 0 h 235"/>
                <a:gd name="T56" fmla="*/ 0 w 141"/>
                <a:gd name="T57" fmla="*/ 0 h 235"/>
                <a:gd name="T58" fmla="*/ 0 w 141"/>
                <a:gd name="T59" fmla="*/ 0 h 235"/>
                <a:gd name="T60" fmla="*/ 0 w 141"/>
                <a:gd name="T61" fmla="*/ 0 h 235"/>
                <a:gd name="T62" fmla="*/ 0 w 141"/>
                <a:gd name="T63" fmla="*/ 0 h 235"/>
                <a:gd name="T64" fmla="*/ 0 w 141"/>
                <a:gd name="T65" fmla="*/ 0 h 235"/>
                <a:gd name="T66" fmla="*/ 0 w 141"/>
                <a:gd name="T67" fmla="*/ 0 h 235"/>
                <a:gd name="T68" fmla="*/ 0 w 141"/>
                <a:gd name="T69" fmla="*/ 0 h 235"/>
                <a:gd name="T70" fmla="*/ 0 w 141"/>
                <a:gd name="T71" fmla="*/ 0 h 235"/>
                <a:gd name="T72" fmla="*/ 0 w 141"/>
                <a:gd name="T73" fmla="*/ 0 h 235"/>
                <a:gd name="T74" fmla="*/ 0 w 141"/>
                <a:gd name="T75" fmla="*/ 0 h 235"/>
                <a:gd name="T76" fmla="*/ 0 w 141"/>
                <a:gd name="T77" fmla="*/ 0 h 235"/>
                <a:gd name="T78" fmla="*/ 0 w 141"/>
                <a:gd name="T79" fmla="*/ 0 h 235"/>
                <a:gd name="T80" fmla="*/ 0 w 141"/>
                <a:gd name="T81" fmla="*/ 0 h 235"/>
                <a:gd name="T82" fmla="*/ 0 w 141"/>
                <a:gd name="T83" fmla="*/ 0 h 235"/>
                <a:gd name="T84" fmla="*/ 0 w 141"/>
                <a:gd name="T85" fmla="*/ 0 h 235"/>
                <a:gd name="T86" fmla="*/ 0 w 141"/>
                <a:gd name="T87" fmla="*/ 0 h 235"/>
                <a:gd name="T88" fmla="*/ 0 w 141"/>
                <a:gd name="T89" fmla="*/ 0 h 235"/>
                <a:gd name="T90" fmla="*/ 0 w 141"/>
                <a:gd name="T91" fmla="*/ 0 h 235"/>
                <a:gd name="T92" fmla="*/ 0 w 141"/>
                <a:gd name="T93" fmla="*/ 0 h 235"/>
                <a:gd name="T94" fmla="*/ 0 w 141"/>
                <a:gd name="T95" fmla="*/ 0 h 235"/>
                <a:gd name="T96" fmla="*/ 0 w 141"/>
                <a:gd name="T97" fmla="*/ 0 h 23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41" h="235">
                  <a:moveTo>
                    <a:pt x="80" y="4"/>
                  </a:moveTo>
                  <a:lnTo>
                    <a:pt x="72" y="9"/>
                  </a:lnTo>
                  <a:lnTo>
                    <a:pt x="65" y="13"/>
                  </a:lnTo>
                  <a:lnTo>
                    <a:pt x="59" y="20"/>
                  </a:lnTo>
                  <a:lnTo>
                    <a:pt x="53" y="27"/>
                  </a:lnTo>
                  <a:lnTo>
                    <a:pt x="47" y="34"/>
                  </a:lnTo>
                  <a:lnTo>
                    <a:pt x="42" y="42"/>
                  </a:lnTo>
                  <a:lnTo>
                    <a:pt x="38" y="50"/>
                  </a:lnTo>
                  <a:lnTo>
                    <a:pt x="33" y="58"/>
                  </a:lnTo>
                  <a:lnTo>
                    <a:pt x="27" y="78"/>
                  </a:lnTo>
                  <a:lnTo>
                    <a:pt x="25" y="97"/>
                  </a:lnTo>
                  <a:lnTo>
                    <a:pt x="25" y="118"/>
                  </a:lnTo>
                  <a:lnTo>
                    <a:pt x="23" y="139"/>
                  </a:lnTo>
                  <a:lnTo>
                    <a:pt x="19" y="162"/>
                  </a:lnTo>
                  <a:lnTo>
                    <a:pt x="15" y="186"/>
                  </a:lnTo>
                  <a:lnTo>
                    <a:pt x="8" y="210"/>
                  </a:lnTo>
                  <a:lnTo>
                    <a:pt x="0" y="233"/>
                  </a:lnTo>
                  <a:lnTo>
                    <a:pt x="0" y="235"/>
                  </a:lnTo>
                  <a:lnTo>
                    <a:pt x="2" y="235"/>
                  </a:lnTo>
                  <a:lnTo>
                    <a:pt x="4" y="235"/>
                  </a:lnTo>
                  <a:lnTo>
                    <a:pt x="6" y="234"/>
                  </a:lnTo>
                  <a:lnTo>
                    <a:pt x="17" y="207"/>
                  </a:lnTo>
                  <a:lnTo>
                    <a:pt x="26" y="179"/>
                  </a:lnTo>
                  <a:lnTo>
                    <a:pt x="33" y="149"/>
                  </a:lnTo>
                  <a:lnTo>
                    <a:pt x="37" y="120"/>
                  </a:lnTo>
                  <a:lnTo>
                    <a:pt x="37" y="112"/>
                  </a:lnTo>
                  <a:lnTo>
                    <a:pt x="37" y="103"/>
                  </a:lnTo>
                  <a:lnTo>
                    <a:pt x="36" y="95"/>
                  </a:lnTo>
                  <a:lnTo>
                    <a:pt x="36" y="87"/>
                  </a:lnTo>
                  <a:lnTo>
                    <a:pt x="38" y="72"/>
                  </a:lnTo>
                  <a:lnTo>
                    <a:pt x="42" y="58"/>
                  </a:lnTo>
                  <a:lnTo>
                    <a:pt x="49" y="44"/>
                  </a:lnTo>
                  <a:lnTo>
                    <a:pt x="57" y="33"/>
                  </a:lnTo>
                  <a:lnTo>
                    <a:pt x="65" y="25"/>
                  </a:lnTo>
                  <a:lnTo>
                    <a:pt x="77" y="18"/>
                  </a:lnTo>
                  <a:lnTo>
                    <a:pt x="91" y="13"/>
                  </a:lnTo>
                  <a:lnTo>
                    <a:pt x="106" y="9"/>
                  </a:lnTo>
                  <a:lnTo>
                    <a:pt x="120" y="6"/>
                  </a:lnTo>
                  <a:lnTo>
                    <a:pt x="131" y="4"/>
                  </a:lnTo>
                  <a:lnTo>
                    <a:pt x="138" y="3"/>
                  </a:lnTo>
                  <a:lnTo>
                    <a:pt x="141" y="3"/>
                  </a:lnTo>
                  <a:lnTo>
                    <a:pt x="139" y="3"/>
                  </a:lnTo>
                  <a:lnTo>
                    <a:pt x="135" y="2"/>
                  </a:lnTo>
                  <a:lnTo>
                    <a:pt x="126" y="2"/>
                  </a:lnTo>
                  <a:lnTo>
                    <a:pt x="118" y="0"/>
                  </a:lnTo>
                  <a:lnTo>
                    <a:pt x="108" y="0"/>
                  </a:lnTo>
                  <a:lnTo>
                    <a:pt x="98" y="0"/>
                  </a:lnTo>
                  <a:lnTo>
                    <a:pt x="88" y="2"/>
                  </a:lnTo>
                  <a:lnTo>
                    <a:pt x="80" y="4"/>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07" name="Freeform 1354"/>
            <p:cNvSpPr>
              <a:spLocks noChangeArrowheads="1"/>
            </p:cNvSpPr>
            <p:nvPr/>
          </p:nvSpPr>
          <p:spPr bwMode="auto">
            <a:xfrm flipH="1">
              <a:off x="2195" y="1980"/>
              <a:ext cx="56" cy="10"/>
            </a:xfrm>
            <a:custGeom>
              <a:avLst/>
              <a:gdLst>
                <a:gd name="T0" fmla="*/ 0 w 217"/>
                <a:gd name="T1" fmla="*/ 0 h 40"/>
                <a:gd name="T2" fmla="*/ 0 w 217"/>
                <a:gd name="T3" fmla="*/ 0 h 40"/>
                <a:gd name="T4" fmla="*/ 0 w 217"/>
                <a:gd name="T5" fmla="*/ 0 h 40"/>
                <a:gd name="T6" fmla="*/ 0 w 217"/>
                <a:gd name="T7" fmla="*/ 0 h 40"/>
                <a:gd name="T8" fmla="*/ 0 w 217"/>
                <a:gd name="T9" fmla="*/ 0 h 40"/>
                <a:gd name="T10" fmla="*/ 0 w 217"/>
                <a:gd name="T11" fmla="*/ 0 h 40"/>
                <a:gd name="T12" fmla="*/ 0 w 217"/>
                <a:gd name="T13" fmla="*/ 0 h 40"/>
                <a:gd name="T14" fmla="*/ 0 w 217"/>
                <a:gd name="T15" fmla="*/ 0 h 40"/>
                <a:gd name="T16" fmla="*/ 0 w 217"/>
                <a:gd name="T17" fmla="*/ 0 h 40"/>
                <a:gd name="T18" fmla="*/ 0 w 217"/>
                <a:gd name="T19" fmla="*/ 0 h 40"/>
                <a:gd name="T20" fmla="*/ 0 w 217"/>
                <a:gd name="T21" fmla="*/ 0 h 40"/>
                <a:gd name="T22" fmla="*/ 0 w 217"/>
                <a:gd name="T23" fmla="*/ 0 h 40"/>
                <a:gd name="T24" fmla="*/ 0 w 217"/>
                <a:gd name="T25" fmla="*/ 0 h 40"/>
                <a:gd name="T26" fmla="*/ 0 w 217"/>
                <a:gd name="T27" fmla="*/ 0 h 40"/>
                <a:gd name="T28" fmla="*/ 0 w 217"/>
                <a:gd name="T29" fmla="*/ 0 h 40"/>
                <a:gd name="T30" fmla="*/ 0 w 217"/>
                <a:gd name="T31" fmla="*/ 0 h 40"/>
                <a:gd name="T32" fmla="*/ 0 w 217"/>
                <a:gd name="T33" fmla="*/ 0 h 40"/>
                <a:gd name="T34" fmla="*/ 0 w 217"/>
                <a:gd name="T35" fmla="*/ 0 h 40"/>
                <a:gd name="T36" fmla="*/ 0 w 217"/>
                <a:gd name="T37" fmla="*/ 0 h 40"/>
                <a:gd name="T38" fmla="*/ 0 w 217"/>
                <a:gd name="T39" fmla="*/ 0 h 40"/>
                <a:gd name="T40" fmla="*/ 0 w 217"/>
                <a:gd name="T41" fmla="*/ 0 h 40"/>
                <a:gd name="T42" fmla="*/ 0 w 217"/>
                <a:gd name="T43" fmla="*/ 0 h 40"/>
                <a:gd name="T44" fmla="*/ 0 w 217"/>
                <a:gd name="T45" fmla="*/ 0 h 40"/>
                <a:gd name="T46" fmla="*/ 0 w 217"/>
                <a:gd name="T47" fmla="*/ 0 h 40"/>
                <a:gd name="T48" fmla="*/ 0 w 217"/>
                <a:gd name="T49" fmla="*/ 0 h 40"/>
                <a:gd name="T50" fmla="*/ 0 w 217"/>
                <a:gd name="T51" fmla="*/ 0 h 40"/>
                <a:gd name="T52" fmla="*/ 0 w 217"/>
                <a:gd name="T53" fmla="*/ 0 h 40"/>
                <a:gd name="T54" fmla="*/ 0 w 217"/>
                <a:gd name="T55" fmla="*/ 0 h 40"/>
                <a:gd name="T56" fmla="*/ 0 w 217"/>
                <a:gd name="T57" fmla="*/ 0 h 40"/>
                <a:gd name="T58" fmla="*/ 0 w 217"/>
                <a:gd name="T59" fmla="*/ 0 h 40"/>
                <a:gd name="T60" fmla="*/ 0 w 217"/>
                <a:gd name="T61" fmla="*/ 0 h 40"/>
                <a:gd name="T62" fmla="*/ 0 w 217"/>
                <a:gd name="T63" fmla="*/ 0 h 40"/>
                <a:gd name="T64" fmla="*/ 0 w 217"/>
                <a:gd name="T65" fmla="*/ 0 h 40"/>
                <a:gd name="T66" fmla="*/ 0 w 217"/>
                <a:gd name="T67" fmla="*/ 0 h 40"/>
                <a:gd name="T68" fmla="*/ 0 w 217"/>
                <a:gd name="T69" fmla="*/ 0 h 40"/>
                <a:gd name="T70" fmla="*/ 0 w 217"/>
                <a:gd name="T71" fmla="*/ 0 h 40"/>
                <a:gd name="T72" fmla="*/ 0 w 217"/>
                <a:gd name="T73" fmla="*/ 0 h 40"/>
                <a:gd name="T74" fmla="*/ 0 w 217"/>
                <a:gd name="T75" fmla="*/ 0 h 40"/>
                <a:gd name="T76" fmla="*/ 0 w 217"/>
                <a:gd name="T77" fmla="*/ 0 h 40"/>
                <a:gd name="T78" fmla="*/ 0 w 217"/>
                <a:gd name="T79" fmla="*/ 0 h 40"/>
                <a:gd name="T80" fmla="*/ 0 w 217"/>
                <a:gd name="T81" fmla="*/ 0 h 40"/>
                <a:gd name="T82" fmla="*/ 0 w 217"/>
                <a:gd name="T83" fmla="*/ 0 h 40"/>
                <a:gd name="T84" fmla="*/ 0 w 217"/>
                <a:gd name="T85" fmla="*/ 0 h 40"/>
                <a:gd name="T86" fmla="*/ 0 w 217"/>
                <a:gd name="T87" fmla="*/ 0 h 40"/>
                <a:gd name="T88" fmla="*/ 0 w 217"/>
                <a:gd name="T89" fmla="*/ 0 h 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 h="40">
                  <a:moveTo>
                    <a:pt x="151" y="20"/>
                  </a:moveTo>
                  <a:lnTo>
                    <a:pt x="147" y="17"/>
                  </a:lnTo>
                  <a:lnTo>
                    <a:pt x="141" y="13"/>
                  </a:lnTo>
                  <a:lnTo>
                    <a:pt x="135" y="11"/>
                  </a:lnTo>
                  <a:lnTo>
                    <a:pt x="129" y="9"/>
                  </a:lnTo>
                  <a:lnTo>
                    <a:pt x="123" y="8"/>
                  </a:lnTo>
                  <a:lnTo>
                    <a:pt x="118" y="7"/>
                  </a:lnTo>
                  <a:lnTo>
                    <a:pt x="111" y="5"/>
                  </a:lnTo>
                  <a:lnTo>
                    <a:pt x="105" y="4"/>
                  </a:lnTo>
                  <a:lnTo>
                    <a:pt x="91" y="2"/>
                  </a:lnTo>
                  <a:lnTo>
                    <a:pt x="79" y="0"/>
                  </a:lnTo>
                  <a:lnTo>
                    <a:pt x="66" y="0"/>
                  </a:lnTo>
                  <a:lnTo>
                    <a:pt x="53" y="0"/>
                  </a:lnTo>
                  <a:lnTo>
                    <a:pt x="41" y="1"/>
                  </a:lnTo>
                  <a:lnTo>
                    <a:pt x="28" y="3"/>
                  </a:lnTo>
                  <a:lnTo>
                    <a:pt x="16" y="8"/>
                  </a:lnTo>
                  <a:lnTo>
                    <a:pt x="4" y="12"/>
                  </a:lnTo>
                  <a:lnTo>
                    <a:pt x="1" y="15"/>
                  </a:lnTo>
                  <a:lnTo>
                    <a:pt x="0" y="18"/>
                  </a:lnTo>
                  <a:lnTo>
                    <a:pt x="1" y="20"/>
                  </a:lnTo>
                  <a:lnTo>
                    <a:pt x="5" y="22"/>
                  </a:lnTo>
                  <a:lnTo>
                    <a:pt x="21" y="20"/>
                  </a:lnTo>
                  <a:lnTo>
                    <a:pt x="36" y="19"/>
                  </a:lnTo>
                  <a:lnTo>
                    <a:pt x="52" y="20"/>
                  </a:lnTo>
                  <a:lnTo>
                    <a:pt x="67" y="20"/>
                  </a:lnTo>
                  <a:lnTo>
                    <a:pt x="83" y="23"/>
                  </a:lnTo>
                  <a:lnTo>
                    <a:pt x="98" y="25"/>
                  </a:lnTo>
                  <a:lnTo>
                    <a:pt x="114" y="28"/>
                  </a:lnTo>
                  <a:lnTo>
                    <a:pt x="129" y="33"/>
                  </a:lnTo>
                  <a:lnTo>
                    <a:pt x="150" y="39"/>
                  </a:lnTo>
                  <a:lnTo>
                    <a:pt x="167" y="40"/>
                  </a:lnTo>
                  <a:lnTo>
                    <a:pt x="182" y="40"/>
                  </a:lnTo>
                  <a:lnTo>
                    <a:pt x="195" y="38"/>
                  </a:lnTo>
                  <a:lnTo>
                    <a:pt x="204" y="34"/>
                  </a:lnTo>
                  <a:lnTo>
                    <a:pt x="211" y="32"/>
                  </a:lnTo>
                  <a:lnTo>
                    <a:pt x="216" y="30"/>
                  </a:lnTo>
                  <a:lnTo>
                    <a:pt x="217" y="28"/>
                  </a:lnTo>
                  <a:lnTo>
                    <a:pt x="214" y="28"/>
                  </a:lnTo>
                  <a:lnTo>
                    <a:pt x="210" y="30"/>
                  </a:lnTo>
                  <a:lnTo>
                    <a:pt x="203" y="32"/>
                  </a:lnTo>
                  <a:lnTo>
                    <a:pt x="194" y="32"/>
                  </a:lnTo>
                  <a:lnTo>
                    <a:pt x="183" y="32"/>
                  </a:lnTo>
                  <a:lnTo>
                    <a:pt x="173" y="31"/>
                  </a:lnTo>
                  <a:lnTo>
                    <a:pt x="161" y="26"/>
                  </a:lnTo>
                  <a:lnTo>
                    <a:pt x="151" y="2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08" name="Freeform 1355"/>
            <p:cNvSpPr>
              <a:spLocks noChangeArrowheads="1"/>
            </p:cNvSpPr>
            <p:nvPr/>
          </p:nvSpPr>
          <p:spPr bwMode="auto">
            <a:xfrm flipH="1">
              <a:off x="2219" y="2011"/>
              <a:ext cx="54" cy="73"/>
            </a:xfrm>
            <a:custGeom>
              <a:avLst/>
              <a:gdLst>
                <a:gd name="T0" fmla="*/ 0 w 210"/>
                <a:gd name="T1" fmla="*/ 0 h 283"/>
                <a:gd name="T2" fmla="*/ 0 w 210"/>
                <a:gd name="T3" fmla="*/ 0 h 283"/>
                <a:gd name="T4" fmla="*/ 0 w 210"/>
                <a:gd name="T5" fmla="*/ 0 h 283"/>
                <a:gd name="T6" fmla="*/ 0 w 210"/>
                <a:gd name="T7" fmla="*/ 0 h 283"/>
                <a:gd name="T8" fmla="*/ 0 w 210"/>
                <a:gd name="T9" fmla="*/ 0 h 283"/>
                <a:gd name="T10" fmla="*/ 0 w 210"/>
                <a:gd name="T11" fmla="*/ 0 h 283"/>
                <a:gd name="T12" fmla="*/ 0 w 210"/>
                <a:gd name="T13" fmla="*/ 0 h 283"/>
                <a:gd name="T14" fmla="*/ 0 w 210"/>
                <a:gd name="T15" fmla="*/ 0 h 283"/>
                <a:gd name="T16" fmla="*/ 0 w 210"/>
                <a:gd name="T17" fmla="*/ 0 h 283"/>
                <a:gd name="T18" fmla="*/ 0 w 210"/>
                <a:gd name="T19" fmla="*/ 0 h 283"/>
                <a:gd name="T20" fmla="*/ 0 w 210"/>
                <a:gd name="T21" fmla="*/ 0 h 283"/>
                <a:gd name="T22" fmla="*/ 0 w 210"/>
                <a:gd name="T23" fmla="*/ 0 h 283"/>
                <a:gd name="T24" fmla="*/ 0 w 210"/>
                <a:gd name="T25" fmla="*/ 0 h 283"/>
                <a:gd name="T26" fmla="*/ 0 w 210"/>
                <a:gd name="T27" fmla="*/ 0 h 283"/>
                <a:gd name="T28" fmla="*/ 0 w 210"/>
                <a:gd name="T29" fmla="*/ 0 h 283"/>
                <a:gd name="T30" fmla="*/ 0 w 210"/>
                <a:gd name="T31" fmla="*/ 0 h 283"/>
                <a:gd name="T32" fmla="*/ 0 w 210"/>
                <a:gd name="T33" fmla="*/ 0 h 283"/>
                <a:gd name="T34" fmla="*/ 0 w 210"/>
                <a:gd name="T35" fmla="*/ 0 h 283"/>
                <a:gd name="T36" fmla="*/ 0 w 210"/>
                <a:gd name="T37" fmla="*/ 0 h 283"/>
                <a:gd name="T38" fmla="*/ 0 w 210"/>
                <a:gd name="T39" fmla="*/ 0 h 283"/>
                <a:gd name="T40" fmla="*/ 0 w 210"/>
                <a:gd name="T41" fmla="*/ 0 h 283"/>
                <a:gd name="T42" fmla="*/ 0 w 210"/>
                <a:gd name="T43" fmla="*/ 0 h 283"/>
                <a:gd name="T44" fmla="*/ 0 w 210"/>
                <a:gd name="T45" fmla="*/ 0 h 283"/>
                <a:gd name="T46" fmla="*/ 0 w 210"/>
                <a:gd name="T47" fmla="*/ 0 h 283"/>
                <a:gd name="T48" fmla="*/ 0 w 210"/>
                <a:gd name="T49" fmla="*/ 0 h 283"/>
                <a:gd name="T50" fmla="*/ 0 w 210"/>
                <a:gd name="T51" fmla="*/ 0 h 283"/>
                <a:gd name="T52" fmla="*/ 0 w 210"/>
                <a:gd name="T53" fmla="*/ 0 h 283"/>
                <a:gd name="T54" fmla="*/ 0 w 210"/>
                <a:gd name="T55" fmla="*/ 0 h 283"/>
                <a:gd name="T56" fmla="*/ 0 w 210"/>
                <a:gd name="T57" fmla="*/ 0 h 283"/>
                <a:gd name="T58" fmla="*/ 0 w 210"/>
                <a:gd name="T59" fmla="*/ 0 h 283"/>
                <a:gd name="T60" fmla="*/ 0 w 210"/>
                <a:gd name="T61" fmla="*/ 0 h 283"/>
                <a:gd name="T62" fmla="*/ 0 w 210"/>
                <a:gd name="T63" fmla="*/ 0 h 283"/>
                <a:gd name="T64" fmla="*/ 0 w 210"/>
                <a:gd name="T65" fmla="*/ 0 h 283"/>
                <a:gd name="T66" fmla="*/ 0 w 210"/>
                <a:gd name="T67" fmla="*/ 0 h 283"/>
                <a:gd name="T68" fmla="*/ 0 w 210"/>
                <a:gd name="T69" fmla="*/ 0 h 283"/>
                <a:gd name="T70" fmla="*/ 0 w 210"/>
                <a:gd name="T71" fmla="*/ 0 h 283"/>
                <a:gd name="T72" fmla="*/ 0 w 210"/>
                <a:gd name="T73" fmla="*/ 0 h 283"/>
                <a:gd name="T74" fmla="*/ 0 w 210"/>
                <a:gd name="T75" fmla="*/ 0 h 283"/>
                <a:gd name="T76" fmla="*/ 0 w 210"/>
                <a:gd name="T77" fmla="*/ 0 h 283"/>
                <a:gd name="T78" fmla="*/ 0 w 210"/>
                <a:gd name="T79" fmla="*/ 0 h 283"/>
                <a:gd name="T80" fmla="*/ 0 w 210"/>
                <a:gd name="T81" fmla="*/ 0 h 2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0" h="283">
                  <a:moveTo>
                    <a:pt x="8" y="111"/>
                  </a:moveTo>
                  <a:lnTo>
                    <a:pt x="14" y="132"/>
                  </a:lnTo>
                  <a:lnTo>
                    <a:pt x="21" y="151"/>
                  </a:lnTo>
                  <a:lnTo>
                    <a:pt x="30" y="171"/>
                  </a:lnTo>
                  <a:lnTo>
                    <a:pt x="42" y="188"/>
                  </a:lnTo>
                  <a:lnTo>
                    <a:pt x="58" y="205"/>
                  </a:lnTo>
                  <a:lnTo>
                    <a:pt x="75" y="223"/>
                  </a:lnTo>
                  <a:lnTo>
                    <a:pt x="93" y="239"/>
                  </a:lnTo>
                  <a:lnTo>
                    <a:pt x="114" y="254"/>
                  </a:lnTo>
                  <a:lnTo>
                    <a:pt x="135" y="266"/>
                  </a:lnTo>
                  <a:lnTo>
                    <a:pt x="158" y="276"/>
                  </a:lnTo>
                  <a:lnTo>
                    <a:pt x="181" y="281"/>
                  </a:lnTo>
                  <a:lnTo>
                    <a:pt x="205" y="283"/>
                  </a:lnTo>
                  <a:lnTo>
                    <a:pt x="207" y="281"/>
                  </a:lnTo>
                  <a:lnTo>
                    <a:pt x="210" y="279"/>
                  </a:lnTo>
                  <a:lnTo>
                    <a:pt x="210" y="277"/>
                  </a:lnTo>
                  <a:lnTo>
                    <a:pt x="209" y="276"/>
                  </a:lnTo>
                  <a:lnTo>
                    <a:pt x="187" y="269"/>
                  </a:lnTo>
                  <a:lnTo>
                    <a:pt x="166" y="260"/>
                  </a:lnTo>
                  <a:lnTo>
                    <a:pt x="145" y="250"/>
                  </a:lnTo>
                  <a:lnTo>
                    <a:pt x="127" y="238"/>
                  </a:lnTo>
                  <a:lnTo>
                    <a:pt x="108" y="225"/>
                  </a:lnTo>
                  <a:lnTo>
                    <a:pt x="90" y="211"/>
                  </a:lnTo>
                  <a:lnTo>
                    <a:pt x="73" y="196"/>
                  </a:lnTo>
                  <a:lnTo>
                    <a:pt x="57" y="180"/>
                  </a:lnTo>
                  <a:lnTo>
                    <a:pt x="49" y="172"/>
                  </a:lnTo>
                  <a:lnTo>
                    <a:pt x="42" y="163"/>
                  </a:lnTo>
                  <a:lnTo>
                    <a:pt x="36" y="154"/>
                  </a:lnTo>
                  <a:lnTo>
                    <a:pt x="30" y="143"/>
                  </a:lnTo>
                  <a:lnTo>
                    <a:pt x="26" y="134"/>
                  </a:lnTo>
                  <a:lnTo>
                    <a:pt x="21" y="122"/>
                  </a:lnTo>
                  <a:lnTo>
                    <a:pt x="16" y="112"/>
                  </a:lnTo>
                  <a:lnTo>
                    <a:pt x="13" y="101"/>
                  </a:lnTo>
                  <a:lnTo>
                    <a:pt x="7" y="72"/>
                  </a:lnTo>
                  <a:lnTo>
                    <a:pt x="5" y="38"/>
                  </a:lnTo>
                  <a:lnTo>
                    <a:pt x="2" y="12"/>
                  </a:lnTo>
                  <a:lnTo>
                    <a:pt x="2" y="0"/>
                  </a:lnTo>
                  <a:lnTo>
                    <a:pt x="1" y="11"/>
                  </a:lnTo>
                  <a:lnTo>
                    <a:pt x="0" y="36"/>
                  </a:lnTo>
                  <a:lnTo>
                    <a:pt x="1" y="72"/>
                  </a:lnTo>
                  <a:lnTo>
                    <a:pt x="8" y="111"/>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09" name="Freeform 1356"/>
            <p:cNvSpPr>
              <a:spLocks noChangeArrowheads="1"/>
            </p:cNvSpPr>
            <p:nvPr/>
          </p:nvSpPr>
          <p:spPr bwMode="auto">
            <a:xfrm flipH="1">
              <a:off x="2336" y="2143"/>
              <a:ext cx="112" cy="253"/>
            </a:xfrm>
            <a:custGeom>
              <a:avLst/>
              <a:gdLst>
                <a:gd name="T0" fmla="*/ 0 w 438"/>
                <a:gd name="T1" fmla="*/ 0 h 975"/>
                <a:gd name="T2" fmla="*/ 0 w 438"/>
                <a:gd name="T3" fmla="*/ 0 h 975"/>
                <a:gd name="T4" fmla="*/ 0 w 438"/>
                <a:gd name="T5" fmla="*/ 0 h 975"/>
                <a:gd name="T6" fmla="*/ 0 w 438"/>
                <a:gd name="T7" fmla="*/ 0 h 975"/>
                <a:gd name="T8" fmla="*/ 0 w 438"/>
                <a:gd name="T9" fmla="*/ 0 h 975"/>
                <a:gd name="T10" fmla="*/ 0 w 438"/>
                <a:gd name="T11" fmla="*/ 0 h 975"/>
                <a:gd name="T12" fmla="*/ 0 w 438"/>
                <a:gd name="T13" fmla="*/ 0 h 975"/>
                <a:gd name="T14" fmla="*/ 0 w 438"/>
                <a:gd name="T15" fmla="*/ 0 h 975"/>
                <a:gd name="T16" fmla="*/ 0 w 438"/>
                <a:gd name="T17" fmla="*/ 0 h 975"/>
                <a:gd name="T18" fmla="*/ 0 w 438"/>
                <a:gd name="T19" fmla="*/ 0 h 975"/>
                <a:gd name="T20" fmla="*/ 0 w 438"/>
                <a:gd name="T21" fmla="*/ 0 h 975"/>
                <a:gd name="T22" fmla="*/ 0 w 438"/>
                <a:gd name="T23" fmla="*/ 0 h 975"/>
                <a:gd name="T24" fmla="*/ 0 w 438"/>
                <a:gd name="T25" fmla="*/ 0 h 975"/>
                <a:gd name="T26" fmla="*/ 0 w 438"/>
                <a:gd name="T27" fmla="*/ 0 h 975"/>
                <a:gd name="T28" fmla="*/ 0 w 438"/>
                <a:gd name="T29" fmla="*/ 0 h 975"/>
                <a:gd name="T30" fmla="*/ 0 w 438"/>
                <a:gd name="T31" fmla="*/ 0 h 975"/>
                <a:gd name="T32" fmla="*/ 0 w 438"/>
                <a:gd name="T33" fmla="*/ 0 h 975"/>
                <a:gd name="T34" fmla="*/ 0 w 438"/>
                <a:gd name="T35" fmla="*/ 0 h 975"/>
                <a:gd name="T36" fmla="*/ 0 w 438"/>
                <a:gd name="T37" fmla="*/ 0 h 975"/>
                <a:gd name="T38" fmla="*/ 0 w 438"/>
                <a:gd name="T39" fmla="*/ 0 h 975"/>
                <a:gd name="T40" fmla="*/ 0 w 438"/>
                <a:gd name="T41" fmla="*/ 0 h 975"/>
                <a:gd name="T42" fmla="*/ 0 w 438"/>
                <a:gd name="T43" fmla="*/ 0 h 975"/>
                <a:gd name="T44" fmla="*/ 0 w 438"/>
                <a:gd name="T45" fmla="*/ 0 h 975"/>
                <a:gd name="T46" fmla="*/ 0 w 438"/>
                <a:gd name="T47" fmla="*/ 0 h 975"/>
                <a:gd name="T48" fmla="*/ 0 w 438"/>
                <a:gd name="T49" fmla="*/ 0 h 975"/>
                <a:gd name="T50" fmla="*/ 0 w 438"/>
                <a:gd name="T51" fmla="*/ 0 h 975"/>
                <a:gd name="T52" fmla="*/ 0 w 438"/>
                <a:gd name="T53" fmla="*/ 0 h 975"/>
                <a:gd name="T54" fmla="*/ 0 w 438"/>
                <a:gd name="T55" fmla="*/ 0 h 975"/>
                <a:gd name="T56" fmla="*/ 0 w 438"/>
                <a:gd name="T57" fmla="*/ 0 h 975"/>
                <a:gd name="T58" fmla="*/ 0 w 438"/>
                <a:gd name="T59" fmla="*/ 0 h 975"/>
                <a:gd name="T60" fmla="*/ 0 w 438"/>
                <a:gd name="T61" fmla="*/ 0 h 975"/>
                <a:gd name="T62" fmla="*/ 0 w 438"/>
                <a:gd name="T63" fmla="*/ 0 h 975"/>
                <a:gd name="T64" fmla="*/ 0 w 438"/>
                <a:gd name="T65" fmla="*/ 0 h 975"/>
                <a:gd name="T66" fmla="*/ 0 w 438"/>
                <a:gd name="T67" fmla="*/ 0 h 975"/>
                <a:gd name="T68" fmla="*/ 0 w 438"/>
                <a:gd name="T69" fmla="*/ 0 h 975"/>
                <a:gd name="T70" fmla="*/ 0 w 438"/>
                <a:gd name="T71" fmla="*/ 0 h 975"/>
                <a:gd name="T72" fmla="*/ 0 w 438"/>
                <a:gd name="T73" fmla="*/ 0 h 975"/>
                <a:gd name="T74" fmla="*/ 0 w 438"/>
                <a:gd name="T75" fmla="*/ 0 h 975"/>
                <a:gd name="T76" fmla="*/ 0 w 438"/>
                <a:gd name="T77" fmla="*/ 0 h 975"/>
                <a:gd name="T78" fmla="*/ 0 w 438"/>
                <a:gd name="T79" fmla="*/ 0 h 975"/>
                <a:gd name="T80" fmla="*/ 0 w 438"/>
                <a:gd name="T81" fmla="*/ 0 h 975"/>
                <a:gd name="T82" fmla="*/ 0 w 438"/>
                <a:gd name="T83" fmla="*/ 0 h 975"/>
                <a:gd name="T84" fmla="*/ 0 w 438"/>
                <a:gd name="T85" fmla="*/ 0 h 975"/>
                <a:gd name="T86" fmla="*/ 0 w 438"/>
                <a:gd name="T87" fmla="*/ 0 h 975"/>
                <a:gd name="T88" fmla="*/ 0 w 438"/>
                <a:gd name="T89" fmla="*/ 0 h 975"/>
                <a:gd name="T90" fmla="*/ 0 w 438"/>
                <a:gd name="T91" fmla="*/ 0 h 975"/>
                <a:gd name="T92" fmla="*/ 0 w 438"/>
                <a:gd name="T93" fmla="*/ 0 h 975"/>
                <a:gd name="T94" fmla="*/ 0 w 438"/>
                <a:gd name="T95" fmla="*/ 0 h 975"/>
                <a:gd name="T96" fmla="*/ 0 w 438"/>
                <a:gd name="T97" fmla="*/ 0 h 9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8" h="975">
                  <a:moveTo>
                    <a:pt x="1" y="279"/>
                  </a:moveTo>
                  <a:lnTo>
                    <a:pt x="6" y="314"/>
                  </a:lnTo>
                  <a:lnTo>
                    <a:pt x="13" y="348"/>
                  </a:lnTo>
                  <a:lnTo>
                    <a:pt x="21" y="383"/>
                  </a:lnTo>
                  <a:lnTo>
                    <a:pt x="30" y="416"/>
                  </a:lnTo>
                  <a:lnTo>
                    <a:pt x="40" y="449"/>
                  </a:lnTo>
                  <a:lnTo>
                    <a:pt x="52" y="483"/>
                  </a:lnTo>
                  <a:lnTo>
                    <a:pt x="65" y="515"/>
                  </a:lnTo>
                  <a:lnTo>
                    <a:pt x="80" y="547"/>
                  </a:lnTo>
                  <a:lnTo>
                    <a:pt x="95" y="578"/>
                  </a:lnTo>
                  <a:lnTo>
                    <a:pt x="112" y="610"/>
                  </a:lnTo>
                  <a:lnTo>
                    <a:pt x="129" y="639"/>
                  </a:lnTo>
                  <a:lnTo>
                    <a:pt x="148" y="668"/>
                  </a:lnTo>
                  <a:lnTo>
                    <a:pt x="166" y="697"/>
                  </a:lnTo>
                  <a:lnTo>
                    <a:pt x="187" y="726"/>
                  </a:lnTo>
                  <a:lnTo>
                    <a:pt x="207" y="754"/>
                  </a:lnTo>
                  <a:lnTo>
                    <a:pt x="229" y="780"/>
                  </a:lnTo>
                  <a:lnTo>
                    <a:pt x="252" y="806"/>
                  </a:lnTo>
                  <a:lnTo>
                    <a:pt x="275" y="832"/>
                  </a:lnTo>
                  <a:lnTo>
                    <a:pt x="298" y="857"/>
                  </a:lnTo>
                  <a:lnTo>
                    <a:pt x="324" y="881"/>
                  </a:lnTo>
                  <a:lnTo>
                    <a:pt x="349" y="906"/>
                  </a:lnTo>
                  <a:lnTo>
                    <a:pt x="374" y="929"/>
                  </a:lnTo>
                  <a:lnTo>
                    <a:pt x="401" y="952"/>
                  </a:lnTo>
                  <a:lnTo>
                    <a:pt x="427" y="973"/>
                  </a:lnTo>
                  <a:lnTo>
                    <a:pt x="432" y="975"/>
                  </a:lnTo>
                  <a:lnTo>
                    <a:pt x="435" y="971"/>
                  </a:lnTo>
                  <a:lnTo>
                    <a:pt x="438" y="968"/>
                  </a:lnTo>
                  <a:lnTo>
                    <a:pt x="435" y="963"/>
                  </a:lnTo>
                  <a:lnTo>
                    <a:pt x="348" y="874"/>
                  </a:lnTo>
                  <a:lnTo>
                    <a:pt x="273" y="787"/>
                  </a:lnTo>
                  <a:lnTo>
                    <a:pt x="210" y="699"/>
                  </a:lnTo>
                  <a:lnTo>
                    <a:pt x="158" y="614"/>
                  </a:lnTo>
                  <a:lnTo>
                    <a:pt x="116" y="531"/>
                  </a:lnTo>
                  <a:lnTo>
                    <a:pt x="83" y="452"/>
                  </a:lnTo>
                  <a:lnTo>
                    <a:pt x="58" y="376"/>
                  </a:lnTo>
                  <a:lnTo>
                    <a:pt x="39" y="306"/>
                  </a:lnTo>
                  <a:lnTo>
                    <a:pt x="28" y="240"/>
                  </a:lnTo>
                  <a:lnTo>
                    <a:pt x="20" y="181"/>
                  </a:lnTo>
                  <a:lnTo>
                    <a:pt x="16" y="129"/>
                  </a:lnTo>
                  <a:lnTo>
                    <a:pt x="16" y="84"/>
                  </a:lnTo>
                  <a:lnTo>
                    <a:pt x="17" y="49"/>
                  </a:lnTo>
                  <a:lnTo>
                    <a:pt x="19" y="22"/>
                  </a:lnTo>
                  <a:lnTo>
                    <a:pt x="21" y="6"/>
                  </a:lnTo>
                  <a:lnTo>
                    <a:pt x="22" y="0"/>
                  </a:lnTo>
                  <a:lnTo>
                    <a:pt x="17" y="31"/>
                  </a:lnTo>
                  <a:lnTo>
                    <a:pt x="7" y="105"/>
                  </a:lnTo>
                  <a:lnTo>
                    <a:pt x="0" y="196"/>
                  </a:lnTo>
                  <a:lnTo>
                    <a:pt x="1" y="279"/>
                  </a:lnTo>
                  <a:close/>
                </a:path>
              </a:pathLst>
            </a:custGeom>
            <a:solidFill>
              <a:srgbClr val="140000"/>
            </a:solidFill>
            <a:ln w="3175">
              <a:solidFill>
                <a:schemeClr val="tx1"/>
              </a:solidFill>
              <a:round/>
              <a:headEnd/>
              <a:tailEnd/>
            </a:ln>
          </p:spPr>
          <p:txBody>
            <a:bodyPr/>
            <a:lstStyle/>
            <a:p>
              <a:endParaRPr lang="zh-CN" altLang="en-US"/>
            </a:p>
          </p:txBody>
        </p:sp>
        <p:sp>
          <p:nvSpPr>
            <p:cNvPr id="158910" name="Freeform 1357"/>
            <p:cNvSpPr>
              <a:spLocks noChangeArrowheads="1"/>
            </p:cNvSpPr>
            <p:nvPr/>
          </p:nvSpPr>
          <p:spPr bwMode="auto">
            <a:xfrm flipH="1">
              <a:off x="2287" y="2104"/>
              <a:ext cx="138" cy="181"/>
            </a:xfrm>
            <a:custGeom>
              <a:avLst/>
              <a:gdLst>
                <a:gd name="T0" fmla="*/ 0 w 536"/>
                <a:gd name="T1" fmla="*/ 0 h 693"/>
                <a:gd name="T2" fmla="*/ 0 w 536"/>
                <a:gd name="T3" fmla="*/ 0 h 693"/>
                <a:gd name="T4" fmla="*/ 0 w 536"/>
                <a:gd name="T5" fmla="*/ 0 h 693"/>
                <a:gd name="T6" fmla="*/ 0 w 536"/>
                <a:gd name="T7" fmla="*/ 0 h 693"/>
                <a:gd name="T8" fmla="*/ 0 w 536"/>
                <a:gd name="T9" fmla="*/ 0 h 693"/>
                <a:gd name="T10" fmla="*/ 0 w 536"/>
                <a:gd name="T11" fmla="*/ 0 h 693"/>
                <a:gd name="T12" fmla="*/ 0 w 536"/>
                <a:gd name="T13" fmla="*/ 0 h 693"/>
                <a:gd name="T14" fmla="*/ 0 w 536"/>
                <a:gd name="T15" fmla="*/ 0 h 693"/>
                <a:gd name="T16" fmla="*/ 0 w 536"/>
                <a:gd name="T17" fmla="*/ 0 h 693"/>
                <a:gd name="T18" fmla="*/ 0 w 536"/>
                <a:gd name="T19" fmla="*/ 0 h 693"/>
                <a:gd name="T20" fmla="*/ 0 w 536"/>
                <a:gd name="T21" fmla="*/ 0 h 693"/>
                <a:gd name="T22" fmla="*/ 0 w 536"/>
                <a:gd name="T23" fmla="*/ 0 h 693"/>
                <a:gd name="T24" fmla="*/ 0 w 536"/>
                <a:gd name="T25" fmla="*/ 0 h 693"/>
                <a:gd name="T26" fmla="*/ 0 w 536"/>
                <a:gd name="T27" fmla="*/ 0 h 693"/>
                <a:gd name="T28" fmla="*/ 0 w 536"/>
                <a:gd name="T29" fmla="*/ 0 h 693"/>
                <a:gd name="T30" fmla="*/ 0 w 536"/>
                <a:gd name="T31" fmla="*/ 0 h 693"/>
                <a:gd name="T32" fmla="*/ 0 w 536"/>
                <a:gd name="T33" fmla="*/ 0 h 693"/>
                <a:gd name="T34" fmla="*/ 0 w 536"/>
                <a:gd name="T35" fmla="*/ 0 h 693"/>
                <a:gd name="T36" fmla="*/ 0 w 536"/>
                <a:gd name="T37" fmla="*/ 0 h 693"/>
                <a:gd name="T38" fmla="*/ 0 w 536"/>
                <a:gd name="T39" fmla="*/ 0 h 693"/>
                <a:gd name="T40" fmla="*/ 0 w 536"/>
                <a:gd name="T41" fmla="*/ 0 h 693"/>
                <a:gd name="T42" fmla="*/ 0 w 536"/>
                <a:gd name="T43" fmla="*/ 0 h 693"/>
                <a:gd name="T44" fmla="*/ 0 w 536"/>
                <a:gd name="T45" fmla="*/ 0 h 693"/>
                <a:gd name="T46" fmla="*/ 0 w 536"/>
                <a:gd name="T47" fmla="*/ 0 h 693"/>
                <a:gd name="T48" fmla="*/ 0 w 536"/>
                <a:gd name="T49" fmla="*/ 0 h 693"/>
                <a:gd name="T50" fmla="*/ 0 w 536"/>
                <a:gd name="T51" fmla="*/ 0 h 693"/>
                <a:gd name="T52" fmla="*/ 0 w 536"/>
                <a:gd name="T53" fmla="*/ 0 h 693"/>
                <a:gd name="T54" fmla="*/ 0 w 536"/>
                <a:gd name="T55" fmla="*/ 0 h 693"/>
                <a:gd name="T56" fmla="*/ 0 w 536"/>
                <a:gd name="T57" fmla="*/ 0 h 693"/>
                <a:gd name="T58" fmla="*/ 0 w 536"/>
                <a:gd name="T59" fmla="*/ 0 h 693"/>
                <a:gd name="T60" fmla="*/ 0 w 536"/>
                <a:gd name="T61" fmla="*/ 0 h 693"/>
                <a:gd name="T62" fmla="*/ 0 w 536"/>
                <a:gd name="T63" fmla="*/ 0 h 693"/>
                <a:gd name="T64" fmla="*/ 0 w 536"/>
                <a:gd name="T65" fmla="*/ 0 h 693"/>
                <a:gd name="T66" fmla="*/ 0 w 536"/>
                <a:gd name="T67" fmla="*/ 0 h 693"/>
                <a:gd name="T68" fmla="*/ 0 w 536"/>
                <a:gd name="T69" fmla="*/ 0 h 693"/>
                <a:gd name="T70" fmla="*/ 0 w 536"/>
                <a:gd name="T71" fmla="*/ 0 h 693"/>
                <a:gd name="T72" fmla="*/ 0 w 536"/>
                <a:gd name="T73" fmla="*/ 0 h 693"/>
                <a:gd name="T74" fmla="*/ 0 w 536"/>
                <a:gd name="T75" fmla="*/ 0 h 693"/>
                <a:gd name="T76" fmla="*/ 0 w 536"/>
                <a:gd name="T77" fmla="*/ 0 h 693"/>
                <a:gd name="T78" fmla="*/ 0 w 536"/>
                <a:gd name="T79" fmla="*/ 0 h 693"/>
                <a:gd name="T80" fmla="*/ 0 w 536"/>
                <a:gd name="T81" fmla="*/ 0 h 693"/>
                <a:gd name="T82" fmla="*/ 0 w 536"/>
                <a:gd name="T83" fmla="*/ 0 h 693"/>
                <a:gd name="T84" fmla="*/ 0 w 536"/>
                <a:gd name="T85" fmla="*/ 0 h 693"/>
                <a:gd name="T86" fmla="*/ 0 w 536"/>
                <a:gd name="T87" fmla="*/ 0 h 693"/>
                <a:gd name="T88" fmla="*/ 0 w 536"/>
                <a:gd name="T89" fmla="*/ 0 h 693"/>
                <a:gd name="T90" fmla="*/ 0 w 536"/>
                <a:gd name="T91" fmla="*/ 0 h 693"/>
                <a:gd name="T92" fmla="*/ 0 w 536"/>
                <a:gd name="T93" fmla="*/ 0 h 693"/>
                <a:gd name="T94" fmla="*/ 0 w 536"/>
                <a:gd name="T95" fmla="*/ 0 h 693"/>
                <a:gd name="T96" fmla="*/ 0 w 536"/>
                <a:gd name="T97" fmla="*/ 0 h 693"/>
                <a:gd name="T98" fmla="*/ 0 w 536"/>
                <a:gd name="T99" fmla="*/ 0 h 6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36" h="693">
                  <a:moveTo>
                    <a:pt x="232" y="121"/>
                  </a:moveTo>
                  <a:lnTo>
                    <a:pt x="244" y="130"/>
                  </a:lnTo>
                  <a:lnTo>
                    <a:pt x="258" y="138"/>
                  </a:lnTo>
                  <a:lnTo>
                    <a:pt x="271" y="147"/>
                  </a:lnTo>
                  <a:lnTo>
                    <a:pt x="284" y="157"/>
                  </a:lnTo>
                  <a:lnTo>
                    <a:pt x="296" y="166"/>
                  </a:lnTo>
                  <a:lnTo>
                    <a:pt x="309" y="175"/>
                  </a:lnTo>
                  <a:lnTo>
                    <a:pt x="322" y="185"/>
                  </a:lnTo>
                  <a:lnTo>
                    <a:pt x="334" y="195"/>
                  </a:lnTo>
                  <a:lnTo>
                    <a:pt x="347" y="205"/>
                  </a:lnTo>
                  <a:lnTo>
                    <a:pt x="358" y="215"/>
                  </a:lnTo>
                  <a:lnTo>
                    <a:pt x="370" y="226"/>
                  </a:lnTo>
                  <a:lnTo>
                    <a:pt x="383" y="236"/>
                  </a:lnTo>
                  <a:lnTo>
                    <a:pt x="393" y="248"/>
                  </a:lnTo>
                  <a:lnTo>
                    <a:pt x="404" y="258"/>
                  </a:lnTo>
                  <a:lnTo>
                    <a:pt x="416" y="269"/>
                  </a:lnTo>
                  <a:lnTo>
                    <a:pt x="426" y="281"/>
                  </a:lnTo>
                  <a:lnTo>
                    <a:pt x="445" y="304"/>
                  </a:lnTo>
                  <a:lnTo>
                    <a:pt x="463" y="327"/>
                  </a:lnTo>
                  <a:lnTo>
                    <a:pt x="478" y="354"/>
                  </a:lnTo>
                  <a:lnTo>
                    <a:pt x="492" y="380"/>
                  </a:lnTo>
                  <a:lnTo>
                    <a:pt x="502" y="408"/>
                  </a:lnTo>
                  <a:lnTo>
                    <a:pt x="508" y="436"/>
                  </a:lnTo>
                  <a:lnTo>
                    <a:pt x="509" y="465"/>
                  </a:lnTo>
                  <a:lnTo>
                    <a:pt x="506" y="495"/>
                  </a:lnTo>
                  <a:lnTo>
                    <a:pt x="498" y="522"/>
                  </a:lnTo>
                  <a:lnTo>
                    <a:pt x="487" y="546"/>
                  </a:lnTo>
                  <a:lnTo>
                    <a:pt x="475" y="570"/>
                  </a:lnTo>
                  <a:lnTo>
                    <a:pt x="461" y="593"/>
                  </a:lnTo>
                  <a:lnTo>
                    <a:pt x="446" y="616"/>
                  </a:lnTo>
                  <a:lnTo>
                    <a:pt x="432" y="639"/>
                  </a:lnTo>
                  <a:lnTo>
                    <a:pt x="419" y="662"/>
                  </a:lnTo>
                  <a:lnTo>
                    <a:pt x="409" y="687"/>
                  </a:lnTo>
                  <a:lnTo>
                    <a:pt x="409" y="691"/>
                  </a:lnTo>
                  <a:lnTo>
                    <a:pt x="413" y="693"/>
                  </a:lnTo>
                  <a:lnTo>
                    <a:pt x="416" y="692"/>
                  </a:lnTo>
                  <a:lnTo>
                    <a:pt x="419" y="690"/>
                  </a:lnTo>
                  <a:lnTo>
                    <a:pt x="433" y="664"/>
                  </a:lnTo>
                  <a:lnTo>
                    <a:pt x="449" y="640"/>
                  </a:lnTo>
                  <a:lnTo>
                    <a:pt x="467" y="617"/>
                  </a:lnTo>
                  <a:lnTo>
                    <a:pt x="483" y="593"/>
                  </a:lnTo>
                  <a:lnTo>
                    <a:pt x="499" y="570"/>
                  </a:lnTo>
                  <a:lnTo>
                    <a:pt x="513" y="545"/>
                  </a:lnTo>
                  <a:lnTo>
                    <a:pt x="524" y="518"/>
                  </a:lnTo>
                  <a:lnTo>
                    <a:pt x="532" y="491"/>
                  </a:lnTo>
                  <a:lnTo>
                    <a:pt x="536" y="462"/>
                  </a:lnTo>
                  <a:lnTo>
                    <a:pt x="533" y="434"/>
                  </a:lnTo>
                  <a:lnTo>
                    <a:pt x="528" y="406"/>
                  </a:lnTo>
                  <a:lnTo>
                    <a:pt x="518" y="380"/>
                  </a:lnTo>
                  <a:lnTo>
                    <a:pt x="506" y="355"/>
                  </a:lnTo>
                  <a:lnTo>
                    <a:pt x="492" y="330"/>
                  </a:lnTo>
                  <a:lnTo>
                    <a:pt x="475" y="309"/>
                  </a:lnTo>
                  <a:lnTo>
                    <a:pt x="457" y="287"/>
                  </a:lnTo>
                  <a:lnTo>
                    <a:pt x="447" y="274"/>
                  </a:lnTo>
                  <a:lnTo>
                    <a:pt x="436" y="263"/>
                  </a:lnTo>
                  <a:lnTo>
                    <a:pt x="423" y="251"/>
                  </a:lnTo>
                  <a:lnTo>
                    <a:pt x="411" y="241"/>
                  </a:lnTo>
                  <a:lnTo>
                    <a:pt x="398" y="230"/>
                  </a:lnTo>
                  <a:lnTo>
                    <a:pt x="385" y="220"/>
                  </a:lnTo>
                  <a:lnTo>
                    <a:pt x="372" y="211"/>
                  </a:lnTo>
                  <a:lnTo>
                    <a:pt x="358" y="200"/>
                  </a:lnTo>
                  <a:lnTo>
                    <a:pt x="345" y="191"/>
                  </a:lnTo>
                  <a:lnTo>
                    <a:pt x="331" y="182"/>
                  </a:lnTo>
                  <a:lnTo>
                    <a:pt x="317" y="173"/>
                  </a:lnTo>
                  <a:lnTo>
                    <a:pt x="304" y="162"/>
                  </a:lnTo>
                  <a:lnTo>
                    <a:pt x="290" y="153"/>
                  </a:lnTo>
                  <a:lnTo>
                    <a:pt x="277" y="144"/>
                  </a:lnTo>
                  <a:lnTo>
                    <a:pt x="264" y="134"/>
                  </a:lnTo>
                  <a:lnTo>
                    <a:pt x="251" y="123"/>
                  </a:lnTo>
                  <a:lnTo>
                    <a:pt x="231" y="107"/>
                  </a:lnTo>
                  <a:lnTo>
                    <a:pt x="210" y="92"/>
                  </a:lnTo>
                  <a:lnTo>
                    <a:pt x="189" y="78"/>
                  </a:lnTo>
                  <a:lnTo>
                    <a:pt x="167" y="66"/>
                  </a:lnTo>
                  <a:lnTo>
                    <a:pt x="146" y="54"/>
                  </a:lnTo>
                  <a:lnTo>
                    <a:pt x="126" y="44"/>
                  </a:lnTo>
                  <a:lnTo>
                    <a:pt x="105" y="36"/>
                  </a:lnTo>
                  <a:lnTo>
                    <a:pt x="87" y="28"/>
                  </a:lnTo>
                  <a:lnTo>
                    <a:pt x="68" y="21"/>
                  </a:lnTo>
                  <a:lnTo>
                    <a:pt x="52" y="15"/>
                  </a:lnTo>
                  <a:lnTo>
                    <a:pt x="37" y="10"/>
                  </a:lnTo>
                  <a:lnTo>
                    <a:pt x="24" y="7"/>
                  </a:lnTo>
                  <a:lnTo>
                    <a:pt x="14" y="3"/>
                  </a:lnTo>
                  <a:lnTo>
                    <a:pt x="7" y="1"/>
                  </a:lnTo>
                  <a:lnTo>
                    <a:pt x="1" y="0"/>
                  </a:lnTo>
                  <a:lnTo>
                    <a:pt x="0" y="0"/>
                  </a:lnTo>
                  <a:lnTo>
                    <a:pt x="3" y="1"/>
                  </a:lnTo>
                  <a:lnTo>
                    <a:pt x="7" y="3"/>
                  </a:lnTo>
                  <a:lnTo>
                    <a:pt x="15" y="7"/>
                  </a:lnTo>
                  <a:lnTo>
                    <a:pt x="27" y="13"/>
                  </a:lnTo>
                  <a:lnTo>
                    <a:pt x="39" y="18"/>
                  </a:lnTo>
                  <a:lnTo>
                    <a:pt x="54" y="25"/>
                  </a:lnTo>
                  <a:lnTo>
                    <a:pt x="72" y="33"/>
                  </a:lnTo>
                  <a:lnTo>
                    <a:pt x="89" y="43"/>
                  </a:lnTo>
                  <a:lnTo>
                    <a:pt x="107" y="52"/>
                  </a:lnTo>
                  <a:lnTo>
                    <a:pt x="127" y="62"/>
                  </a:lnTo>
                  <a:lnTo>
                    <a:pt x="146" y="71"/>
                  </a:lnTo>
                  <a:lnTo>
                    <a:pt x="165" y="82"/>
                  </a:lnTo>
                  <a:lnTo>
                    <a:pt x="183" y="92"/>
                  </a:lnTo>
                  <a:lnTo>
                    <a:pt x="202" y="102"/>
                  </a:lnTo>
                  <a:lnTo>
                    <a:pt x="218" y="112"/>
                  </a:lnTo>
                  <a:lnTo>
                    <a:pt x="232" y="121"/>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11" name="Freeform 1358"/>
            <p:cNvSpPr>
              <a:spLocks noChangeArrowheads="1"/>
            </p:cNvSpPr>
            <p:nvPr/>
          </p:nvSpPr>
          <p:spPr bwMode="auto">
            <a:xfrm flipH="1">
              <a:off x="2201" y="2099"/>
              <a:ext cx="78" cy="164"/>
            </a:xfrm>
            <a:custGeom>
              <a:avLst/>
              <a:gdLst>
                <a:gd name="T0" fmla="*/ 0 w 303"/>
                <a:gd name="T1" fmla="*/ 0 h 630"/>
                <a:gd name="T2" fmla="*/ 0 w 303"/>
                <a:gd name="T3" fmla="*/ 0 h 630"/>
                <a:gd name="T4" fmla="*/ 0 w 303"/>
                <a:gd name="T5" fmla="*/ 0 h 630"/>
                <a:gd name="T6" fmla="*/ 0 w 303"/>
                <a:gd name="T7" fmla="*/ 0 h 630"/>
                <a:gd name="T8" fmla="*/ 0 w 303"/>
                <a:gd name="T9" fmla="*/ 0 h 630"/>
                <a:gd name="T10" fmla="*/ 0 w 303"/>
                <a:gd name="T11" fmla="*/ 0 h 630"/>
                <a:gd name="T12" fmla="*/ 0 w 303"/>
                <a:gd name="T13" fmla="*/ 0 h 630"/>
                <a:gd name="T14" fmla="*/ 0 w 303"/>
                <a:gd name="T15" fmla="*/ 0 h 630"/>
                <a:gd name="T16" fmla="*/ 0 w 303"/>
                <a:gd name="T17" fmla="*/ 0 h 630"/>
                <a:gd name="T18" fmla="*/ 0 w 303"/>
                <a:gd name="T19" fmla="*/ 0 h 630"/>
                <a:gd name="T20" fmla="*/ 0 w 303"/>
                <a:gd name="T21" fmla="*/ 0 h 630"/>
                <a:gd name="T22" fmla="*/ 0 w 303"/>
                <a:gd name="T23" fmla="*/ 0 h 630"/>
                <a:gd name="T24" fmla="*/ 0 w 303"/>
                <a:gd name="T25" fmla="*/ 0 h 630"/>
                <a:gd name="T26" fmla="*/ 0 w 303"/>
                <a:gd name="T27" fmla="*/ 0 h 630"/>
                <a:gd name="T28" fmla="*/ 0 w 303"/>
                <a:gd name="T29" fmla="*/ 0 h 630"/>
                <a:gd name="T30" fmla="*/ 0 w 303"/>
                <a:gd name="T31" fmla="*/ 0 h 630"/>
                <a:gd name="T32" fmla="*/ 0 w 303"/>
                <a:gd name="T33" fmla="*/ 0 h 630"/>
                <a:gd name="T34" fmla="*/ 0 w 303"/>
                <a:gd name="T35" fmla="*/ 0 h 630"/>
                <a:gd name="T36" fmla="*/ 0 w 303"/>
                <a:gd name="T37" fmla="*/ 0 h 630"/>
                <a:gd name="T38" fmla="*/ 0 w 303"/>
                <a:gd name="T39" fmla="*/ 0 h 630"/>
                <a:gd name="T40" fmla="*/ 0 w 303"/>
                <a:gd name="T41" fmla="*/ 0 h 630"/>
                <a:gd name="T42" fmla="*/ 0 w 303"/>
                <a:gd name="T43" fmla="*/ 0 h 630"/>
                <a:gd name="T44" fmla="*/ 0 w 303"/>
                <a:gd name="T45" fmla="*/ 0 h 630"/>
                <a:gd name="T46" fmla="*/ 0 w 303"/>
                <a:gd name="T47" fmla="*/ 0 h 630"/>
                <a:gd name="T48" fmla="*/ 0 w 303"/>
                <a:gd name="T49" fmla="*/ 0 h 630"/>
                <a:gd name="T50" fmla="*/ 0 w 303"/>
                <a:gd name="T51" fmla="*/ 0 h 630"/>
                <a:gd name="T52" fmla="*/ 0 w 303"/>
                <a:gd name="T53" fmla="*/ 0 h 630"/>
                <a:gd name="T54" fmla="*/ 0 w 303"/>
                <a:gd name="T55" fmla="*/ 0 h 630"/>
                <a:gd name="T56" fmla="*/ 0 w 303"/>
                <a:gd name="T57" fmla="*/ 0 h 630"/>
                <a:gd name="T58" fmla="*/ 0 w 303"/>
                <a:gd name="T59" fmla="*/ 0 h 630"/>
                <a:gd name="T60" fmla="*/ 0 w 303"/>
                <a:gd name="T61" fmla="*/ 0 h 630"/>
                <a:gd name="T62" fmla="*/ 0 w 303"/>
                <a:gd name="T63" fmla="*/ 0 h 630"/>
                <a:gd name="T64" fmla="*/ 0 w 303"/>
                <a:gd name="T65" fmla="*/ 0 h 630"/>
                <a:gd name="T66" fmla="*/ 0 w 303"/>
                <a:gd name="T67" fmla="*/ 0 h 630"/>
                <a:gd name="T68" fmla="*/ 0 w 303"/>
                <a:gd name="T69" fmla="*/ 0 h 630"/>
                <a:gd name="T70" fmla="*/ 0 w 303"/>
                <a:gd name="T71" fmla="*/ 0 h 630"/>
                <a:gd name="T72" fmla="*/ 0 w 303"/>
                <a:gd name="T73" fmla="*/ 0 h 630"/>
                <a:gd name="T74" fmla="*/ 0 w 303"/>
                <a:gd name="T75" fmla="*/ 0 h 630"/>
                <a:gd name="T76" fmla="*/ 0 w 303"/>
                <a:gd name="T77" fmla="*/ 0 h 630"/>
                <a:gd name="T78" fmla="*/ 0 w 303"/>
                <a:gd name="T79" fmla="*/ 0 h 630"/>
                <a:gd name="T80" fmla="*/ 0 w 303"/>
                <a:gd name="T81" fmla="*/ 0 h 630"/>
                <a:gd name="T82" fmla="*/ 0 w 303"/>
                <a:gd name="T83" fmla="*/ 0 h 630"/>
                <a:gd name="T84" fmla="*/ 0 w 303"/>
                <a:gd name="T85" fmla="*/ 0 h 630"/>
                <a:gd name="T86" fmla="*/ 0 w 303"/>
                <a:gd name="T87" fmla="*/ 0 h 630"/>
                <a:gd name="T88" fmla="*/ 0 w 303"/>
                <a:gd name="T89" fmla="*/ 0 h 630"/>
                <a:gd name="T90" fmla="*/ 0 w 303"/>
                <a:gd name="T91" fmla="*/ 0 h 630"/>
                <a:gd name="T92" fmla="*/ 0 w 303"/>
                <a:gd name="T93" fmla="*/ 0 h 630"/>
                <a:gd name="T94" fmla="*/ 0 w 303"/>
                <a:gd name="T95" fmla="*/ 0 h 630"/>
                <a:gd name="T96" fmla="*/ 0 w 303"/>
                <a:gd name="T97" fmla="*/ 0 h 630"/>
                <a:gd name="T98" fmla="*/ 0 w 303"/>
                <a:gd name="T99" fmla="*/ 0 h 630"/>
                <a:gd name="T100" fmla="*/ 0 w 303"/>
                <a:gd name="T101" fmla="*/ 0 h 630"/>
                <a:gd name="T102" fmla="*/ 0 w 303"/>
                <a:gd name="T103" fmla="*/ 0 h 630"/>
                <a:gd name="T104" fmla="*/ 0 w 303"/>
                <a:gd name="T105" fmla="*/ 0 h 630"/>
                <a:gd name="T106" fmla="*/ 0 w 303"/>
                <a:gd name="T107" fmla="*/ 0 h 6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3" h="630">
                  <a:moveTo>
                    <a:pt x="0" y="0"/>
                  </a:moveTo>
                  <a:lnTo>
                    <a:pt x="14" y="18"/>
                  </a:lnTo>
                  <a:lnTo>
                    <a:pt x="28" y="35"/>
                  </a:lnTo>
                  <a:lnTo>
                    <a:pt x="43" y="51"/>
                  </a:lnTo>
                  <a:lnTo>
                    <a:pt x="57" y="68"/>
                  </a:lnTo>
                  <a:lnTo>
                    <a:pt x="71" y="85"/>
                  </a:lnTo>
                  <a:lnTo>
                    <a:pt x="85" y="102"/>
                  </a:lnTo>
                  <a:lnTo>
                    <a:pt x="98" y="119"/>
                  </a:lnTo>
                  <a:lnTo>
                    <a:pt x="111" y="136"/>
                  </a:lnTo>
                  <a:lnTo>
                    <a:pt x="124" y="155"/>
                  </a:lnTo>
                  <a:lnTo>
                    <a:pt x="136" y="172"/>
                  </a:lnTo>
                  <a:lnTo>
                    <a:pt x="149" y="190"/>
                  </a:lnTo>
                  <a:lnTo>
                    <a:pt x="161" y="209"/>
                  </a:lnTo>
                  <a:lnTo>
                    <a:pt x="172" y="228"/>
                  </a:lnTo>
                  <a:lnTo>
                    <a:pt x="182" y="247"/>
                  </a:lnTo>
                  <a:lnTo>
                    <a:pt x="193" y="266"/>
                  </a:lnTo>
                  <a:lnTo>
                    <a:pt x="202" y="286"/>
                  </a:lnTo>
                  <a:lnTo>
                    <a:pt x="222" y="332"/>
                  </a:lnTo>
                  <a:lnTo>
                    <a:pt x="240" y="386"/>
                  </a:lnTo>
                  <a:lnTo>
                    <a:pt x="257" y="442"/>
                  </a:lnTo>
                  <a:lnTo>
                    <a:pt x="272" y="499"/>
                  </a:lnTo>
                  <a:lnTo>
                    <a:pt x="285" y="551"/>
                  </a:lnTo>
                  <a:lnTo>
                    <a:pt x="295" y="592"/>
                  </a:lnTo>
                  <a:lnTo>
                    <a:pt x="301" y="621"/>
                  </a:lnTo>
                  <a:lnTo>
                    <a:pt x="303" y="630"/>
                  </a:lnTo>
                  <a:lnTo>
                    <a:pt x="299" y="585"/>
                  </a:lnTo>
                  <a:lnTo>
                    <a:pt x="292" y="541"/>
                  </a:lnTo>
                  <a:lnTo>
                    <a:pt x="284" y="497"/>
                  </a:lnTo>
                  <a:lnTo>
                    <a:pt x="273" y="454"/>
                  </a:lnTo>
                  <a:lnTo>
                    <a:pt x="262" y="410"/>
                  </a:lnTo>
                  <a:lnTo>
                    <a:pt x="249" y="368"/>
                  </a:lnTo>
                  <a:lnTo>
                    <a:pt x="234" y="326"/>
                  </a:lnTo>
                  <a:lnTo>
                    <a:pt x="217" y="285"/>
                  </a:lnTo>
                  <a:lnTo>
                    <a:pt x="208" y="264"/>
                  </a:lnTo>
                  <a:lnTo>
                    <a:pt x="197" y="243"/>
                  </a:lnTo>
                  <a:lnTo>
                    <a:pt x="187" y="223"/>
                  </a:lnTo>
                  <a:lnTo>
                    <a:pt x="176" y="203"/>
                  </a:lnTo>
                  <a:lnTo>
                    <a:pt x="163" y="183"/>
                  </a:lnTo>
                  <a:lnTo>
                    <a:pt x="150" y="164"/>
                  </a:lnTo>
                  <a:lnTo>
                    <a:pt x="138" y="145"/>
                  </a:lnTo>
                  <a:lnTo>
                    <a:pt x="124" y="127"/>
                  </a:lnTo>
                  <a:lnTo>
                    <a:pt x="110" y="110"/>
                  </a:lnTo>
                  <a:lnTo>
                    <a:pt x="95" y="94"/>
                  </a:lnTo>
                  <a:lnTo>
                    <a:pt x="80" y="77"/>
                  </a:lnTo>
                  <a:lnTo>
                    <a:pt x="65" y="61"/>
                  </a:lnTo>
                  <a:lnTo>
                    <a:pt x="49" y="46"/>
                  </a:lnTo>
                  <a:lnTo>
                    <a:pt x="33" y="30"/>
                  </a:lnTo>
                  <a:lnTo>
                    <a:pt x="18" y="15"/>
                  </a:lnTo>
                  <a:lnTo>
                    <a:pt x="2" y="0"/>
                  </a:lnTo>
                  <a:lnTo>
                    <a:pt x="0"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12" name="Freeform 1359"/>
            <p:cNvSpPr>
              <a:spLocks noChangeArrowheads="1"/>
            </p:cNvSpPr>
            <p:nvPr/>
          </p:nvSpPr>
          <p:spPr bwMode="auto">
            <a:xfrm flipH="1">
              <a:off x="2173" y="2288"/>
              <a:ext cx="178" cy="66"/>
            </a:xfrm>
            <a:custGeom>
              <a:avLst/>
              <a:gdLst>
                <a:gd name="T0" fmla="*/ 0 w 691"/>
                <a:gd name="T1" fmla="*/ 0 h 253"/>
                <a:gd name="T2" fmla="*/ 0 w 691"/>
                <a:gd name="T3" fmla="*/ 0 h 253"/>
                <a:gd name="T4" fmla="*/ 0 w 691"/>
                <a:gd name="T5" fmla="*/ 0 h 253"/>
                <a:gd name="T6" fmla="*/ 0 w 691"/>
                <a:gd name="T7" fmla="*/ 0 h 253"/>
                <a:gd name="T8" fmla="*/ 0 w 691"/>
                <a:gd name="T9" fmla="*/ 0 h 253"/>
                <a:gd name="T10" fmla="*/ 0 w 691"/>
                <a:gd name="T11" fmla="*/ 0 h 253"/>
                <a:gd name="T12" fmla="*/ 0 w 691"/>
                <a:gd name="T13" fmla="*/ 0 h 253"/>
                <a:gd name="T14" fmla="*/ 0 w 691"/>
                <a:gd name="T15" fmla="*/ 0 h 253"/>
                <a:gd name="T16" fmla="*/ 0 w 691"/>
                <a:gd name="T17" fmla="*/ 0 h 253"/>
                <a:gd name="T18" fmla="*/ 0 w 691"/>
                <a:gd name="T19" fmla="*/ 0 h 253"/>
                <a:gd name="T20" fmla="*/ 0 w 691"/>
                <a:gd name="T21" fmla="*/ 0 h 253"/>
                <a:gd name="T22" fmla="*/ 0 w 691"/>
                <a:gd name="T23" fmla="*/ 0 h 253"/>
                <a:gd name="T24" fmla="*/ 0 w 691"/>
                <a:gd name="T25" fmla="*/ 0 h 253"/>
                <a:gd name="T26" fmla="*/ 0 w 691"/>
                <a:gd name="T27" fmla="*/ 0 h 253"/>
                <a:gd name="T28" fmla="*/ 0 w 691"/>
                <a:gd name="T29" fmla="*/ 0 h 253"/>
                <a:gd name="T30" fmla="*/ 0 w 691"/>
                <a:gd name="T31" fmla="*/ 0 h 253"/>
                <a:gd name="T32" fmla="*/ 0 w 691"/>
                <a:gd name="T33" fmla="*/ 0 h 253"/>
                <a:gd name="T34" fmla="*/ 0 w 691"/>
                <a:gd name="T35" fmla="*/ 0 h 253"/>
                <a:gd name="T36" fmla="*/ 0 w 691"/>
                <a:gd name="T37" fmla="*/ 0 h 253"/>
                <a:gd name="T38" fmla="*/ 0 w 691"/>
                <a:gd name="T39" fmla="*/ 0 h 253"/>
                <a:gd name="T40" fmla="*/ 0 w 691"/>
                <a:gd name="T41" fmla="*/ 0 h 253"/>
                <a:gd name="T42" fmla="*/ 0 w 691"/>
                <a:gd name="T43" fmla="*/ 0 h 253"/>
                <a:gd name="T44" fmla="*/ 0 w 691"/>
                <a:gd name="T45" fmla="*/ 0 h 253"/>
                <a:gd name="T46" fmla="*/ 0 w 691"/>
                <a:gd name="T47" fmla="*/ 0 h 253"/>
                <a:gd name="T48" fmla="*/ 0 w 691"/>
                <a:gd name="T49" fmla="*/ 0 h 253"/>
                <a:gd name="T50" fmla="*/ 0 w 691"/>
                <a:gd name="T51" fmla="*/ 0 h 253"/>
                <a:gd name="T52" fmla="*/ 0 w 691"/>
                <a:gd name="T53" fmla="*/ 0 h 253"/>
                <a:gd name="T54" fmla="*/ 0 w 691"/>
                <a:gd name="T55" fmla="*/ 0 h 253"/>
                <a:gd name="T56" fmla="*/ 0 w 691"/>
                <a:gd name="T57" fmla="*/ 0 h 253"/>
                <a:gd name="T58" fmla="*/ 0 w 691"/>
                <a:gd name="T59" fmla="*/ 0 h 253"/>
                <a:gd name="T60" fmla="*/ 0 w 691"/>
                <a:gd name="T61" fmla="*/ 0 h 253"/>
                <a:gd name="T62" fmla="*/ 0 w 691"/>
                <a:gd name="T63" fmla="*/ 0 h 253"/>
                <a:gd name="T64" fmla="*/ 0 w 691"/>
                <a:gd name="T65" fmla="*/ 0 h 253"/>
                <a:gd name="T66" fmla="*/ 0 w 691"/>
                <a:gd name="T67" fmla="*/ 0 h 253"/>
                <a:gd name="T68" fmla="*/ 0 w 691"/>
                <a:gd name="T69" fmla="*/ 0 h 253"/>
                <a:gd name="T70" fmla="*/ 0 w 691"/>
                <a:gd name="T71" fmla="*/ 0 h 253"/>
                <a:gd name="T72" fmla="*/ 0 w 691"/>
                <a:gd name="T73" fmla="*/ 0 h 253"/>
                <a:gd name="T74" fmla="*/ 0 w 691"/>
                <a:gd name="T75" fmla="*/ 0 h 253"/>
                <a:gd name="T76" fmla="*/ 0 w 691"/>
                <a:gd name="T77" fmla="*/ 0 h 253"/>
                <a:gd name="T78" fmla="*/ 0 w 691"/>
                <a:gd name="T79" fmla="*/ 0 h 253"/>
                <a:gd name="T80" fmla="*/ 0 w 691"/>
                <a:gd name="T81" fmla="*/ 0 h 253"/>
                <a:gd name="T82" fmla="*/ 0 w 691"/>
                <a:gd name="T83" fmla="*/ 0 h 253"/>
                <a:gd name="T84" fmla="*/ 0 w 691"/>
                <a:gd name="T85" fmla="*/ 0 h 253"/>
                <a:gd name="T86" fmla="*/ 0 w 691"/>
                <a:gd name="T87" fmla="*/ 0 h 253"/>
                <a:gd name="T88" fmla="*/ 0 w 691"/>
                <a:gd name="T89" fmla="*/ 0 h 253"/>
                <a:gd name="T90" fmla="*/ 0 w 691"/>
                <a:gd name="T91" fmla="*/ 0 h 253"/>
                <a:gd name="T92" fmla="*/ 0 w 691"/>
                <a:gd name="T93" fmla="*/ 0 h 253"/>
                <a:gd name="T94" fmla="*/ 0 w 691"/>
                <a:gd name="T95" fmla="*/ 0 h 253"/>
                <a:gd name="T96" fmla="*/ 0 w 691"/>
                <a:gd name="T97" fmla="*/ 0 h 253"/>
                <a:gd name="T98" fmla="*/ 0 w 691"/>
                <a:gd name="T99" fmla="*/ 0 h 253"/>
                <a:gd name="T100" fmla="*/ 0 w 691"/>
                <a:gd name="T101" fmla="*/ 0 h 253"/>
                <a:gd name="T102" fmla="*/ 0 w 691"/>
                <a:gd name="T103" fmla="*/ 0 h 253"/>
                <a:gd name="T104" fmla="*/ 0 w 691"/>
                <a:gd name="T105" fmla="*/ 0 h 253"/>
                <a:gd name="T106" fmla="*/ 0 w 691"/>
                <a:gd name="T107" fmla="*/ 0 h 253"/>
                <a:gd name="T108" fmla="*/ 0 w 691"/>
                <a:gd name="T109" fmla="*/ 0 h 253"/>
                <a:gd name="T110" fmla="*/ 0 w 691"/>
                <a:gd name="T111" fmla="*/ 0 h 253"/>
                <a:gd name="T112" fmla="*/ 0 w 691"/>
                <a:gd name="T113" fmla="*/ 0 h 253"/>
                <a:gd name="T114" fmla="*/ 0 w 691"/>
                <a:gd name="T115" fmla="*/ 0 h 2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91" h="253">
                  <a:moveTo>
                    <a:pt x="68" y="249"/>
                  </a:moveTo>
                  <a:lnTo>
                    <a:pt x="72" y="233"/>
                  </a:lnTo>
                  <a:lnTo>
                    <a:pt x="74" y="205"/>
                  </a:lnTo>
                  <a:lnTo>
                    <a:pt x="74" y="175"/>
                  </a:lnTo>
                  <a:lnTo>
                    <a:pt x="74" y="153"/>
                  </a:lnTo>
                  <a:lnTo>
                    <a:pt x="75" y="142"/>
                  </a:lnTo>
                  <a:lnTo>
                    <a:pt x="76" y="128"/>
                  </a:lnTo>
                  <a:lnTo>
                    <a:pt x="81" y="112"/>
                  </a:lnTo>
                  <a:lnTo>
                    <a:pt x="87" y="93"/>
                  </a:lnTo>
                  <a:lnTo>
                    <a:pt x="96" y="77"/>
                  </a:lnTo>
                  <a:lnTo>
                    <a:pt x="110" y="62"/>
                  </a:lnTo>
                  <a:lnTo>
                    <a:pt x="127" y="49"/>
                  </a:lnTo>
                  <a:lnTo>
                    <a:pt x="150" y="41"/>
                  </a:lnTo>
                  <a:lnTo>
                    <a:pt x="168" y="38"/>
                  </a:lnTo>
                  <a:lnTo>
                    <a:pt x="187" y="37"/>
                  </a:lnTo>
                  <a:lnTo>
                    <a:pt x="205" y="36"/>
                  </a:lnTo>
                  <a:lnTo>
                    <a:pt x="224" y="37"/>
                  </a:lnTo>
                  <a:lnTo>
                    <a:pt x="241" y="39"/>
                  </a:lnTo>
                  <a:lnTo>
                    <a:pt x="259" y="42"/>
                  </a:lnTo>
                  <a:lnTo>
                    <a:pt x="276" y="47"/>
                  </a:lnTo>
                  <a:lnTo>
                    <a:pt x="293" y="53"/>
                  </a:lnTo>
                  <a:lnTo>
                    <a:pt x="309" y="60"/>
                  </a:lnTo>
                  <a:lnTo>
                    <a:pt x="325" y="68"/>
                  </a:lnTo>
                  <a:lnTo>
                    <a:pt x="340" y="76"/>
                  </a:lnTo>
                  <a:lnTo>
                    <a:pt x="356" y="85"/>
                  </a:lnTo>
                  <a:lnTo>
                    <a:pt x="371" y="94"/>
                  </a:lnTo>
                  <a:lnTo>
                    <a:pt x="386" y="104"/>
                  </a:lnTo>
                  <a:lnTo>
                    <a:pt x="401" y="113"/>
                  </a:lnTo>
                  <a:lnTo>
                    <a:pt x="416" y="122"/>
                  </a:lnTo>
                  <a:lnTo>
                    <a:pt x="431" y="131"/>
                  </a:lnTo>
                  <a:lnTo>
                    <a:pt x="447" y="138"/>
                  </a:lnTo>
                  <a:lnTo>
                    <a:pt x="463" y="146"/>
                  </a:lnTo>
                  <a:lnTo>
                    <a:pt x="479" y="152"/>
                  </a:lnTo>
                  <a:lnTo>
                    <a:pt x="496" y="158"/>
                  </a:lnTo>
                  <a:lnTo>
                    <a:pt x="513" y="163"/>
                  </a:lnTo>
                  <a:lnTo>
                    <a:pt x="530" y="168"/>
                  </a:lnTo>
                  <a:lnTo>
                    <a:pt x="546" y="171"/>
                  </a:lnTo>
                  <a:lnTo>
                    <a:pt x="563" y="175"/>
                  </a:lnTo>
                  <a:lnTo>
                    <a:pt x="581" y="177"/>
                  </a:lnTo>
                  <a:lnTo>
                    <a:pt x="598" y="181"/>
                  </a:lnTo>
                  <a:lnTo>
                    <a:pt x="616" y="182"/>
                  </a:lnTo>
                  <a:lnTo>
                    <a:pt x="634" y="184"/>
                  </a:lnTo>
                  <a:lnTo>
                    <a:pt x="651" y="185"/>
                  </a:lnTo>
                  <a:lnTo>
                    <a:pt x="669" y="186"/>
                  </a:lnTo>
                  <a:lnTo>
                    <a:pt x="687" y="186"/>
                  </a:lnTo>
                  <a:lnTo>
                    <a:pt x="689" y="185"/>
                  </a:lnTo>
                  <a:lnTo>
                    <a:pt x="691" y="183"/>
                  </a:lnTo>
                  <a:lnTo>
                    <a:pt x="691" y="181"/>
                  </a:lnTo>
                  <a:lnTo>
                    <a:pt x="689" y="178"/>
                  </a:lnTo>
                  <a:lnTo>
                    <a:pt x="672" y="176"/>
                  </a:lnTo>
                  <a:lnTo>
                    <a:pt x="654" y="174"/>
                  </a:lnTo>
                  <a:lnTo>
                    <a:pt x="637" y="171"/>
                  </a:lnTo>
                  <a:lnTo>
                    <a:pt x="620" y="169"/>
                  </a:lnTo>
                  <a:lnTo>
                    <a:pt x="603" y="166"/>
                  </a:lnTo>
                  <a:lnTo>
                    <a:pt x="585" y="162"/>
                  </a:lnTo>
                  <a:lnTo>
                    <a:pt x="569" y="158"/>
                  </a:lnTo>
                  <a:lnTo>
                    <a:pt x="553" y="153"/>
                  </a:lnTo>
                  <a:lnTo>
                    <a:pt x="536" y="148"/>
                  </a:lnTo>
                  <a:lnTo>
                    <a:pt x="521" y="143"/>
                  </a:lnTo>
                  <a:lnTo>
                    <a:pt x="505" y="136"/>
                  </a:lnTo>
                  <a:lnTo>
                    <a:pt x="489" y="130"/>
                  </a:lnTo>
                  <a:lnTo>
                    <a:pt x="474" y="122"/>
                  </a:lnTo>
                  <a:lnTo>
                    <a:pt x="458" y="114"/>
                  </a:lnTo>
                  <a:lnTo>
                    <a:pt x="443" y="105"/>
                  </a:lnTo>
                  <a:lnTo>
                    <a:pt x="428" y="95"/>
                  </a:lnTo>
                  <a:lnTo>
                    <a:pt x="414" y="86"/>
                  </a:lnTo>
                  <a:lnTo>
                    <a:pt x="401" y="78"/>
                  </a:lnTo>
                  <a:lnTo>
                    <a:pt x="387" y="69"/>
                  </a:lnTo>
                  <a:lnTo>
                    <a:pt x="373" y="61"/>
                  </a:lnTo>
                  <a:lnTo>
                    <a:pt x="360" y="52"/>
                  </a:lnTo>
                  <a:lnTo>
                    <a:pt x="346" y="44"/>
                  </a:lnTo>
                  <a:lnTo>
                    <a:pt x="332" y="36"/>
                  </a:lnTo>
                  <a:lnTo>
                    <a:pt x="318" y="29"/>
                  </a:lnTo>
                  <a:lnTo>
                    <a:pt x="303" y="22"/>
                  </a:lnTo>
                  <a:lnTo>
                    <a:pt x="289" y="16"/>
                  </a:lnTo>
                  <a:lnTo>
                    <a:pt x="274" y="10"/>
                  </a:lnTo>
                  <a:lnTo>
                    <a:pt x="258" y="7"/>
                  </a:lnTo>
                  <a:lnTo>
                    <a:pt x="243" y="3"/>
                  </a:lnTo>
                  <a:lnTo>
                    <a:pt x="227" y="1"/>
                  </a:lnTo>
                  <a:lnTo>
                    <a:pt x="211" y="0"/>
                  </a:lnTo>
                  <a:lnTo>
                    <a:pt x="194" y="0"/>
                  </a:lnTo>
                  <a:lnTo>
                    <a:pt x="180" y="1"/>
                  </a:lnTo>
                  <a:lnTo>
                    <a:pt x="166" y="3"/>
                  </a:lnTo>
                  <a:lnTo>
                    <a:pt x="153" y="8"/>
                  </a:lnTo>
                  <a:lnTo>
                    <a:pt x="141" y="13"/>
                  </a:lnTo>
                  <a:lnTo>
                    <a:pt x="128" y="19"/>
                  </a:lnTo>
                  <a:lnTo>
                    <a:pt x="117" y="26"/>
                  </a:lnTo>
                  <a:lnTo>
                    <a:pt x="105" y="34"/>
                  </a:lnTo>
                  <a:lnTo>
                    <a:pt x="95" y="44"/>
                  </a:lnTo>
                  <a:lnTo>
                    <a:pt x="86" y="54"/>
                  </a:lnTo>
                  <a:lnTo>
                    <a:pt x="77" y="64"/>
                  </a:lnTo>
                  <a:lnTo>
                    <a:pt x="72" y="76"/>
                  </a:lnTo>
                  <a:lnTo>
                    <a:pt x="67" y="89"/>
                  </a:lnTo>
                  <a:lnTo>
                    <a:pt x="64" y="101"/>
                  </a:lnTo>
                  <a:lnTo>
                    <a:pt x="62" y="114"/>
                  </a:lnTo>
                  <a:lnTo>
                    <a:pt x="61" y="128"/>
                  </a:lnTo>
                  <a:lnTo>
                    <a:pt x="61" y="142"/>
                  </a:lnTo>
                  <a:lnTo>
                    <a:pt x="64" y="165"/>
                  </a:lnTo>
                  <a:lnTo>
                    <a:pt x="66" y="199"/>
                  </a:lnTo>
                  <a:lnTo>
                    <a:pt x="62" y="227"/>
                  </a:lnTo>
                  <a:lnTo>
                    <a:pt x="46" y="229"/>
                  </a:lnTo>
                  <a:lnTo>
                    <a:pt x="39" y="224"/>
                  </a:lnTo>
                  <a:lnTo>
                    <a:pt x="31" y="218"/>
                  </a:lnTo>
                  <a:lnTo>
                    <a:pt x="23" y="212"/>
                  </a:lnTo>
                  <a:lnTo>
                    <a:pt x="16" y="205"/>
                  </a:lnTo>
                  <a:lnTo>
                    <a:pt x="10" y="198"/>
                  </a:lnTo>
                  <a:lnTo>
                    <a:pt x="5" y="193"/>
                  </a:lnTo>
                  <a:lnTo>
                    <a:pt x="1" y="190"/>
                  </a:lnTo>
                  <a:lnTo>
                    <a:pt x="0" y="189"/>
                  </a:lnTo>
                  <a:lnTo>
                    <a:pt x="3" y="192"/>
                  </a:lnTo>
                  <a:lnTo>
                    <a:pt x="8" y="201"/>
                  </a:lnTo>
                  <a:lnTo>
                    <a:pt x="16" y="215"/>
                  </a:lnTo>
                  <a:lnTo>
                    <a:pt x="26" y="229"/>
                  </a:lnTo>
                  <a:lnTo>
                    <a:pt x="37" y="242"/>
                  </a:lnTo>
                  <a:lnTo>
                    <a:pt x="49" y="251"/>
                  </a:lnTo>
                  <a:lnTo>
                    <a:pt x="59" y="253"/>
                  </a:lnTo>
                  <a:lnTo>
                    <a:pt x="68" y="24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13" name="Freeform 1360"/>
            <p:cNvSpPr>
              <a:spLocks noChangeArrowheads="1"/>
            </p:cNvSpPr>
            <p:nvPr/>
          </p:nvSpPr>
          <p:spPr bwMode="auto">
            <a:xfrm flipH="1">
              <a:off x="2242" y="2038"/>
              <a:ext cx="54" cy="67"/>
            </a:xfrm>
            <a:custGeom>
              <a:avLst/>
              <a:gdLst>
                <a:gd name="T0" fmla="*/ 0 w 214"/>
                <a:gd name="T1" fmla="*/ 0 h 259"/>
                <a:gd name="T2" fmla="*/ 0 w 214"/>
                <a:gd name="T3" fmla="*/ 0 h 259"/>
                <a:gd name="T4" fmla="*/ 0 w 214"/>
                <a:gd name="T5" fmla="*/ 0 h 259"/>
                <a:gd name="T6" fmla="*/ 0 w 214"/>
                <a:gd name="T7" fmla="*/ 0 h 259"/>
                <a:gd name="T8" fmla="*/ 0 w 214"/>
                <a:gd name="T9" fmla="*/ 0 h 259"/>
                <a:gd name="T10" fmla="*/ 0 w 214"/>
                <a:gd name="T11" fmla="*/ 0 h 259"/>
                <a:gd name="T12" fmla="*/ 0 w 214"/>
                <a:gd name="T13" fmla="*/ 0 h 259"/>
                <a:gd name="T14" fmla="*/ 0 w 214"/>
                <a:gd name="T15" fmla="*/ 0 h 259"/>
                <a:gd name="T16" fmla="*/ 0 w 214"/>
                <a:gd name="T17" fmla="*/ 0 h 259"/>
                <a:gd name="T18" fmla="*/ 0 w 214"/>
                <a:gd name="T19" fmla="*/ 0 h 259"/>
                <a:gd name="T20" fmla="*/ 0 w 214"/>
                <a:gd name="T21" fmla="*/ 0 h 259"/>
                <a:gd name="T22" fmla="*/ 0 w 214"/>
                <a:gd name="T23" fmla="*/ 0 h 259"/>
                <a:gd name="T24" fmla="*/ 0 w 214"/>
                <a:gd name="T25" fmla="*/ 0 h 259"/>
                <a:gd name="T26" fmla="*/ 0 w 214"/>
                <a:gd name="T27" fmla="*/ 0 h 259"/>
                <a:gd name="T28" fmla="*/ 0 w 214"/>
                <a:gd name="T29" fmla="*/ 0 h 259"/>
                <a:gd name="T30" fmla="*/ 0 w 214"/>
                <a:gd name="T31" fmla="*/ 0 h 259"/>
                <a:gd name="T32" fmla="*/ 0 w 214"/>
                <a:gd name="T33" fmla="*/ 0 h 259"/>
                <a:gd name="T34" fmla="*/ 0 w 214"/>
                <a:gd name="T35" fmla="*/ 0 h 259"/>
                <a:gd name="T36" fmla="*/ 0 w 214"/>
                <a:gd name="T37" fmla="*/ 0 h 259"/>
                <a:gd name="T38" fmla="*/ 0 w 214"/>
                <a:gd name="T39" fmla="*/ 0 h 259"/>
                <a:gd name="T40" fmla="*/ 0 w 214"/>
                <a:gd name="T41" fmla="*/ 0 h 259"/>
                <a:gd name="T42" fmla="*/ 0 w 214"/>
                <a:gd name="T43" fmla="*/ 0 h 259"/>
                <a:gd name="T44" fmla="*/ 0 w 214"/>
                <a:gd name="T45" fmla="*/ 0 h 259"/>
                <a:gd name="T46" fmla="*/ 0 w 214"/>
                <a:gd name="T47" fmla="*/ 0 h 259"/>
                <a:gd name="T48" fmla="*/ 0 w 214"/>
                <a:gd name="T49" fmla="*/ 0 h 259"/>
                <a:gd name="T50" fmla="*/ 0 w 214"/>
                <a:gd name="T51" fmla="*/ 0 h 259"/>
                <a:gd name="T52" fmla="*/ 0 w 214"/>
                <a:gd name="T53" fmla="*/ 0 h 259"/>
                <a:gd name="T54" fmla="*/ 0 w 214"/>
                <a:gd name="T55" fmla="*/ 0 h 259"/>
                <a:gd name="T56" fmla="*/ 0 w 214"/>
                <a:gd name="T57" fmla="*/ 0 h 259"/>
                <a:gd name="T58" fmla="*/ 0 w 214"/>
                <a:gd name="T59" fmla="*/ 0 h 259"/>
                <a:gd name="T60" fmla="*/ 0 w 214"/>
                <a:gd name="T61" fmla="*/ 0 h 259"/>
                <a:gd name="T62" fmla="*/ 0 w 214"/>
                <a:gd name="T63" fmla="*/ 0 h 259"/>
                <a:gd name="T64" fmla="*/ 0 w 214"/>
                <a:gd name="T65" fmla="*/ 0 h 259"/>
                <a:gd name="T66" fmla="*/ 0 w 214"/>
                <a:gd name="T67" fmla="*/ 0 h 259"/>
                <a:gd name="T68" fmla="*/ 0 w 214"/>
                <a:gd name="T69" fmla="*/ 0 h 259"/>
                <a:gd name="T70" fmla="*/ 0 w 214"/>
                <a:gd name="T71" fmla="*/ 0 h 259"/>
                <a:gd name="T72" fmla="*/ 0 w 214"/>
                <a:gd name="T73" fmla="*/ 0 h 259"/>
                <a:gd name="T74" fmla="*/ 0 w 214"/>
                <a:gd name="T75" fmla="*/ 0 h 259"/>
                <a:gd name="T76" fmla="*/ 0 w 214"/>
                <a:gd name="T77" fmla="*/ 0 h 259"/>
                <a:gd name="T78" fmla="*/ 0 w 214"/>
                <a:gd name="T79" fmla="*/ 0 h 259"/>
                <a:gd name="T80" fmla="*/ 0 w 214"/>
                <a:gd name="T81" fmla="*/ 0 h 259"/>
                <a:gd name="T82" fmla="*/ 0 w 214"/>
                <a:gd name="T83" fmla="*/ 0 h 259"/>
                <a:gd name="T84" fmla="*/ 0 w 214"/>
                <a:gd name="T85" fmla="*/ 0 h 259"/>
                <a:gd name="T86" fmla="*/ 0 w 214"/>
                <a:gd name="T87" fmla="*/ 0 h 259"/>
                <a:gd name="T88" fmla="*/ 0 w 214"/>
                <a:gd name="T89" fmla="*/ 0 h 259"/>
                <a:gd name="T90" fmla="*/ 0 w 214"/>
                <a:gd name="T91" fmla="*/ 0 h 259"/>
                <a:gd name="T92" fmla="*/ 0 w 214"/>
                <a:gd name="T93" fmla="*/ 0 h 259"/>
                <a:gd name="T94" fmla="*/ 0 w 214"/>
                <a:gd name="T95" fmla="*/ 0 h 259"/>
                <a:gd name="T96" fmla="*/ 0 w 214"/>
                <a:gd name="T97" fmla="*/ 0 h 259"/>
                <a:gd name="T98" fmla="*/ 0 w 214"/>
                <a:gd name="T99" fmla="*/ 0 h 259"/>
                <a:gd name="T100" fmla="*/ 0 w 214"/>
                <a:gd name="T101" fmla="*/ 0 h 259"/>
                <a:gd name="T102" fmla="*/ 0 w 214"/>
                <a:gd name="T103" fmla="*/ 0 h 259"/>
                <a:gd name="T104" fmla="*/ 0 w 214"/>
                <a:gd name="T105" fmla="*/ 0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4" h="259">
                  <a:moveTo>
                    <a:pt x="59" y="159"/>
                  </a:moveTo>
                  <a:lnTo>
                    <a:pt x="66" y="168"/>
                  </a:lnTo>
                  <a:lnTo>
                    <a:pt x="74" y="178"/>
                  </a:lnTo>
                  <a:lnTo>
                    <a:pt x="82" y="186"/>
                  </a:lnTo>
                  <a:lnTo>
                    <a:pt x="91" y="195"/>
                  </a:lnTo>
                  <a:lnTo>
                    <a:pt x="100" y="203"/>
                  </a:lnTo>
                  <a:lnTo>
                    <a:pt x="110" y="211"/>
                  </a:lnTo>
                  <a:lnTo>
                    <a:pt x="119" y="218"/>
                  </a:lnTo>
                  <a:lnTo>
                    <a:pt x="128" y="225"/>
                  </a:lnTo>
                  <a:lnTo>
                    <a:pt x="137" y="231"/>
                  </a:lnTo>
                  <a:lnTo>
                    <a:pt x="148" y="236"/>
                  </a:lnTo>
                  <a:lnTo>
                    <a:pt x="158" y="241"/>
                  </a:lnTo>
                  <a:lnTo>
                    <a:pt x="168" y="246"/>
                  </a:lnTo>
                  <a:lnTo>
                    <a:pt x="179" y="249"/>
                  </a:lnTo>
                  <a:lnTo>
                    <a:pt x="190" y="253"/>
                  </a:lnTo>
                  <a:lnTo>
                    <a:pt x="201" y="256"/>
                  </a:lnTo>
                  <a:lnTo>
                    <a:pt x="211" y="259"/>
                  </a:lnTo>
                  <a:lnTo>
                    <a:pt x="213" y="259"/>
                  </a:lnTo>
                  <a:lnTo>
                    <a:pt x="214" y="257"/>
                  </a:lnTo>
                  <a:lnTo>
                    <a:pt x="214" y="256"/>
                  </a:lnTo>
                  <a:lnTo>
                    <a:pt x="213" y="255"/>
                  </a:lnTo>
                  <a:lnTo>
                    <a:pt x="205" y="251"/>
                  </a:lnTo>
                  <a:lnTo>
                    <a:pt x="197" y="248"/>
                  </a:lnTo>
                  <a:lnTo>
                    <a:pt x="189" y="244"/>
                  </a:lnTo>
                  <a:lnTo>
                    <a:pt x="182" y="241"/>
                  </a:lnTo>
                  <a:lnTo>
                    <a:pt x="174" y="238"/>
                  </a:lnTo>
                  <a:lnTo>
                    <a:pt x="166" y="234"/>
                  </a:lnTo>
                  <a:lnTo>
                    <a:pt x="158" y="231"/>
                  </a:lnTo>
                  <a:lnTo>
                    <a:pt x="150" y="227"/>
                  </a:lnTo>
                  <a:lnTo>
                    <a:pt x="141" y="221"/>
                  </a:lnTo>
                  <a:lnTo>
                    <a:pt x="131" y="216"/>
                  </a:lnTo>
                  <a:lnTo>
                    <a:pt x="122" y="209"/>
                  </a:lnTo>
                  <a:lnTo>
                    <a:pt x="114" y="201"/>
                  </a:lnTo>
                  <a:lnTo>
                    <a:pt x="106" y="194"/>
                  </a:lnTo>
                  <a:lnTo>
                    <a:pt x="98" y="186"/>
                  </a:lnTo>
                  <a:lnTo>
                    <a:pt x="90" y="178"/>
                  </a:lnTo>
                  <a:lnTo>
                    <a:pt x="82" y="170"/>
                  </a:lnTo>
                  <a:lnTo>
                    <a:pt x="67" y="150"/>
                  </a:lnTo>
                  <a:lnTo>
                    <a:pt x="52" y="126"/>
                  </a:lnTo>
                  <a:lnTo>
                    <a:pt x="38" y="98"/>
                  </a:lnTo>
                  <a:lnTo>
                    <a:pt x="26" y="69"/>
                  </a:lnTo>
                  <a:lnTo>
                    <a:pt x="15" y="43"/>
                  </a:lnTo>
                  <a:lnTo>
                    <a:pt x="7" y="21"/>
                  </a:lnTo>
                  <a:lnTo>
                    <a:pt x="3" y="6"/>
                  </a:lnTo>
                  <a:lnTo>
                    <a:pt x="0" y="0"/>
                  </a:lnTo>
                  <a:lnTo>
                    <a:pt x="1" y="5"/>
                  </a:lnTo>
                  <a:lnTo>
                    <a:pt x="5" y="19"/>
                  </a:lnTo>
                  <a:lnTo>
                    <a:pt x="9" y="40"/>
                  </a:lnTo>
                  <a:lnTo>
                    <a:pt x="17" y="64"/>
                  </a:lnTo>
                  <a:lnTo>
                    <a:pt x="26" y="90"/>
                  </a:lnTo>
                  <a:lnTo>
                    <a:pt x="36" y="117"/>
                  </a:lnTo>
                  <a:lnTo>
                    <a:pt x="46" y="140"/>
                  </a:lnTo>
                  <a:lnTo>
                    <a:pt x="59" y="15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14" name="Freeform 1361"/>
            <p:cNvSpPr>
              <a:spLocks noChangeArrowheads="1"/>
            </p:cNvSpPr>
            <p:nvPr/>
          </p:nvSpPr>
          <p:spPr bwMode="auto">
            <a:xfrm flipH="1">
              <a:off x="2237" y="2103"/>
              <a:ext cx="6" cy="46"/>
            </a:xfrm>
            <a:custGeom>
              <a:avLst/>
              <a:gdLst>
                <a:gd name="T0" fmla="*/ 0 w 22"/>
                <a:gd name="T1" fmla="*/ 0 h 180"/>
                <a:gd name="T2" fmla="*/ 0 w 22"/>
                <a:gd name="T3" fmla="*/ 0 h 180"/>
                <a:gd name="T4" fmla="*/ 0 w 22"/>
                <a:gd name="T5" fmla="*/ 0 h 180"/>
                <a:gd name="T6" fmla="*/ 0 w 22"/>
                <a:gd name="T7" fmla="*/ 0 h 180"/>
                <a:gd name="T8" fmla="*/ 0 w 22"/>
                <a:gd name="T9" fmla="*/ 0 h 180"/>
                <a:gd name="T10" fmla="*/ 0 w 22"/>
                <a:gd name="T11" fmla="*/ 0 h 180"/>
                <a:gd name="T12" fmla="*/ 0 w 22"/>
                <a:gd name="T13" fmla="*/ 0 h 180"/>
                <a:gd name="T14" fmla="*/ 0 w 22"/>
                <a:gd name="T15" fmla="*/ 0 h 180"/>
                <a:gd name="T16" fmla="*/ 0 w 22"/>
                <a:gd name="T17" fmla="*/ 0 h 180"/>
                <a:gd name="T18" fmla="*/ 0 w 22"/>
                <a:gd name="T19" fmla="*/ 0 h 180"/>
                <a:gd name="T20" fmla="*/ 0 w 22"/>
                <a:gd name="T21" fmla="*/ 0 h 180"/>
                <a:gd name="T22" fmla="*/ 0 w 22"/>
                <a:gd name="T23" fmla="*/ 0 h 180"/>
                <a:gd name="T24" fmla="*/ 0 w 22"/>
                <a:gd name="T25" fmla="*/ 0 h 180"/>
                <a:gd name="T26" fmla="*/ 0 w 22"/>
                <a:gd name="T27" fmla="*/ 0 h 180"/>
                <a:gd name="T28" fmla="*/ 0 w 22"/>
                <a:gd name="T29" fmla="*/ 0 h 180"/>
                <a:gd name="T30" fmla="*/ 0 w 22"/>
                <a:gd name="T31" fmla="*/ 0 h 180"/>
                <a:gd name="T32" fmla="*/ 0 w 22"/>
                <a:gd name="T33" fmla="*/ 0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 h="180">
                  <a:moveTo>
                    <a:pt x="1" y="176"/>
                  </a:moveTo>
                  <a:lnTo>
                    <a:pt x="0" y="178"/>
                  </a:lnTo>
                  <a:lnTo>
                    <a:pt x="1" y="180"/>
                  </a:lnTo>
                  <a:lnTo>
                    <a:pt x="4" y="180"/>
                  </a:lnTo>
                  <a:lnTo>
                    <a:pt x="5" y="178"/>
                  </a:lnTo>
                  <a:lnTo>
                    <a:pt x="16" y="155"/>
                  </a:lnTo>
                  <a:lnTo>
                    <a:pt x="21" y="128"/>
                  </a:lnTo>
                  <a:lnTo>
                    <a:pt x="22" y="99"/>
                  </a:lnTo>
                  <a:lnTo>
                    <a:pt x="20" y="69"/>
                  </a:lnTo>
                  <a:lnTo>
                    <a:pt x="16" y="43"/>
                  </a:lnTo>
                  <a:lnTo>
                    <a:pt x="12" y="21"/>
                  </a:lnTo>
                  <a:lnTo>
                    <a:pt x="8" y="6"/>
                  </a:lnTo>
                  <a:lnTo>
                    <a:pt x="7" y="0"/>
                  </a:lnTo>
                  <a:lnTo>
                    <a:pt x="11" y="20"/>
                  </a:lnTo>
                  <a:lnTo>
                    <a:pt x="15" y="68"/>
                  </a:lnTo>
                  <a:lnTo>
                    <a:pt x="14" y="127"/>
                  </a:lnTo>
                  <a:lnTo>
                    <a:pt x="1" y="176"/>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15" name="Freeform 1362"/>
            <p:cNvSpPr>
              <a:spLocks noChangeArrowheads="1"/>
            </p:cNvSpPr>
            <p:nvPr/>
          </p:nvSpPr>
          <p:spPr bwMode="auto">
            <a:xfrm flipH="1">
              <a:off x="2286" y="2055"/>
              <a:ext cx="31" cy="115"/>
            </a:xfrm>
            <a:custGeom>
              <a:avLst/>
              <a:gdLst>
                <a:gd name="T0" fmla="*/ 0 w 126"/>
                <a:gd name="T1" fmla="*/ 0 h 440"/>
                <a:gd name="T2" fmla="*/ 0 w 126"/>
                <a:gd name="T3" fmla="*/ 0 h 440"/>
                <a:gd name="T4" fmla="*/ 0 w 126"/>
                <a:gd name="T5" fmla="*/ 0 h 440"/>
                <a:gd name="T6" fmla="*/ 0 w 126"/>
                <a:gd name="T7" fmla="*/ 0 h 440"/>
                <a:gd name="T8" fmla="*/ 0 w 126"/>
                <a:gd name="T9" fmla="*/ 0 h 440"/>
                <a:gd name="T10" fmla="*/ 0 w 126"/>
                <a:gd name="T11" fmla="*/ 0 h 440"/>
                <a:gd name="T12" fmla="*/ 0 w 126"/>
                <a:gd name="T13" fmla="*/ 0 h 440"/>
                <a:gd name="T14" fmla="*/ 0 w 126"/>
                <a:gd name="T15" fmla="*/ 0 h 440"/>
                <a:gd name="T16" fmla="*/ 0 w 126"/>
                <a:gd name="T17" fmla="*/ 0 h 440"/>
                <a:gd name="T18" fmla="*/ 0 w 126"/>
                <a:gd name="T19" fmla="*/ 0 h 440"/>
                <a:gd name="T20" fmla="*/ 0 w 126"/>
                <a:gd name="T21" fmla="*/ 0 h 440"/>
                <a:gd name="T22" fmla="*/ 0 w 126"/>
                <a:gd name="T23" fmla="*/ 0 h 440"/>
                <a:gd name="T24" fmla="*/ 0 w 126"/>
                <a:gd name="T25" fmla="*/ 0 h 440"/>
                <a:gd name="T26" fmla="*/ 0 w 126"/>
                <a:gd name="T27" fmla="*/ 0 h 440"/>
                <a:gd name="T28" fmla="*/ 0 w 126"/>
                <a:gd name="T29" fmla="*/ 0 h 440"/>
                <a:gd name="T30" fmla="*/ 0 w 126"/>
                <a:gd name="T31" fmla="*/ 0 h 440"/>
                <a:gd name="T32" fmla="*/ 0 w 126"/>
                <a:gd name="T33" fmla="*/ 0 h 440"/>
                <a:gd name="T34" fmla="*/ 0 w 126"/>
                <a:gd name="T35" fmla="*/ 0 h 440"/>
                <a:gd name="T36" fmla="*/ 0 w 126"/>
                <a:gd name="T37" fmla="*/ 0 h 440"/>
                <a:gd name="T38" fmla="*/ 0 w 126"/>
                <a:gd name="T39" fmla="*/ 0 h 440"/>
                <a:gd name="T40" fmla="*/ 0 w 126"/>
                <a:gd name="T41" fmla="*/ 0 h 440"/>
                <a:gd name="T42" fmla="*/ 0 w 126"/>
                <a:gd name="T43" fmla="*/ 0 h 440"/>
                <a:gd name="T44" fmla="*/ 0 w 126"/>
                <a:gd name="T45" fmla="*/ 0 h 440"/>
                <a:gd name="T46" fmla="*/ 0 w 126"/>
                <a:gd name="T47" fmla="*/ 0 h 440"/>
                <a:gd name="T48" fmla="*/ 0 w 126"/>
                <a:gd name="T49" fmla="*/ 0 h 440"/>
                <a:gd name="T50" fmla="*/ 0 w 126"/>
                <a:gd name="T51" fmla="*/ 0 h 440"/>
                <a:gd name="T52" fmla="*/ 0 w 126"/>
                <a:gd name="T53" fmla="*/ 0 h 440"/>
                <a:gd name="T54" fmla="*/ 0 w 126"/>
                <a:gd name="T55" fmla="*/ 0 h 440"/>
                <a:gd name="T56" fmla="*/ 0 w 126"/>
                <a:gd name="T57" fmla="*/ 0 h 440"/>
                <a:gd name="T58" fmla="*/ 0 w 126"/>
                <a:gd name="T59" fmla="*/ 0 h 440"/>
                <a:gd name="T60" fmla="*/ 0 w 126"/>
                <a:gd name="T61" fmla="*/ 0 h 440"/>
                <a:gd name="T62" fmla="*/ 0 w 126"/>
                <a:gd name="T63" fmla="*/ 0 h 440"/>
                <a:gd name="T64" fmla="*/ 0 w 126"/>
                <a:gd name="T65" fmla="*/ 0 h 440"/>
                <a:gd name="T66" fmla="*/ 0 w 126"/>
                <a:gd name="T67" fmla="*/ 0 h 440"/>
                <a:gd name="T68" fmla="*/ 0 w 126"/>
                <a:gd name="T69" fmla="*/ 0 h 440"/>
                <a:gd name="T70" fmla="*/ 0 w 126"/>
                <a:gd name="T71" fmla="*/ 0 h 440"/>
                <a:gd name="T72" fmla="*/ 0 w 126"/>
                <a:gd name="T73" fmla="*/ 0 h 44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 h="440">
                  <a:moveTo>
                    <a:pt x="0" y="112"/>
                  </a:moveTo>
                  <a:lnTo>
                    <a:pt x="2" y="142"/>
                  </a:lnTo>
                  <a:lnTo>
                    <a:pt x="4" y="173"/>
                  </a:lnTo>
                  <a:lnTo>
                    <a:pt x="6" y="204"/>
                  </a:lnTo>
                  <a:lnTo>
                    <a:pt x="11" y="234"/>
                  </a:lnTo>
                  <a:lnTo>
                    <a:pt x="16" y="263"/>
                  </a:lnTo>
                  <a:lnTo>
                    <a:pt x="24" y="291"/>
                  </a:lnTo>
                  <a:lnTo>
                    <a:pt x="35" y="318"/>
                  </a:lnTo>
                  <a:lnTo>
                    <a:pt x="47" y="344"/>
                  </a:lnTo>
                  <a:lnTo>
                    <a:pt x="61" y="370"/>
                  </a:lnTo>
                  <a:lnTo>
                    <a:pt x="77" y="394"/>
                  </a:lnTo>
                  <a:lnTo>
                    <a:pt x="96" y="417"/>
                  </a:lnTo>
                  <a:lnTo>
                    <a:pt x="115" y="439"/>
                  </a:lnTo>
                  <a:lnTo>
                    <a:pt x="120" y="440"/>
                  </a:lnTo>
                  <a:lnTo>
                    <a:pt x="123" y="438"/>
                  </a:lnTo>
                  <a:lnTo>
                    <a:pt x="126" y="433"/>
                  </a:lnTo>
                  <a:lnTo>
                    <a:pt x="126" y="429"/>
                  </a:lnTo>
                  <a:lnTo>
                    <a:pt x="111" y="407"/>
                  </a:lnTo>
                  <a:lnTo>
                    <a:pt x="96" y="382"/>
                  </a:lnTo>
                  <a:lnTo>
                    <a:pt x="82" y="359"/>
                  </a:lnTo>
                  <a:lnTo>
                    <a:pt x="69" y="335"/>
                  </a:lnTo>
                  <a:lnTo>
                    <a:pt x="58" y="310"/>
                  </a:lnTo>
                  <a:lnTo>
                    <a:pt x="47" y="285"/>
                  </a:lnTo>
                  <a:lnTo>
                    <a:pt x="38" y="259"/>
                  </a:lnTo>
                  <a:lnTo>
                    <a:pt x="31" y="233"/>
                  </a:lnTo>
                  <a:lnTo>
                    <a:pt x="24" y="206"/>
                  </a:lnTo>
                  <a:lnTo>
                    <a:pt x="20" y="179"/>
                  </a:lnTo>
                  <a:lnTo>
                    <a:pt x="15" y="151"/>
                  </a:lnTo>
                  <a:lnTo>
                    <a:pt x="12" y="123"/>
                  </a:lnTo>
                  <a:lnTo>
                    <a:pt x="8" y="87"/>
                  </a:lnTo>
                  <a:lnTo>
                    <a:pt x="6" y="46"/>
                  </a:lnTo>
                  <a:lnTo>
                    <a:pt x="5" y="14"/>
                  </a:lnTo>
                  <a:lnTo>
                    <a:pt x="5" y="0"/>
                  </a:lnTo>
                  <a:lnTo>
                    <a:pt x="4" y="13"/>
                  </a:lnTo>
                  <a:lnTo>
                    <a:pt x="1" y="42"/>
                  </a:lnTo>
                  <a:lnTo>
                    <a:pt x="0" y="78"/>
                  </a:lnTo>
                  <a:lnTo>
                    <a:pt x="0" y="112"/>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16" name="Freeform 1363"/>
            <p:cNvSpPr>
              <a:spLocks noChangeArrowheads="1"/>
            </p:cNvSpPr>
            <p:nvPr/>
          </p:nvSpPr>
          <p:spPr bwMode="auto">
            <a:xfrm flipH="1">
              <a:off x="2237" y="2164"/>
              <a:ext cx="58" cy="3"/>
            </a:xfrm>
            <a:custGeom>
              <a:avLst/>
              <a:gdLst>
                <a:gd name="T0" fmla="*/ 0 w 227"/>
                <a:gd name="T1" fmla="*/ 0 h 14"/>
                <a:gd name="T2" fmla="*/ 0 w 227"/>
                <a:gd name="T3" fmla="*/ 0 h 14"/>
                <a:gd name="T4" fmla="*/ 0 w 227"/>
                <a:gd name="T5" fmla="*/ 0 h 14"/>
                <a:gd name="T6" fmla="*/ 0 w 227"/>
                <a:gd name="T7" fmla="*/ 0 h 14"/>
                <a:gd name="T8" fmla="*/ 0 w 227"/>
                <a:gd name="T9" fmla="*/ 0 h 14"/>
                <a:gd name="T10" fmla="*/ 0 w 227"/>
                <a:gd name="T11" fmla="*/ 0 h 14"/>
                <a:gd name="T12" fmla="*/ 0 w 227"/>
                <a:gd name="T13" fmla="*/ 0 h 14"/>
                <a:gd name="T14" fmla="*/ 0 w 227"/>
                <a:gd name="T15" fmla="*/ 0 h 14"/>
                <a:gd name="T16" fmla="*/ 0 w 227"/>
                <a:gd name="T17" fmla="*/ 0 h 14"/>
                <a:gd name="T18" fmla="*/ 0 w 227"/>
                <a:gd name="T19" fmla="*/ 0 h 14"/>
                <a:gd name="T20" fmla="*/ 0 w 227"/>
                <a:gd name="T21" fmla="*/ 0 h 14"/>
                <a:gd name="T22" fmla="*/ 0 w 227"/>
                <a:gd name="T23" fmla="*/ 0 h 14"/>
                <a:gd name="T24" fmla="*/ 0 w 227"/>
                <a:gd name="T25" fmla="*/ 0 h 14"/>
                <a:gd name="T26" fmla="*/ 0 w 227"/>
                <a:gd name="T27" fmla="*/ 0 h 14"/>
                <a:gd name="T28" fmla="*/ 0 w 227"/>
                <a:gd name="T29" fmla="*/ 0 h 14"/>
                <a:gd name="T30" fmla="*/ 0 w 227"/>
                <a:gd name="T31" fmla="*/ 0 h 14"/>
                <a:gd name="T32" fmla="*/ 0 w 227"/>
                <a:gd name="T33" fmla="*/ 0 h 14"/>
                <a:gd name="T34" fmla="*/ 0 w 227"/>
                <a:gd name="T35" fmla="*/ 0 h 14"/>
                <a:gd name="T36" fmla="*/ 0 w 227"/>
                <a:gd name="T37" fmla="*/ 0 h 14"/>
                <a:gd name="T38" fmla="*/ 0 w 227"/>
                <a:gd name="T39" fmla="*/ 0 h 14"/>
                <a:gd name="T40" fmla="*/ 0 w 227"/>
                <a:gd name="T41" fmla="*/ 0 h 14"/>
                <a:gd name="T42" fmla="*/ 0 w 227"/>
                <a:gd name="T43" fmla="*/ 0 h 14"/>
                <a:gd name="T44" fmla="*/ 0 w 227"/>
                <a:gd name="T45" fmla="*/ 0 h 14"/>
                <a:gd name="T46" fmla="*/ 0 w 227"/>
                <a:gd name="T47" fmla="*/ 0 h 14"/>
                <a:gd name="T48" fmla="*/ 0 w 227"/>
                <a:gd name="T49" fmla="*/ 0 h 14"/>
                <a:gd name="T50" fmla="*/ 0 w 227"/>
                <a:gd name="T51" fmla="*/ 0 h 14"/>
                <a:gd name="T52" fmla="*/ 0 w 227"/>
                <a:gd name="T53" fmla="*/ 0 h 14"/>
                <a:gd name="T54" fmla="*/ 0 w 227"/>
                <a:gd name="T55" fmla="*/ 0 h 14"/>
                <a:gd name="T56" fmla="*/ 0 w 227"/>
                <a:gd name="T57" fmla="*/ 0 h 14"/>
                <a:gd name="T58" fmla="*/ 0 w 227"/>
                <a:gd name="T59" fmla="*/ 0 h 14"/>
                <a:gd name="T60" fmla="*/ 0 w 227"/>
                <a:gd name="T61" fmla="*/ 0 h 14"/>
                <a:gd name="T62" fmla="*/ 0 w 227"/>
                <a:gd name="T63" fmla="*/ 0 h 14"/>
                <a:gd name="T64" fmla="*/ 0 w 227"/>
                <a:gd name="T65" fmla="*/ 0 h 14"/>
                <a:gd name="T66" fmla="*/ 0 w 227"/>
                <a:gd name="T67" fmla="*/ 0 h 14"/>
                <a:gd name="T68" fmla="*/ 0 w 227"/>
                <a:gd name="T69" fmla="*/ 0 h 14"/>
                <a:gd name="T70" fmla="*/ 0 w 227"/>
                <a:gd name="T71" fmla="*/ 0 h 14"/>
                <a:gd name="T72" fmla="*/ 0 w 227"/>
                <a:gd name="T73" fmla="*/ 0 h 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7" h="14">
                  <a:moveTo>
                    <a:pt x="107" y="6"/>
                  </a:moveTo>
                  <a:lnTo>
                    <a:pt x="122" y="6"/>
                  </a:lnTo>
                  <a:lnTo>
                    <a:pt x="137" y="7"/>
                  </a:lnTo>
                  <a:lnTo>
                    <a:pt x="152" y="7"/>
                  </a:lnTo>
                  <a:lnTo>
                    <a:pt x="166" y="8"/>
                  </a:lnTo>
                  <a:lnTo>
                    <a:pt x="181" y="9"/>
                  </a:lnTo>
                  <a:lnTo>
                    <a:pt x="196" y="10"/>
                  </a:lnTo>
                  <a:lnTo>
                    <a:pt x="211" y="12"/>
                  </a:lnTo>
                  <a:lnTo>
                    <a:pt x="224" y="14"/>
                  </a:lnTo>
                  <a:lnTo>
                    <a:pt x="226" y="14"/>
                  </a:lnTo>
                  <a:lnTo>
                    <a:pt x="227" y="12"/>
                  </a:lnTo>
                  <a:lnTo>
                    <a:pt x="227" y="10"/>
                  </a:lnTo>
                  <a:lnTo>
                    <a:pt x="226" y="9"/>
                  </a:lnTo>
                  <a:lnTo>
                    <a:pt x="211" y="7"/>
                  </a:lnTo>
                  <a:lnTo>
                    <a:pt x="194" y="5"/>
                  </a:lnTo>
                  <a:lnTo>
                    <a:pt x="179" y="2"/>
                  </a:lnTo>
                  <a:lnTo>
                    <a:pt x="163" y="1"/>
                  </a:lnTo>
                  <a:lnTo>
                    <a:pt x="148" y="1"/>
                  </a:lnTo>
                  <a:lnTo>
                    <a:pt x="132" y="0"/>
                  </a:lnTo>
                  <a:lnTo>
                    <a:pt x="117" y="0"/>
                  </a:lnTo>
                  <a:lnTo>
                    <a:pt x="101" y="0"/>
                  </a:lnTo>
                  <a:lnTo>
                    <a:pt x="87" y="0"/>
                  </a:lnTo>
                  <a:lnTo>
                    <a:pt x="71" y="2"/>
                  </a:lnTo>
                  <a:lnTo>
                    <a:pt x="54" y="3"/>
                  </a:lnTo>
                  <a:lnTo>
                    <a:pt x="38" y="6"/>
                  </a:lnTo>
                  <a:lnTo>
                    <a:pt x="23" y="8"/>
                  </a:lnTo>
                  <a:lnTo>
                    <a:pt x="11" y="9"/>
                  </a:lnTo>
                  <a:lnTo>
                    <a:pt x="3" y="12"/>
                  </a:lnTo>
                  <a:lnTo>
                    <a:pt x="0" y="12"/>
                  </a:lnTo>
                  <a:lnTo>
                    <a:pt x="3" y="12"/>
                  </a:lnTo>
                  <a:lnTo>
                    <a:pt x="11" y="10"/>
                  </a:lnTo>
                  <a:lnTo>
                    <a:pt x="25" y="9"/>
                  </a:lnTo>
                  <a:lnTo>
                    <a:pt x="40" y="8"/>
                  </a:lnTo>
                  <a:lnTo>
                    <a:pt x="57" y="8"/>
                  </a:lnTo>
                  <a:lnTo>
                    <a:pt x="76" y="7"/>
                  </a:lnTo>
                  <a:lnTo>
                    <a:pt x="92" y="6"/>
                  </a:lnTo>
                  <a:lnTo>
                    <a:pt x="107" y="6"/>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17" name="Freeform 1364"/>
            <p:cNvSpPr>
              <a:spLocks noChangeArrowheads="1"/>
            </p:cNvSpPr>
            <p:nvPr/>
          </p:nvSpPr>
          <p:spPr bwMode="auto">
            <a:xfrm flipH="1">
              <a:off x="2239" y="2166"/>
              <a:ext cx="24" cy="37"/>
            </a:xfrm>
            <a:custGeom>
              <a:avLst/>
              <a:gdLst>
                <a:gd name="T0" fmla="*/ 0 w 91"/>
                <a:gd name="T1" fmla="*/ 0 h 143"/>
                <a:gd name="T2" fmla="*/ 0 w 91"/>
                <a:gd name="T3" fmla="*/ 0 h 143"/>
                <a:gd name="T4" fmla="*/ 0 w 91"/>
                <a:gd name="T5" fmla="*/ 0 h 143"/>
                <a:gd name="T6" fmla="*/ 0 w 91"/>
                <a:gd name="T7" fmla="*/ 0 h 143"/>
                <a:gd name="T8" fmla="*/ 0 w 91"/>
                <a:gd name="T9" fmla="*/ 0 h 143"/>
                <a:gd name="T10" fmla="*/ 0 w 91"/>
                <a:gd name="T11" fmla="*/ 0 h 143"/>
                <a:gd name="T12" fmla="*/ 0 w 91"/>
                <a:gd name="T13" fmla="*/ 0 h 143"/>
                <a:gd name="T14" fmla="*/ 0 w 91"/>
                <a:gd name="T15" fmla="*/ 0 h 143"/>
                <a:gd name="T16" fmla="*/ 0 w 91"/>
                <a:gd name="T17" fmla="*/ 0 h 143"/>
                <a:gd name="T18" fmla="*/ 0 w 91"/>
                <a:gd name="T19" fmla="*/ 0 h 143"/>
                <a:gd name="T20" fmla="*/ 0 w 91"/>
                <a:gd name="T21" fmla="*/ 0 h 143"/>
                <a:gd name="T22" fmla="*/ 0 w 91"/>
                <a:gd name="T23" fmla="*/ 0 h 143"/>
                <a:gd name="T24" fmla="*/ 0 w 91"/>
                <a:gd name="T25" fmla="*/ 0 h 143"/>
                <a:gd name="T26" fmla="*/ 0 w 91"/>
                <a:gd name="T27" fmla="*/ 0 h 143"/>
                <a:gd name="T28" fmla="*/ 0 w 91"/>
                <a:gd name="T29" fmla="*/ 0 h 143"/>
                <a:gd name="T30" fmla="*/ 0 w 91"/>
                <a:gd name="T31" fmla="*/ 0 h 143"/>
                <a:gd name="T32" fmla="*/ 0 w 91"/>
                <a:gd name="T33" fmla="*/ 0 h 143"/>
                <a:gd name="T34" fmla="*/ 0 w 91"/>
                <a:gd name="T35" fmla="*/ 0 h 143"/>
                <a:gd name="T36" fmla="*/ 0 w 91"/>
                <a:gd name="T37" fmla="*/ 0 h 143"/>
                <a:gd name="T38" fmla="*/ 0 w 91"/>
                <a:gd name="T39" fmla="*/ 0 h 143"/>
                <a:gd name="T40" fmla="*/ 0 w 91"/>
                <a:gd name="T41" fmla="*/ 0 h 143"/>
                <a:gd name="T42" fmla="*/ 0 w 91"/>
                <a:gd name="T43" fmla="*/ 0 h 143"/>
                <a:gd name="T44" fmla="*/ 0 w 91"/>
                <a:gd name="T45" fmla="*/ 0 h 143"/>
                <a:gd name="T46" fmla="*/ 0 w 91"/>
                <a:gd name="T47" fmla="*/ 0 h 143"/>
                <a:gd name="T48" fmla="*/ 0 w 91"/>
                <a:gd name="T49" fmla="*/ 0 h 143"/>
                <a:gd name="T50" fmla="*/ 0 w 91"/>
                <a:gd name="T51" fmla="*/ 0 h 143"/>
                <a:gd name="T52" fmla="*/ 0 w 91"/>
                <a:gd name="T53" fmla="*/ 0 h 143"/>
                <a:gd name="T54" fmla="*/ 0 w 91"/>
                <a:gd name="T55" fmla="*/ 0 h 143"/>
                <a:gd name="T56" fmla="*/ 0 w 91"/>
                <a:gd name="T57" fmla="*/ 0 h 143"/>
                <a:gd name="T58" fmla="*/ 0 w 91"/>
                <a:gd name="T59" fmla="*/ 0 h 143"/>
                <a:gd name="T60" fmla="*/ 0 w 91"/>
                <a:gd name="T61" fmla="*/ 0 h 143"/>
                <a:gd name="T62" fmla="*/ 0 w 91"/>
                <a:gd name="T63" fmla="*/ 0 h 143"/>
                <a:gd name="T64" fmla="*/ 0 w 91"/>
                <a:gd name="T65" fmla="*/ 0 h 143"/>
                <a:gd name="T66" fmla="*/ 0 w 91"/>
                <a:gd name="T67" fmla="*/ 0 h 143"/>
                <a:gd name="T68" fmla="*/ 0 w 91"/>
                <a:gd name="T69" fmla="*/ 0 h 143"/>
                <a:gd name="T70" fmla="*/ 0 w 91"/>
                <a:gd name="T71" fmla="*/ 0 h 143"/>
                <a:gd name="T72" fmla="*/ 0 w 91"/>
                <a:gd name="T73" fmla="*/ 0 h 1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1" h="143">
                  <a:moveTo>
                    <a:pt x="41" y="66"/>
                  </a:moveTo>
                  <a:lnTo>
                    <a:pt x="35" y="75"/>
                  </a:lnTo>
                  <a:lnTo>
                    <a:pt x="29" y="84"/>
                  </a:lnTo>
                  <a:lnTo>
                    <a:pt x="23" y="93"/>
                  </a:lnTo>
                  <a:lnTo>
                    <a:pt x="19" y="102"/>
                  </a:lnTo>
                  <a:lnTo>
                    <a:pt x="13" y="112"/>
                  </a:lnTo>
                  <a:lnTo>
                    <a:pt x="8" y="121"/>
                  </a:lnTo>
                  <a:lnTo>
                    <a:pt x="4" y="130"/>
                  </a:lnTo>
                  <a:lnTo>
                    <a:pt x="0" y="140"/>
                  </a:lnTo>
                  <a:lnTo>
                    <a:pt x="0" y="143"/>
                  </a:lnTo>
                  <a:lnTo>
                    <a:pt x="1" y="143"/>
                  </a:lnTo>
                  <a:lnTo>
                    <a:pt x="4" y="143"/>
                  </a:lnTo>
                  <a:lnTo>
                    <a:pt x="6" y="142"/>
                  </a:lnTo>
                  <a:lnTo>
                    <a:pt x="11" y="132"/>
                  </a:lnTo>
                  <a:lnTo>
                    <a:pt x="15" y="123"/>
                  </a:lnTo>
                  <a:lnTo>
                    <a:pt x="21" y="114"/>
                  </a:lnTo>
                  <a:lnTo>
                    <a:pt x="26" y="105"/>
                  </a:lnTo>
                  <a:lnTo>
                    <a:pt x="31" y="95"/>
                  </a:lnTo>
                  <a:lnTo>
                    <a:pt x="37" y="87"/>
                  </a:lnTo>
                  <a:lnTo>
                    <a:pt x="43" y="78"/>
                  </a:lnTo>
                  <a:lnTo>
                    <a:pt x="49" y="69"/>
                  </a:lnTo>
                  <a:lnTo>
                    <a:pt x="56" y="57"/>
                  </a:lnTo>
                  <a:lnTo>
                    <a:pt x="61" y="47"/>
                  </a:lnTo>
                  <a:lnTo>
                    <a:pt x="67" y="38"/>
                  </a:lnTo>
                  <a:lnTo>
                    <a:pt x="74" y="29"/>
                  </a:lnTo>
                  <a:lnTo>
                    <a:pt x="80" y="21"/>
                  </a:lnTo>
                  <a:lnTo>
                    <a:pt x="86" y="10"/>
                  </a:lnTo>
                  <a:lnTo>
                    <a:pt x="90" y="3"/>
                  </a:lnTo>
                  <a:lnTo>
                    <a:pt x="91" y="0"/>
                  </a:lnTo>
                  <a:lnTo>
                    <a:pt x="90" y="2"/>
                  </a:lnTo>
                  <a:lnTo>
                    <a:pt x="86" y="7"/>
                  </a:lnTo>
                  <a:lnTo>
                    <a:pt x="80" y="15"/>
                  </a:lnTo>
                  <a:lnTo>
                    <a:pt x="72" y="24"/>
                  </a:lnTo>
                  <a:lnTo>
                    <a:pt x="64" y="34"/>
                  </a:lnTo>
                  <a:lnTo>
                    <a:pt x="56" y="46"/>
                  </a:lnTo>
                  <a:lnTo>
                    <a:pt x="48" y="56"/>
                  </a:lnTo>
                  <a:lnTo>
                    <a:pt x="41" y="66"/>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18" name="Freeform 1365"/>
            <p:cNvSpPr>
              <a:spLocks noChangeArrowheads="1"/>
            </p:cNvSpPr>
            <p:nvPr/>
          </p:nvSpPr>
          <p:spPr bwMode="auto">
            <a:xfrm flipH="1">
              <a:off x="2208" y="2196"/>
              <a:ext cx="66" cy="122"/>
            </a:xfrm>
            <a:custGeom>
              <a:avLst/>
              <a:gdLst>
                <a:gd name="T0" fmla="*/ 0 w 254"/>
                <a:gd name="T1" fmla="*/ 0 h 470"/>
                <a:gd name="T2" fmla="*/ 0 w 254"/>
                <a:gd name="T3" fmla="*/ 0 h 470"/>
                <a:gd name="T4" fmla="*/ 0 w 254"/>
                <a:gd name="T5" fmla="*/ 0 h 470"/>
                <a:gd name="T6" fmla="*/ 0 w 254"/>
                <a:gd name="T7" fmla="*/ 0 h 470"/>
                <a:gd name="T8" fmla="*/ 0 w 254"/>
                <a:gd name="T9" fmla="*/ 0 h 470"/>
                <a:gd name="T10" fmla="*/ 0 w 254"/>
                <a:gd name="T11" fmla="*/ 0 h 470"/>
                <a:gd name="T12" fmla="*/ 0 w 254"/>
                <a:gd name="T13" fmla="*/ 0 h 470"/>
                <a:gd name="T14" fmla="*/ 0 w 254"/>
                <a:gd name="T15" fmla="*/ 0 h 470"/>
                <a:gd name="T16" fmla="*/ 0 w 254"/>
                <a:gd name="T17" fmla="*/ 0 h 470"/>
                <a:gd name="T18" fmla="*/ 0 w 254"/>
                <a:gd name="T19" fmla="*/ 0 h 470"/>
                <a:gd name="T20" fmla="*/ 0 w 254"/>
                <a:gd name="T21" fmla="*/ 0 h 470"/>
                <a:gd name="T22" fmla="*/ 0 w 254"/>
                <a:gd name="T23" fmla="*/ 0 h 470"/>
                <a:gd name="T24" fmla="*/ 0 w 254"/>
                <a:gd name="T25" fmla="*/ 0 h 470"/>
                <a:gd name="T26" fmla="*/ 0 w 254"/>
                <a:gd name="T27" fmla="*/ 0 h 470"/>
                <a:gd name="T28" fmla="*/ 0 w 254"/>
                <a:gd name="T29" fmla="*/ 0 h 470"/>
                <a:gd name="T30" fmla="*/ 0 w 254"/>
                <a:gd name="T31" fmla="*/ 0 h 470"/>
                <a:gd name="T32" fmla="*/ 0 w 254"/>
                <a:gd name="T33" fmla="*/ 0 h 470"/>
                <a:gd name="T34" fmla="*/ 0 w 254"/>
                <a:gd name="T35" fmla="*/ 0 h 470"/>
                <a:gd name="T36" fmla="*/ 0 w 254"/>
                <a:gd name="T37" fmla="*/ 0 h 470"/>
                <a:gd name="T38" fmla="*/ 0 w 254"/>
                <a:gd name="T39" fmla="*/ 0 h 470"/>
                <a:gd name="T40" fmla="*/ 0 w 254"/>
                <a:gd name="T41" fmla="*/ 0 h 470"/>
                <a:gd name="T42" fmla="*/ 0 w 254"/>
                <a:gd name="T43" fmla="*/ 0 h 470"/>
                <a:gd name="T44" fmla="*/ 0 w 254"/>
                <a:gd name="T45" fmla="*/ 0 h 470"/>
                <a:gd name="T46" fmla="*/ 0 w 254"/>
                <a:gd name="T47" fmla="*/ 0 h 470"/>
                <a:gd name="T48" fmla="*/ 0 w 254"/>
                <a:gd name="T49" fmla="*/ 0 h 470"/>
                <a:gd name="T50" fmla="*/ 0 w 254"/>
                <a:gd name="T51" fmla="*/ 0 h 470"/>
                <a:gd name="T52" fmla="*/ 0 w 254"/>
                <a:gd name="T53" fmla="*/ 0 h 470"/>
                <a:gd name="T54" fmla="*/ 0 w 254"/>
                <a:gd name="T55" fmla="*/ 0 h 470"/>
                <a:gd name="T56" fmla="*/ 0 w 254"/>
                <a:gd name="T57" fmla="*/ 0 h 470"/>
                <a:gd name="T58" fmla="*/ 0 w 254"/>
                <a:gd name="T59" fmla="*/ 0 h 470"/>
                <a:gd name="T60" fmla="*/ 0 w 254"/>
                <a:gd name="T61" fmla="*/ 0 h 470"/>
                <a:gd name="T62" fmla="*/ 0 w 254"/>
                <a:gd name="T63" fmla="*/ 0 h 470"/>
                <a:gd name="T64" fmla="*/ 0 w 254"/>
                <a:gd name="T65" fmla="*/ 0 h 470"/>
                <a:gd name="T66" fmla="*/ 0 w 254"/>
                <a:gd name="T67" fmla="*/ 0 h 470"/>
                <a:gd name="T68" fmla="*/ 0 w 254"/>
                <a:gd name="T69" fmla="*/ 0 h 470"/>
                <a:gd name="T70" fmla="*/ 0 w 254"/>
                <a:gd name="T71" fmla="*/ 0 h 470"/>
                <a:gd name="T72" fmla="*/ 0 w 254"/>
                <a:gd name="T73" fmla="*/ 0 h 470"/>
                <a:gd name="T74" fmla="*/ 0 w 254"/>
                <a:gd name="T75" fmla="*/ 0 h 470"/>
                <a:gd name="T76" fmla="*/ 0 w 254"/>
                <a:gd name="T77" fmla="*/ 0 h 470"/>
                <a:gd name="T78" fmla="*/ 0 w 254"/>
                <a:gd name="T79" fmla="*/ 0 h 470"/>
                <a:gd name="T80" fmla="*/ 0 w 254"/>
                <a:gd name="T81" fmla="*/ 0 h 470"/>
                <a:gd name="T82" fmla="*/ 0 w 254"/>
                <a:gd name="T83" fmla="*/ 0 h 470"/>
                <a:gd name="T84" fmla="*/ 0 w 254"/>
                <a:gd name="T85" fmla="*/ 0 h 470"/>
                <a:gd name="T86" fmla="*/ 0 w 254"/>
                <a:gd name="T87" fmla="*/ 0 h 470"/>
                <a:gd name="T88" fmla="*/ 0 w 254"/>
                <a:gd name="T89" fmla="*/ 0 h 470"/>
                <a:gd name="T90" fmla="*/ 0 w 254"/>
                <a:gd name="T91" fmla="*/ 0 h 470"/>
                <a:gd name="T92" fmla="*/ 0 w 254"/>
                <a:gd name="T93" fmla="*/ 0 h 470"/>
                <a:gd name="T94" fmla="*/ 0 w 254"/>
                <a:gd name="T95" fmla="*/ 0 h 470"/>
                <a:gd name="T96" fmla="*/ 0 w 254"/>
                <a:gd name="T97" fmla="*/ 0 h 470"/>
                <a:gd name="T98" fmla="*/ 0 w 254"/>
                <a:gd name="T99" fmla="*/ 0 h 4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4" h="470">
                  <a:moveTo>
                    <a:pt x="0" y="0"/>
                  </a:moveTo>
                  <a:lnTo>
                    <a:pt x="28" y="20"/>
                  </a:lnTo>
                  <a:lnTo>
                    <a:pt x="54" y="40"/>
                  </a:lnTo>
                  <a:lnTo>
                    <a:pt x="78" y="63"/>
                  </a:lnTo>
                  <a:lnTo>
                    <a:pt x="101" y="88"/>
                  </a:lnTo>
                  <a:lnTo>
                    <a:pt x="122" y="114"/>
                  </a:lnTo>
                  <a:lnTo>
                    <a:pt x="140" y="142"/>
                  </a:lnTo>
                  <a:lnTo>
                    <a:pt x="158" y="172"/>
                  </a:lnTo>
                  <a:lnTo>
                    <a:pt x="173" y="202"/>
                  </a:lnTo>
                  <a:lnTo>
                    <a:pt x="185" y="233"/>
                  </a:lnTo>
                  <a:lnTo>
                    <a:pt x="197" y="265"/>
                  </a:lnTo>
                  <a:lnTo>
                    <a:pt x="206" y="298"/>
                  </a:lnTo>
                  <a:lnTo>
                    <a:pt x="215" y="332"/>
                  </a:lnTo>
                  <a:lnTo>
                    <a:pt x="222" y="365"/>
                  </a:lnTo>
                  <a:lnTo>
                    <a:pt x="229" y="398"/>
                  </a:lnTo>
                  <a:lnTo>
                    <a:pt x="236" y="433"/>
                  </a:lnTo>
                  <a:lnTo>
                    <a:pt x="242" y="466"/>
                  </a:lnTo>
                  <a:lnTo>
                    <a:pt x="244" y="470"/>
                  </a:lnTo>
                  <a:lnTo>
                    <a:pt x="249" y="469"/>
                  </a:lnTo>
                  <a:lnTo>
                    <a:pt x="252" y="466"/>
                  </a:lnTo>
                  <a:lnTo>
                    <a:pt x="254" y="462"/>
                  </a:lnTo>
                  <a:lnTo>
                    <a:pt x="252" y="426"/>
                  </a:lnTo>
                  <a:lnTo>
                    <a:pt x="249" y="390"/>
                  </a:lnTo>
                  <a:lnTo>
                    <a:pt x="245" y="355"/>
                  </a:lnTo>
                  <a:lnTo>
                    <a:pt x="239" y="319"/>
                  </a:lnTo>
                  <a:lnTo>
                    <a:pt x="231" y="284"/>
                  </a:lnTo>
                  <a:lnTo>
                    <a:pt x="222" y="250"/>
                  </a:lnTo>
                  <a:lnTo>
                    <a:pt x="212" y="215"/>
                  </a:lnTo>
                  <a:lnTo>
                    <a:pt x="198" y="182"/>
                  </a:lnTo>
                  <a:lnTo>
                    <a:pt x="190" y="166"/>
                  </a:lnTo>
                  <a:lnTo>
                    <a:pt x="182" y="151"/>
                  </a:lnTo>
                  <a:lnTo>
                    <a:pt x="173" y="136"/>
                  </a:lnTo>
                  <a:lnTo>
                    <a:pt x="162" y="121"/>
                  </a:lnTo>
                  <a:lnTo>
                    <a:pt x="152" y="108"/>
                  </a:lnTo>
                  <a:lnTo>
                    <a:pt x="142" y="96"/>
                  </a:lnTo>
                  <a:lnTo>
                    <a:pt x="129" y="83"/>
                  </a:lnTo>
                  <a:lnTo>
                    <a:pt x="117" y="71"/>
                  </a:lnTo>
                  <a:lnTo>
                    <a:pt x="105" y="60"/>
                  </a:lnTo>
                  <a:lnTo>
                    <a:pt x="91" y="50"/>
                  </a:lnTo>
                  <a:lnTo>
                    <a:pt x="77" y="40"/>
                  </a:lnTo>
                  <a:lnTo>
                    <a:pt x="62" y="31"/>
                  </a:lnTo>
                  <a:lnTo>
                    <a:pt x="47" y="22"/>
                  </a:lnTo>
                  <a:lnTo>
                    <a:pt x="32" y="14"/>
                  </a:lnTo>
                  <a:lnTo>
                    <a:pt x="16" y="7"/>
                  </a:lnTo>
                  <a:lnTo>
                    <a:pt x="0"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19" name="Freeform 1366"/>
            <p:cNvSpPr>
              <a:spLocks noChangeArrowheads="1"/>
            </p:cNvSpPr>
            <p:nvPr/>
          </p:nvSpPr>
          <p:spPr bwMode="auto">
            <a:xfrm flipH="1">
              <a:off x="2194" y="2108"/>
              <a:ext cx="38" cy="161"/>
            </a:xfrm>
            <a:custGeom>
              <a:avLst/>
              <a:gdLst>
                <a:gd name="T0" fmla="*/ 0 w 152"/>
                <a:gd name="T1" fmla="*/ 0 h 619"/>
                <a:gd name="T2" fmla="*/ 0 w 152"/>
                <a:gd name="T3" fmla="*/ 0 h 619"/>
                <a:gd name="T4" fmla="*/ 0 w 152"/>
                <a:gd name="T5" fmla="*/ 0 h 619"/>
                <a:gd name="T6" fmla="*/ 0 w 152"/>
                <a:gd name="T7" fmla="*/ 0 h 619"/>
                <a:gd name="T8" fmla="*/ 0 w 152"/>
                <a:gd name="T9" fmla="*/ 0 h 619"/>
                <a:gd name="T10" fmla="*/ 0 w 152"/>
                <a:gd name="T11" fmla="*/ 0 h 619"/>
                <a:gd name="T12" fmla="*/ 0 w 152"/>
                <a:gd name="T13" fmla="*/ 0 h 619"/>
                <a:gd name="T14" fmla="*/ 0 w 152"/>
                <a:gd name="T15" fmla="*/ 0 h 619"/>
                <a:gd name="T16" fmla="*/ 0 w 152"/>
                <a:gd name="T17" fmla="*/ 0 h 619"/>
                <a:gd name="T18" fmla="*/ 0 w 152"/>
                <a:gd name="T19" fmla="*/ 0 h 619"/>
                <a:gd name="T20" fmla="*/ 0 w 152"/>
                <a:gd name="T21" fmla="*/ 0 h 619"/>
                <a:gd name="T22" fmla="*/ 0 w 152"/>
                <a:gd name="T23" fmla="*/ 0 h 619"/>
                <a:gd name="T24" fmla="*/ 0 w 152"/>
                <a:gd name="T25" fmla="*/ 0 h 619"/>
                <a:gd name="T26" fmla="*/ 0 w 152"/>
                <a:gd name="T27" fmla="*/ 0 h 619"/>
                <a:gd name="T28" fmla="*/ 0 w 152"/>
                <a:gd name="T29" fmla="*/ 0 h 619"/>
                <a:gd name="T30" fmla="*/ 0 w 152"/>
                <a:gd name="T31" fmla="*/ 0 h 619"/>
                <a:gd name="T32" fmla="*/ 0 w 152"/>
                <a:gd name="T33" fmla="*/ 0 h 619"/>
                <a:gd name="T34" fmla="*/ 0 w 152"/>
                <a:gd name="T35" fmla="*/ 0 h 619"/>
                <a:gd name="T36" fmla="*/ 0 w 152"/>
                <a:gd name="T37" fmla="*/ 0 h 619"/>
                <a:gd name="T38" fmla="*/ 0 w 152"/>
                <a:gd name="T39" fmla="*/ 0 h 619"/>
                <a:gd name="T40" fmla="*/ 0 w 152"/>
                <a:gd name="T41" fmla="*/ 0 h 619"/>
                <a:gd name="T42" fmla="*/ 0 w 152"/>
                <a:gd name="T43" fmla="*/ 0 h 619"/>
                <a:gd name="T44" fmla="*/ 0 w 152"/>
                <a:gd name="T45" fmla="*/ 0 h 619"/>
                <a:gd name="T46" fmla="*/ 0 w 152"/>
                <a:gd name="T47" fmla="*/ 0 h 619"/>
                <a:gd name="T48" fmla="*/ 0 w 152"/>
                <a:gd name="T49" fmla="*/ 0 h 619"/>
                <a:gd name="T50" fmla="*/ 0 w 152"/>
                <a:gd name="T51" fmla="*/ 0 h 619"/>
                <a:gd name="T52" fmla="*/ 0 w 152"/>
                <a:gd name="T53" fmla="*/ 0 h 619"/>
                <a:gd name="T54" fmla="*/ 0 w 152"/>
                <a:gd name="T55" fmla="*/ 0 h 619"/>
                <a:gd name="T56" fmla="*/ 0 w 152"/>
                <a:gd name="T57" fmla="*/ 0 h 619"/>
                <a:gd name="T58" fmla="*/ 0 w 152"/>
                <a:gd name="T59" fmla="*/ 0 h 619"/>
                <a:gd name="T60" fmla="*/ 0 w 152"/>
                <a:gd name="T61" fmla="*/ 0 h 619"/>
                <a:gd name="T62" fmla="*/ 0 w 152"/>
                <a:gd name="T63" fmla="*/ 0 h 619"/>
                <a:gd name="T64" fmla="*/ 0 w 152"/>
                <a:gd name="T65" fmla="*/ 0 h 619"/>
                <a:gd name="T66" fmla="*/ 0 w 152"/>
                <a:gd name="T67" fmla="*/ 0 h 619"/>
                <a:gd name="T68" fmla="*/ 0 w 152"/>
                <a:gd name="T69" fmla="*/ 0 h 619"/>
                <a:gd name="T70" fmla="*/ 0 w 152"/>
                <a:gd name="T71" fmla="*/ 0 h 619"/>
                <a:gd name="T72" fmla="*/ 0 w 152"/>
                <a:gd name="T73" fmla="*/ 0 h 619"/>
                <a:gd name="T74" fmla="*/ 0 w 152"/>
                <a:gd name="T75" fmla="*/ 0 h 619"/>
                <a:gd name="T76" fmla="*/ 0 w 152"/>
                <a:gd name="T77" fmla="*/ 0 h 619"/>
                <a:gd name="T78" fmla="*/ 0 w 152"/>
                <a:gd name="T79" fmla="*/ 0 h 619"/>
                <a:gd name="T80" fmla="*/ 0 w 152"/>
                <a:gd name="T81" fmla="*/ 0 h 619"/>
                <a:gd name="T82" fmla="*/ 0 w 152"/>
                <a:gd name="T83" fmla="*/ 0 h 619"/>
                <a:gd name="T84" fmla="*/ 0 w 152"/>
                <a:gd name="T85" fmla="*/ 0 h 619"/>
                <a:gd name="T86" fmla="*/ 0 w 152"/>
                <a:gd name="T87" fmla="*/ 0 h 619"/>
                <a:gd name="T88" fmla="*/ 0 w 152"/>
                <a:gd name="T89" fmla="*/ 0 h 619"/>
                <a:gd name="T90" fmla="*/ 0 w 152"/>
                <a:gd name="T91" fmla="*/ 0 h 619"/>
                <a:gd name="T92" fmla="*/ 0 w 152"/>
                <a:gd name="T93" fmla="*/ 0 h 619"/>
                <a:gd name="T94" fmla="*/ 0 w 152"/>
                <a:gd name="T95" fmla="*/ 0 h 619"/>
                <a:gd name="T96" fmla="*/ 0 w 152"/>
                <a:gd name="T97" fmla="*/ 0 h 619"/>
                <a:gd name="T98" fmla="*/ 0 w 152"/>
                <a:gd name="T99" fmla="*/ 0 h 619"/>
                <a:gd name="T100" fmla="*/ 0 w 152"/>
                <a:gd name="T101" fmla="*/ 0 h 619"/>
                <a:gd name="T102" fmla="*/ 0 w 152"/>
                <a:gd name="T103" fmla="*/ 0 h 619"/>
                <a:gd name="T104" fmla="*/ 0 w 152"/>
                <a:gd name="T105" fmla="*/ 0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2" h="619">
                  <a:moveTo>
                    <a:pt x="59" y="141"/>
                  </a:moveTo>
                  <a:lnTo>
                    <a:pt x="65" y="160"/>
                  </a:lnTo>
                  <a:lnTo>
                    <a:pt x="71" y="179"/>
                  </a:lnTo>
                  <a:lnTo>
                    <a:pt x="76" y="198"/>
                  </a:lnTo>
                  <a:lnTo>
                    <a:pt x="80" y="217"/>
                  </a:lnTo>
                  <a:lnTo>
                    <a:pt x="85" y="236"/>
                  </a:lnTo>
                  <a:lnTo>
                    <a:pt x="88" y="255"/>
                  </a:lnTo>
                  <a:lnTo>
                    <a:pt x="92" y="275"/>
                  </a:lnTo>
                  <a:lnTo>
                    <a:pt x="95" y="295"/>
                  </a:lnTo>
                  <a:lnTo>
                    <a:pt x="105" y="373"/>
                  </a:lnTo>
                  <a:lnTo>
                    <a:pt x="109" y="452"/>
                  </a:lnTo>
                  <a:lnTo>
                    <a:pt x="112" y="532"/>
                  </a:lnTo>
                  <a:lnTo>
                    <a:pt x="114" y="611"/>
                  </a:lnTo>
                  <a:lnTo>
                    <a:pt x="117" y="618"/>
                  </a:lnTo>
                  <a:lnTo>
                    <a:pt x="123" y="619"/>
                  </a:lnTo>
                  <a:lnTo>
                    <a:pt x="130" y="616"/>
                  </a:lnTo>
                  <a:lnTo>
                    <a:pt x="133" y="610"/>
                  </a:lnTo>
                  <a:lnTo>
                    <a:pt x="147" y="530"/>
                  </a:lnTo>
                  <a:lnTo>
                    <a:pt x="152" y="448"/>
                  </a:lnTo>
                  <a:lnTo>
                    <a:pt x="146" y="366"/>
                  </a:lnTo>
                  <a:lnTo>
                    <a:pt x="131" y="287"/>
                  </a:lnTo>
                  <a:lnTo>
                    <a:pt x="126" y="267"/>
                  </a:lnTo>
                  <a:lnTo>
                    <a:pt x="121" y="249"/>
                  </a:lnTo>
                  <a:lnTo>
                    <a:pt x="115" y="230"/>
                  </a:lnTo>
                  <a:lnTo>
                    <a:pt x="109" y="212"/>
                  </a:lnTo>
                  <a:lnTo>
                    <a:pt x="101" y="193"/>
                  </a:lnTo>
                  <a:lnTo>
                    <a:pt x="94" y="175"/>
                  </a:lnTo>
                  <a:lnTo>
                    <a:pt x="86" y="158"/>
                  </a:lnTo>
                  <a:lnTo>
                    <a:pt x="77" y="140"/>
                  </a:lnTo>
                  <a:lnTo>
                    <a:pt x="72" y="131"/>
                  </a:lnTo>
                  <a:lnTo>
                    <a:pt x="67" y="122"/>
                  </a:lnTo>
                  <a:lnTo>
                    <a:pt x="62" y="113"/>
                  </a:lnTo>
                  <a:lnTo>
                    <a:pt x="56" y="103"/>
                  </a:lnTo>
                  <a:lnTo>
                    <a:pt x="50" y="94"/>
                  </a:lnTo>
                  <a:lnTo>
                    <a:pt x="46" y="86"/>
                  </a:lnTo>
                  <a:lnTo>
                    <a:pt x="40" y="77"/>
                  </a:lnTo>
                  <a:lnTo>
                    <a:pt x="36" y="68"/>
                  </a:lnTo>
                  <a:lnTo>
                    <a:pt x="31" y="59"/>
                  </a:lnTo>
                  <a:lnTo>
                    <a:pt x="25" y="47"/>
                  </a:lnTo>
                  <a:lnTo>
                    <a:pt x="19" y="37"/>
                  </a:lnTo>
                  <a:lnTo>
                    <a:pt x="14" y="25"/>
                  </a:lnTo>
                  <a:lnTo>
                    <a:pt x="8" y="15"/>
                  </a:lnTo>
                  <a:lnTo>
                    <a:pt x="3" y="7"/>
                  </a:lnTo>
                  <a:lnTo>
                    <a:pt x="1" y="2"/>
                  </a:lnTo>
                  <a:lnTo>
                    <a:pt x="0" y="0"/>
                  </a:lnTo>
                  <a:lnTo>
                    <a:pt x="2" y="4"/>
                  </a:lnTo>
                  <a:lnTo>
                    <a:pt x="7" y="15"/>
                  </a:lnTo>
                  <a:lnTo>
                    <a:pt x="14" y="32"/>
                  </a:lnTo>
                  <a:lnTo>
                    <a:pt x="23" y="53"/>
                  </a:lnTo>
                  <a:lnTo>
                    <a:pt x="32" y="76"/>
                  </a:lnTo>
                  <a:lnTo>
                    <a:pt x="41" y="99"/>
                  </a:lnTo>
                  <a:lnTo>
                    <a:pt x="50" y="122"/>
                  </a:lnTo>
                  <a:lnTo>
                    <a:pt x="59" y="141"/>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20" name="Freeform 1367"/>
            <p:cNvSpPr>
              <a:spLocks noChangeArrowheads="1"/>
            </p:cNvSpPr>
            <p:nvPr/>
          </p:nvSpPr>
          <p:spPr bwMode="auto">
            <a:xfrm flipH="1">
              <a:off x="2164" y="2335"/>
              <a:ext cx="39" cy="61"/>
            </a:xfrm>
            <a:custGeom>
              <a:avLst/>
              <a:gdLst>
                <a:gd name="T0" fmla="*/ 0 w 154"/>
                <a:gd name="T1" fmla="*/ 0 h 229"/>
                <a:gd name="T2" fmla="*/ 0 w 154"/>
                <a:gd name="T3" fmla="*/ 0 h 229"/>
                <a:gd name="T4" fmla="*/ 0 w 154"/>
                <a:gd name="T5" fmla="*/ 0 h 229"/>
                <a:gd name="T6" fmla="*/ 0 w 154"/>
                <a:gd name="T7" fmla="*/ 0 h 229"/>
                <a:gd name="T8" fmla="*/ 0 w 154"/>
                <a:gd name="T9" fmla="*/ 0 h 229"/>
                <a:gd name="T10" fmla="*/ 0 w 154"/>
                <a:gd name="T11" fmla="*/ 0 h 229"/>
                <a:gd name="T12" fmla="*/ 0 w 154"/>
                <a:gd name="T13" fmla="*/ 0 h 229"/>
                <a:gd name="T14" fmla="*/ 0 w 154"/>
                <a:gd name="T15" fmla="*/ 0 h 229"/>
                <a:gd name="T16" fmla="*/ 0 w 154"/>
                <a:gd name="T17" fmla="*/ 0 h 229"/>
                <a:gd name="T18" fmla="*/ 0 w 154"/>
                <a:gd name="T19" fmla="*/ 0 h 229"/>
                <a:gd name="T20" fmla="*/ 0 w 154"/>
                <a:gd name="T21" fmla="*/ 0 h 229"/>
                <a:gd name="T22" fmla="*/ 0 w 154"/>
                <a:gd name="T23" fmla="*/ 0 h 229"/>
                <a:gd name="T24" fmla="*/ 0 w 154"/>
                <a:gd name="T25" fmla="*/ 0 h 229"/>
                <a:gd name="T26" fmla="*/ 0 w 154"/>
                <a:gd name="T27" fmla="*/ 0 h 229"/>
                <a:gd name="T28" fmla="*/ 0 w 154"/>
                <a:gd name="T29" fmla="*/ 0 h 229"/>
                <a:gd name="T30" fmla="*/ 0 w 154"/>
                <a:gd name="T31" fmla="*/ 0 h 229"/>
                <a:gd name="T32" fmla="*/ 0 w 154"/>
                <a:gd name="T33" fmla="*/ 0 h 229"/>
                <a:gd name="T34" fmla="*/ 0 w 154"/>
                <a:gd name="T35" fmla="*/ 0 h 229"/>
                <a:gd name="T36" fmla="*/ 0 w 154"/>
                <a:gd name="T37" fmla="*/ 0 h 229"/>
                <a:gd name="T38" fmla="*/ 0 w 154"/>
                <a:gd name="T39" fmla="*/ 0 h 229"/>
                <a:gd name="T40" fmla="*/ 0 w 154"/>
                <a:gd name="T41" fmla="*/ 0 h 229"/>
                <a:gd name="T42" fmla="*/ 0 w 154"/>
                <a:gd name="T43" fmla="*/ 0 h 229"/>
                <a:gd name="T44" fmla="*/ 0 w 154"/>
                <a:gd name="T45" fmla="*/ 0 h 229"/>
                <a:gd name="T46" fmla="*/ 0 w 154"/>
                <a:gd name="T47" fmla="*/ 0 h 229"/>
                <a:gd name="T48" fmla="*/ 0 w 154"/>
                <a:gd name="T49" fmla="*/ 0 h 229"/>
                <a:gd name="T50" fmla="*/ 0 w 154"/>
                <a:gd name="T51" fmla="*/ 0 h 229"/>
                <a:gd name="T52" fmla="*/ 0 w 154"/>
                <a:gd name="T53" fmla="*/ 0 h 229"/>
                <a:gd name="T54" fmla="*/ 0 w 154"/>
                <a:gd name="T55" fmla="*/ 0 h 229"/>
                <a:gd name="T56" fmla="*/ 0 w 154"/>
                <a:gd name="T57" fmla="*/ 0 h 229"/>
                <a:gd name="T58" fmla="*/ 0 w 154"/>
                <a:gd name="T59" fmla="*/ 0 h 229"/>
                <a:gd name="T60" fmla="*/ 0 w 154"/>
                <a:gd name="T61" fmla="*/ 0 h 229"/>
                <a:gd name="T62" fmla="*/ 0 w 154"/>
                <a:gd name="T63" fmla="*/ 0 h 229"/>
                <a:gd name="T64" fmla="*/ 0 w 154"/>
                <a:gd name="T65" fmla="*/ 0 h 229"/>
                <a:gd name="T66" fmla="*/ 0 w 154"/>
                <a:gd name="T67" fmla="*/ 0 h 229"/>
                <a:gd name="T68" fmla="*/ 0 w 154"/>
                <a:gd name="T69" fmla="*/ 0 h 229"/>
                <a:gd name="T70" fmla="*/ 0 w 154"/>
                <a:gd name="T71" fmla="*/ 0 h 229"/>
                <a:gd name="T72" fmla="*/ 0 w 154"/>
                <a:gd name="T73" fmla="*/ 0 h 229"/>
                <a:gd name="T74" fmla="*/ 0 w 154"/>
                <a:gd name="T75" fmla="*/ 0 h 229"/>
                <a:gd name="T76" fmla="*/ 0 w 154"/>
                <a:gd name="T77" fmla="*/ 0 h 229"/>
                <a:gd name="T78" fmla="*/ 0 w 154"/>
                <a:gd name="T79" fmla="*/ 0 h 229"/>
                <a:gd name="T80" fmla="*/ 0 w 154"/>
                <a:gd name="T81" fmla="*/ 0 h 2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4" h="229">
                  <a:moveTo>
                    <a:pt x="37" y="86"/>
                  </a:moveTo>
                  <a:lnTo>
                    <a:pt x="31" y="94"/>
                  </a:lnTo>
                  <a:lnTo>
                    <a:pt x="25" y="103"/>
                  </a:lnTo>
                  <a:lnTo>
                    <a:pt x="20" y="112"/>
                  </a:lnTo>
                  <a:lnTo>
                    <a:pt x="15" y="121"/>
                  </a:lnTo>
                  <a:lnTo>
                    <a:pt x="10" y="130"/>
                  </a:lnTo>
                  <a:lnTo>
                    <a:pt x="7" y="139"/>
                  </a:lnTo>
                  <a:lnTo>
                    <a:pt x="3" y="148"/>
                  </a:lnTo>
                  <a:lnTo>
                    <a:pt x="1" y="158"/>
                  </a:lnTo>
                  <a:lnTo>
                    <a:pt x="0" y="176"/>
                  </a:lnTo>
                  <a:lnTo>
                    <a:pt x="2" y="194"/>
                  </a:lnTo>
                  <a:lnTo>
                    <a:pt x="8" y="212"/>
                  </a:lnTo>
                  <a:lnTo>
                    <a:pt x="15" y="228"/>
                  </a:lnTo>
                  <a:lnTo>
                    <a:pt x="16" y="229"/>
                  </a:lnTo>
                  <a:lnTo>
                    <a:pt x="18" y="229"/>
                  </a:lnTo>
                  <a:lnTo>
                    <a:pt x="21" y="227"/>
                  </a:lnTo>
                  <a:lnTo>
                    <a:pt x="21" y="224"/>
                  </a:lnTo>
                  <a:lnTo>
                    <a:pt x="16" y="205"/>
                  </a:lnTo>
                  <a:lnTo>
                    <a:pt x="14" y="188"/>
                  </a:lnTo>
                  <a:lnTo>
                    <a:pt x="14" y="169"/>
                  </a:lnTo>
                  <a:lnTo>
                    <a:pt x="17" y="152"/>
                  </a:lnTo>
                  <a:lnTo>
                    <a:pt x="22" y="136"/>
                  </a:lnTo>
                  <a:lnTo>
                    <a:pt x="29" y="120"/>
                  </a:lnTo>
                  <a:lnTo>
                    <a:pt x="38" y="103"/>
                  </a:lnTo>
                  <a:lnTo>
                    <a:pt x="48" y="87"/>
                  </a:lnTo>
                  <a:lnTo>
                    <a:pt x="60" y="74"/>
                  </a:lnTo>
                  <a:lnTo>
                    <a:pt x="75" y="59"/>
                  </a:lnTo>
                  <a:lnTo>
                    <a:pt x="92" y="45"/>
                  </a:lnTo>
                  <a:lnTo>
                    <a:pt x="111" y="31"/>
                  </a:lnTo>
                  <a:lnTo>
                    <a:pt x="128" y="18"/>
                  </a:lnTo>
                  <a:lnTo>
                    <a:pt x="142" y="9"/>
                  </a:lnTo>
                  <a:lnTo>
                    <a:pt x="151" y="2"/>
                  </a:lnTo>
                  <a:lnTo>
                    <a:pt x="154" y="0"/>
                  </a:lnTo>
                  <a:lnTo>
                    <a:pt x="151" y="2"/>
                  </a:lnTo>
                  <a:lnTo>
                    <a:pt x="139" y="9"/>
                  </a:lnTo>
                  <a:lnTo>
                    <a:pt x="124" y="18"/>
                  </a:lnTo>
                  <a:lnTo>
                    <a:pt x="106" y="31"/>
                  </a:lnTo>
                  <a:lnTo>
                    <a:pt x="85" y="45"/>
                  </a:lnTo>
                  <a:lnTo>
                    <a:pt x="67" y="59"/>
                  </a:lnTo>
                  <a:lnTo>
                    <a:pt x="50" y="72"/>
                  </a:lnTo>
                  <a:lnTo>
                    <a:pt x="37" y="86"/>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21" name="Freeform 1368"/>
            <p:cNvSpPr>
              <a:spLocks noChangeArrowheads="1"/>
            </p:cNvSpPr>
            <p:nvPr/>
          </p:nvSpPr>
          <p:spPr bwMode="auto">
            <a:xfrm flipH="1">
              <a:off x="2146" y="2337"/>
              <a:ext cx="32" cy="63"/>
            </a:xfrm>
            <a:custGeom>
              <a:avLst/>
              <a:gdLst>
                <a:gd name="T0" fmla="*/ 0 w 123"/>
                <a:gd name="T1" fmla="*/ 0 h 243"/>
                <a:gd name="T2" fmla="*/ 0 w 123"/>
                <a:gd name="T3" fmla="*/ 0 h 243"/>
                <a:gd name="T4" fmla="*/ 0 w 123"/>
                <a:gd name="T5" fmla="*/ 0 h 243"/>
                <a:gd name="T6" fmla="*/ 0 w 123"/>
                <a:gd name="T7" fmla="*/ 0 h 243"/>
                <a:gd name="T8" fmla="*/ 0 w 123"/>
                <a:gd name="T9" fmla="*/ 0 h 243"/>
                <a:gd name="T10" fmla="*/ 0 w 123"/>
                <a:gd name="T11" fmla="*/ 0 h 243"/>
                <a:gd name="T12" fmla="*/ 0 w 123"/>
                <a:gd name="T13" fmla="*/ 0 h 243"/>
                <a:gd name="T14" fmla="*/ 0 w 123"/>
                <a:gd name="T15" fmla="*/ 0 h 243"/>
                <a:gd name="T16" fmla="*/ 0 w 123"/>
                <a:gd name="T17" fmla="*/ 0 h 243"/>
                <a:gd name="T18" fmla="*/ 0 w 123"/>
                <a:gd name="T19" fmla="*/ 0 h 243"/>
                <a:gd name="T20" fmla="*/ 0 w 123"/>
                <a:gd name="T21" fmla="*/ 0 h 243"/>
                <a:gd name="T22" fmla="*/ 0 w 123"/>
                <a:gd name="T23" fmla="*/ 0 h 243"/>
                <a:gd name="T24" fmla="*/ 0 w 123"/>
                <a:gd name="T25" fmla="*/ 0 h 243"/>
                <a:gd name="T26" fmla="*/ 0 w 123"/>
                <a:gd name="T27" fmla="*/ 0 h 243"/>
                <a:gd name="T28" fmla="*/ 0 w 123"/>
                <a:gd name="T29" fmla="*/ 0 h 243"/>
                <a:gd name="T30" fmla="*/ 0 w 123"/>
                <a:gd name="T31" fmla="*/ 0 h 243"/>
                <a:gd name="T32" fmla="*/ 0 w 123"/>
                <a:gd name="T33" fmla="*/ 0 h 243"/>
                <a:gd name="T34" fmla="*/ 0 w 123"/>
                <a:gd name="T35" fmla="*/ 0 h 243"/>
                <a:gd name="T36" fmla="*/ 0 w 123"/>
                <a:gd name="T37" fmla="*/ 0 h 243"/>
                <a:gd name="T38" fmla="*/ 0 w 123"/>
                <a:gd name="T39" fmla="*/ 0 h 243"/>
                <a:gd name="T40" fmla="*/ 0 w 123"/>
                <a:gd name="T41" fmla="*/ 0 h 243"/>
                <a:gd name="T42" fmla="*/ 0 w 123"/>
                <a:gd name="T43" fmla="*/ 0 h 243"/>
                <a:gd name="T44" fmla="*/ 0 w 123"/>
                <a:gd name="T45" fmla="*/ 0 h 243"/>
                <a:gd name="T46" fmla="*/ 0 w 123"/>
                <a:gd name="T47" fmla="*/ 0 h 243"/>
                <a:gd name="T48" fmla="*/ 0 w 123"/>
                <a:gd name="T49" fmla="*/ 0 h 243"/>
                <a:gd name="T50" fmla="*/ 0 w 123"/>
                <a:gd name="T51" fmla="*/ 0 h 243"/>
                <a:gd name="T52" fmla="*/ 0 w 123"/>
                <a:gd name="T53" fmla="*/ 0 h 243"/>
                <a:gd name="T54" fmla="*/ 0 w 123"/>
                <a:gd name="T55" fmla="*/ 0 h 243"/>
                <a:gd name="T56" fmla="*/ 0 w 123"/>
                <a:gd name="T57" fmla="*/ 0 h 243"/>
                <a:gd name="T58" fmla="*/ 0 w 123"/>
                <a:gd name="T59" fmla="*/ 0 h 243"/>
                <a:gd name="T60" fmla="*/ 0 w 123"/>
                <a:gd name="T61" fmla="*/ 0 h 243"/>
                <a:gd name="T62" fmla="*/ 0 w 123"/>
                <a:gd name="T63" fmla="*/ 0 h 243"/>
                <a:gd name="T64" fmla="*/ 0 w 123"/>
                <a:gd name="T65" fmla="*/ 0 h 2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3" h="243">
                  <a:moveTo>
                    <a:pt x="28" y="104"/>
                  </a:moveTo>
                  <a:lnTo>
                    <a:pt x="18" y="121"/>
                  </a:lnTo>
                  <a:lnTo>
                    <a:pt x="11" y="139"/>
                  </a:lnTo>
                  <a:lnTo>
                    <a:pt x="6" y="157"/>
                  </a:lnTo>
                  <a:lnTo>
                    <a:pt x="1" y="175"/>
                  </a:lnTo>
                  <a:lnTo>
                    <a:pt x="0" y="192"/>
                  </a:lnTo>
                  <a:lnTo>
                    <a:pt x="2" y="209"/>
                  </a:lnTo>
                  <a:lnTo>
                    <a:pt x="6" y="225"/>
                  </a:lnTo>
                  <a:lnTo>
                    <a:pt x="9" y="241"/>
                  </a:lnTo>
                  <a:lnTo>
                    <a:pt x="10" y="243"/>
                  </a:lnTo>
                  <a:lnTo>
                    <a:pt x="13" y="242"/>
                  </a:lnTo>
                  <a:lnTo>
                    <a:pt x="15" y="240"/>
                  </a:lnTo>
                  <a:lnTo>
                    <a:pt x="16" y="238"/>
                  </a:lnTo>
                  <a:lnTo>
                    <a:pt x="13" y="202"/>
                  </a:lnTo>
                  <a:lnTo>
                    <a:pt x="16" y="167"/>
                  </a:lnTo>
                  <a:lnTo>
                    <a:pt x="24" y="135"/>
                  </a:lnTo>
                  <a:lnTo>
                    <a:pt x="39" y="102"/>
                  </a:lnTo>
                  <a:lnTo>
                    <a:pt x="49" y="86"/>
                  </a:lnTo>
                  <a:lnTo>
                    <a:pt x="61" y="68"/>
                  </a:lnTo>
                  <a:lnTo>
                    <a:pt x="75" y="52"/>
                  </a:lnTo>
                  <a:lnTo>
                    <a:pt x="90" y="36"/>
                  </a:lnTo>
                  <a:lnTo>
                    <a:pt x="102" y="22"/>
                  </a:lnTo>
                  <a:lnTo>
                    <a:pt x="113" y="11"/>
                  </a:lnTo>
                  <a:lnTo>
                    <a:pt x="121" y="3"/>
                  </a:lnTo>
                  <a:lnTo>
                    <a:pt x="123" y="0"/>
                  </a:lnTo>
                  <a:lnTo>
                    <a:pt x="120" y="3"/>
                  </a:lnTo>
                  <a:lnTo>
                    <a:pt x="112" y="11"/>
                  </a:lnTo>
                  <a:lnTo>
                    <a:pt x="100" y="22"/>
                  </a:lnTo>
                  <a:lnTo>
                    <a:pt x="85" y="36"/>
                  </a:lnTo>
                  <a:lnTo>
                    <a:pt x="69" y="53"/>
                  </a:lnTo>
                  <a:lnTo>
                    <a:pt x="53" y="71"/>
                  </a:lnTo>
                  <a:lnTo>
                    <a:pt x="39" y="88"/>
                  </a:lnTo>
                  <a:lnTo>
                    <a:pt x="28" y="104"/>
                  </a:lnTo>
                  <a:close/>
                </a:path>
              </a:pathLst>
            </a:custGeom>
            <a:solidFill>
              <a:srgbClr val="140000"/>
            </a:solidFill>
            <a:ln w="3175">
              <a:solidFill>
                <a:schemeClr val="tx1"/>
              </a:solidFill>
              <a:round/>
              <a:headEnd/>
              <a:tailEnd/>
            </a:ln>
          </p:spPr>
          <p:txBody>
            <a:bodyPr/>
            <a:lstStyle/>
            <a:p>
              <a:endParaRPr lang="zh-CN" altLang="en-US"/>
            </a:p>
          </p:txBody>
        </p:sp>
        <p:sp>
          <p:nvSpPr>
            <p:cNvPr id="158922" name="Freeform 1369"/>
            <p:cNvSpPr>
              <a:spLocks noChangeArrowheads="1"/>
            </p:cNvSpPr>
            <p:nvPr/>
          </p:nvSpPr>
          <p:spPr bwMode="auto">
            <a:xfrm flipH="1">
              <a:off x="2051" y="2306"/>
              <a:ext cx="95" cy="43"/>
            </a:xfrm>
            <a:custGeom>
              <a:avLst/>
              <a:gdLst>
                <a:gd name="T0" fmla="*/ 0 w 367"/>
                <a:gd name="T1" fmla="*/ 0 h 167"/>
                <a:gd name="T2" fmla="*/ 0 w 367"/>
                <a:gd name="T3" fmla="*/ 0 h 167"/>
                <a:gd name="T4" fmla="*/ 0 w 367"/>
                <a:gd name="T5" fmla="*/ 0 h 167"/>
                <a:gd name="T6" fmla="*/ 0 w 367"/>
                <a:gd name="T7" fmla="*/ 0 h 167"/>
                <a:gd name="T8" fmla="*/ 0 w 367"/>
                <a:gd name="T9" fmla="*/ 0 h 167"/>
                <a:gd name="T10" fmla="*/ 0 w 367"/>
                <a:gd name="T11" fmla="*/ 0 h 167"/>
                <a:gd name="T12" fmla="*/ 0 w 367"/>
                <a:gd name="T13" fmla="*/ 0 h 167"/>
                <a:gd name="T14" fmla="*/ 0 w 367"/>
                <a:gd name="T15" fmla="*/ 0 h 167"/>
                <a:gd name="T16" fmla="*/ 0 w 367"/>
                <a:gd name="T17" fmla="*/ 0 h 167"/>
                <a:gd name="T18" fmla="*/ 0 w 367"/>
                <a:gd name="T19" fmla="*/ 0 h 167"/>
                <a:gd name="T20" fmla="*/ 0 w 367"/>
                <a:gd name="T21" fmla="*/ 0 h 167"/>
                <a:gd name="T22" fmla="*/ 0 w 367"/>
                <a:gd name="T23" fmla="*/ 0 h 167"/>
                <a:gd name="T24" fmla="*/ 0 w 367"/>
                <a:gd name="T25" fmla="*/ 0 h 167"/>
                <a:gd name="T26" fmla="*/ 0 w 367"/>
                <a:gd name="T27" fmla="*/ 0 h 167"/>
                <a:gd name="T28" fmla="*/ 0 w 367"/>
                <a:gd name="T29" fmla="*/ 0 h 167"/>
                <a:gd name="T30" fmla="*/ 0 w 367"/>
                <a:gd name="T31" fmla="*/ 0 h 167"/>
                <a:gd name="T32" fmla="*/ 0 w 367"/>
                <a:gd name="T33" fmla="*/ 0 h 167"/>
                <a:gd name="T34" fmla="*/ 0 w 367"/>
                <a:gd name="T35" fmla="*/ 0 h 167"/>
                <a:gd name="T36" fmla="*/ 0 w 367"/>
                <a:gd name="T37" fmla="*/ 0 h 167"/>
                <a:gd name="T38" fmla="*/ 0 w 367"/>
                <a:gd name="T39" fmla="*/ 0 h 167"/>
                <a:gd name="T40" fmla="*/ 0 w 367"/>
                <a:gd name="T41" fmla="*/ 0 h 167"/>
                <a:gd name="T42" fmla="*/ 0 w 367"/>
                <a:gd name="T43" fmla="*/ 0 h 167"/>
                <a:gd name="T44" fmla="*/ 0 w 367"/>
                <a:gd name="T45" fmla="*/ 0 h 167"/>
                <a:gd name="T46" fmla="*/ 0 w 367"/>
                <a:gd name="T47" fmla="*/ 0 h 167"/>
                <a:gd name="T48" fmla="*/ 0 w 367"/>
                <a:gd name="T49" fmla="*/ 0 h 167"/>
                <a:gd name="T50" fmla="*/ 0 w 367"/>
                <a:gd name="T51" fmla="*/ 0 h 167"/>
                <a:gd name="T52" fmla="*/ 0 w 367"/>
                <a:gd name="T53" fmla="*/ 0 h 167"/>
                <a:gd name="T54" fmla="*/ 0 w 367"/>
                <a:gd name="T55" fmla="*/ 0 h 167"/>
                <a:gd name="T56" fmla="*/ 0 w 367"/>
                <a:gd name="T57" fmla="*/ 0 h 167"/>
                <a:gd name="T58" fmla="*/ 0 w 367"/>
                <a:gd name="T59" fmla="*/ 0 h 167"/>
                <a:gd name="T60" fmla="*/ 0 w 367"/>
                <a:gd name="T61" fmla="*/ 0 h 167"/>
                <a:gd name="T62" fmla="*/ 0 w 367"/>
                <a:gd name="T63" fmla="*/ 0 h 167"/>
                <a:gd name="T64" fmla="*/ 0 w 367"/>
                <a:gd name="T65" fmla="*/ 0 h 167"/>
                <a:gd name="T66" fmla="*/ 0 w 367"/>
                <a:gd name="T67" fmla="*/ 0 h 167"/>
                <a:gd name="T68" fmla="*/ 0 w 367"/>
                <a:gd name="T69" fmla="*/ 0 h 167"/>
                <a:gd name="T70" fmla="*/ 0 w 367"/>
                <a:gd name="T71" fmla="*/ 0 h 16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67" h="167">
                  <a:moveTo>
                    <a:pt x="143" y="59"/>
                  </a:moveTo>
                  <a:lnTo>
                    <a:pt x="149" y="51"/>
                  </a:lnTo>
                  <a:lnTo>
                    <a:pt x="156" y="41"/>
                  </a:lnTo>
                  <a:lnTo>
                    <a:pt x="163" y="33"/>
                  </a:lnTo>
                  <a:lnTo>
                    <a:pt x="170" y="25"/>
                  </a:lnTo>
                  <a:lnTo>
                    <a:pt x="178" y="18"/>
                  </a:lnTo>
                  <a:lnTo>
                    <a:pt x="187" y="15"/>
                  </a:lnTo>
                  <a:lnTo>
                    <a:pt x="197" y="14"/>
                  </a:lnTo>
                  <a:lnTo>
                    <a:pt x="207" y="15"/>
                  </a:lnTo>
                  <a:lnTo>
                    <a:pt x="216" y="18"/>
                  </a:lnTo>
                  <a:lnTo>
                    <a:pt x="227" y="22"/>
                  </a:lnTo>
                  <a:lnTo>
                    <a:pt x="236" y="25"/>
                  </a:lnTo>
                  <a:lnTo>
                    <a:pt x="245" y="30"/>
                  </a:lnTo>
                  <a:lnTo>
                    <a:pt x="252" y="33"/>
                  </a:lnTo>
                  <a:lnTo>
                    <a:pt x="260" y="37"/>
                  </a:lnTo>
                  <a:lnTo>
                    <a:pt x="268" y="39"/>
                  </a:lnTo>
                  <a:lnTo>
                    <a:pt x="276" y="43"/>
                  </a:lnTo>
                  <a:lnTo>
                    <a:pt x="283" y="45"/>
                  </a:lnTo>
                  <a:lnTo>
                    <a:pt x="291" y="48"/>
                  </a:lnTo>
                  <a:lnTo>
                    <a:pt x="299" y="51"/>
                  </a:lnTo>
                  <a:lnTo>
                    <a:pt x="306" y="54"/>
                  </a:lnTo>
                  <a:lnTo>
                    <a:pt x="313" y="58"/>
                  </a:lnTo>
                  <a:lnTo>
                    <a:pt x="321" y="60"/>
                  </a:lnTo>
                  <a:lnTo>
                    <a:pt x="328" y="63"/>
                  </a:lnTo>
                  <a:lnTo>
                    <a:pt x="335" y="67"/>
                  </a:lnTo>
                  <a:lnTo>
                    <a:pt x="343" y="70"/>
                  </a:lnTo>
                  <a:lnTo>
                    <a:pt x="350" y="74"/>
                  </a:lnTo>
                  <a:lnTo>
                    <a:pt x="357" y="77"/>
                  </a:lnTo>
                  <a:lnTo>
                    <a:pt x="364" y="81"/>
                  </a:lnTo>
                  <a:lnTo>
                    <a:pt x="366" y="81"/>
                  </a:lnTo>
                  <a:lnTo>
                    <a:pt x="367" y="79"/>
                  </a:lnTo>
                  <a:lnTo>
                    <a:pt x="367" y="77"/>
                  </a:lnTo>
                  <a:lnTo>
                    <a:pt x="366" y="76"/>
                  </a:lnTo>
                  <a:lnTo>
                    <a:pt x="359" y="73"/>
                  </a:lnTo>
                  <a:lnTo>
                    <a:pt x="352" y="68"/>
                  </a:lnTo>
                  <a:lnTo>
                    <a:pt x="345" y="64"/>
                  </a:lnTo>
                  <a:lnTo>
                    <a:pt x="338" y="61"/>
                  </a:lnTo>
                  <a:lnTo>
                    <a:pt x="331" y="58"/>
                  </a:lnTo>
                  <a:lnTo>
                    <a:pt x="324" y="54"/>
                  </a:lnTo>
                  <a:lnTo>
                    <a:pt x="316" y="51"/>
                  </a:lnTo>
                  <a:lnTo>
                    <a:pt x="310" y="47"/>
                  </a:lnTo>
                  <a:lnTo>
                    <a:pt x="303" y="44"/>
                  </a:lnTo>
                  <a:lnTo>
                    <a:pt x="295" y="40"/>
                  </a:lnTo>
                  <a:lnTo>
                    <a:pt x="288" y="38"/>
                  </a:lnTo>
                  <a:lnTo>
                    <a:pt x="280" y="35"/>
                  </a:lnTo>
                  <a:lnTo>
                    <a:pt x="271" y="31"/>
                  </a:lnTo>
                  <a:lnTo>
                    <a:pt x="265" y="28"/>
                  </a:lnTo>
                  <a:lnTo>
                    <a:pt x="257" y="24"/>
                  </a:lnTo>
                  <a:lnTo>
                    <a:pt x="250" y="21"/>
                  </a:lnTo>
                  <a:lnTo>
                    <a:pt x="238" y="15"/>
                  </a:lnTo>
                  <a:lnTo>
                    <a:pt x="227" y="9"/>
                  </a:lnTo>
                  <a:lnTo>
                    <a:pt x="215" y="5"/>
                  </a:lnTo>
                  <a:lnTo>
                    <a:pt x="204" y="1"/>
                  </a:lnTo>
                  <a:lnTo>
                    <a:pt x="192" y="0"/>
                  </a:lnTo>
                  <a:lnTo>
                    <a:pt x="182" y="2"/>
                  </a:lnTo>
                  <a:lnTo>
                    <a:pt x="171" y="7"/>
                  </a:lnTo>
                  <a:lnTo>
                    <a:pt x="162" y="16"/>
                  </a:lnTo>
                  <a:lnTo>
                    <a:pt x="140" y="41"/>
                  </a:lnTo>
                  <a:lnTo>
                    <a:pt x="115" y="67"/>
                  </a:lnTo>
                  <a:lnTo>
                    <a:pt x="87" y="92"/>
                  </a:lnTo>
                  <a:lnTo>
                    <a:pt x="61" y="115"/>
                  </a:lnTo>
                  <a:lnTo>
                    <a:pt x="37" y="136"/>
                  </a:lnTo>
                  <a:lnTo>
                    <a:pt x="18" y="152"/>
                  </a:lnTo>
                  <a:lnTo>
                    <a:pt x="4" y="164"/>
                  </a:lnTo>
                  <a:lnTo>
                    <a:pt x="0" y="167"/>
                  </a:lnTo>
                  <a:lnTo>
                    <a:pt x="4" y="165"/>
                  </a:lnTo>
                  <a:lnTo>
                    <a:pt x="17" y="157"/>
                  </a:lnTo>
                  <a:lnTo>
                    <a:pt x="34" y="145"/>
                  </a:lnTo>
                  <a:lnTo>
                    <a:pt x="56" y="130"/>
                  </a:lnTo>
                  <a:lnTo>
                    <a:pt x="80" y="113"/>
                  </a:lnTo>
                  <a:lnTo>
                    <a:pt x="103" y="96"/>
                  </a:lnTo>
                  <a:lnTo>
                    <a:pt x="125" y="77"/>
                  </a:lnTo>
                  <a:lnTo>
                    <a:pt x="143" y="59"/>
                  </a:lnTo>
                  <a:close/>
                </a:path>
              </a:pathLst>
            </a:custGeom>
            <a:solidFill>
              <a:srgbClr val="140000"/>
            </a:solidFill>
            <a:ln w="3175">
              <a:solidFill>
                <a:schemeClr val="tx1"/>
              </a:solidFill>
              <a:round/>
              <a:headEnd/>
              <a:tailEnd/>
            </a:ln>
          </p:spPr>
          <p:txBody>
            <a:bodyPr/>
            <a:lstStyle/>
            <a:p>
              <a:endParaRPr lang="zh-CN" altLang="en-US"/>
            </a:p>
          </p:txBody>
        </p:sp>
        <p:sp>
          <p:nvSpPr>
            <p:cNvPr id="158923" name="Freeform 1370"/>
            <p:cNvSpPr>
              <a:spLocks noChangeArrowheads="1"/>
            </p:cNvSpPr>
            <p:nvPr/>
          </p:nvSpPr>
          <p:spPr bwMode="auto">
            <a:xfrm flipH="1">
              <a:off x="2103" y="2359"/>
              <a:ext cx="62" cy="25"/>
            </a:xfrm>
            <a:custGeom>
              <a:avLst/>
              <a:gdLst>
                <a:gd name="T0" fmla="*/ 0 w 242"/>
                <a:gd name="T1" fmla="*/ 0 h 99"/>
                <a:gd name="T2" fmla="*/ 0 w 242"/>
                <a:gd name="T3" fmla="*/ 0 h 99"/>
                <a:gd name="T4" fmla="*/ 0 w 242"/>
                <a:gd name="T5" fmla="*/ 0 h 99"/>
                <a:gd name="T6" fmla="*/ 0 w 242"/>
                <a:gd name="T7" fmla="*/ 0 h 99"/>
                <a:gd name="T8" fmla="*/ 0 w 242"/>
                <a:gd name="T9" fmla="*/ 0 h 99"/>
                <a:gd name="T10" fmla="*/ 0 w 242"/>
                <a:gd name="T11" fmla="*/ 0 h 99"/>
                <a:gd name="T12" fmla="*/ 0 w 242"/>
                <a:gd name="T13" fmla="*/ 0 h 99"/>
                <a:gd name="T14" fmla="*/ 0 w 242"/>
                <a:gd name="T15" fmla="*/ 0 h 99"/>
                <a:gd name="T16" fmla="*/ 0 w 242"/>
                <a:gd name="T17" fmla="*/ 0 h 99"/>
                <a:gd name="T18" fmla="*/ 0 w 242"/>
                <a:gd name="T19" fmla="*/ 0 h 99"/>
                <a:gd name="T20" fmla="*/ 0 w 242"/>
                <a:gd name="T21" fmla="*/ 0 h 99"/>
                <a:gd name="T22" fmla="*/ 0 w 242"/>
                <a:gd name="T23" fmla="*/ 0 h 99"/>
                <a:gd name="T24" fmla="*/ 0 w 242"/>
                <a:gd name="T25" fmla="*/ 0 h 99"/>
                <a:gd name="T26" fmla="*/ 0 w 242"/>
                <a:gd name="T27" fmla="*/ 0 h 99"/>
                <a:gd name="T28" fmla="*/ 0 w 242"/>
                <a:gd name="T29" fmla="*/ 0 h 99"/>
                <a:gd name="T30" fmla="*/ 0 w 242"/>
                <a:gd name="T31" fmla="*/ 0 h 99"/>
                <a:gd name="T32" fmla="*/ 0 w 242"/>
                <a:gd name="T33" fmla="*/ 0 h 99"/>
                <a:gd name="T34" fmla="*/ 0 w 242"/>
                <a:gd name="T35" fmla="*/ 0 h 99"/>
                <a:gd name="T36" fmla="*/ 0 w 242"/>
                <a:gd name="T37" fmla="*/ 0 h 99"/>
                <a:gd name="T38" fmla="*/ 0 w 242"/>
                <a:gd name="T39" fmla="*/ 0 h 99"/>
                <a:gd name="T40" fmla="*/ 0 w 242"/>
                <a:gd name="T41" fmla="*/ 0 h 99"/>
                <a:gd name="T42" fmla="*/ 0 w 242"/>
                <a:gd name="T43" fmla="*/ 0 h 99"/>
                <a:gd name="T44" fmla="*/ 0 w 242"/>
                <a:gd name="T45" fmla="*/ 0 h 99"/>
                <a:gd name="T46" fmla="*/ 0 w 242"/>
                <a:gd name="T47" fmla="*/ 0 h 99"/>
                <a:gd name="T48" fmla="*/ 0 w 242"/>
                <a:gd name="T49" fmla="*/ 0 h 99"/>
                <a:gd name="T50" fmla="*/ 0 w 242"/>
                <a:gd name="T51" fmla="*/ 0 h 99"/>
                <a:gd name="T52" fmla="*/ 0 w 242"/>
                <a:gd name="T53" fmla="*/ 0 h 99"/>
                <a:gd name="T54" fmla="*/ 0 w 242"/>
                <a:gd name="T55" fmla="*/ 0 h 99"/>
                <a:gd name="T56" fmla="*/ 0 w 242"/>
                <a:gd name="T57" fmla="*/ 0 h 99"/>
                <a:gd name="T58" fmla="*/ 0 w 242"/>
                <a:gd name="T59" fmla="*/ 0 h 99"/>
                <a:gd name="T60" fmla="*/ 0 w 242"/>
                <a:gd name="T61" fmla="*/ 0 h 99"/>
                <a:gd name="T62" fmla="*/ 0 w 242"/>
                <a:gd name="T63" fmla="*/ 0 h 99"/>
                <a:gd name="T64" fmla="*/ 0 w 242"/>
                <a:gd name="T65" fmla="*/ 0 h 99"/>
                <a:gd name="T66" fmla="*/ 0 w 242"/>
                <a:gd name="T67" fmla="*/ 0 h 99"/>
                <a:gd name="T68" fmla="*/ 0 w 242"/>
                <a:gd name="T69" fmla="*/ 0 h 99"/>
                <a:gd name="T70" fmla="*/ 0 w 242"/>
                <a:gd name="T71" fmla="*/ 0 h 99"/>
                <a:gd name="T72" fmla="*/ 0 w 242"/>
                <a:gd name="T73" fmla="*/ 0 h 99"/>
                <a:gd name="T74" fmla="*/ 0 w 242"/>
                <a:gd name="T75" fmla="*/ 0 h 99"/>
                <a:gd name="T76" fmla="*/ 0 w 242"/>
                <a:gd name="T77" fmla="*/ 0 h 99"/>
                <a:gd name="T78" fmla="*/ 0 w 242"/>
                <a:gd name="T79" fmla="*/ 0 h 99"/>
                <a:gd name="T80" fmla="*/ 0 w 242"/>
                <a:gd name="T81" fmla="*/ 0 h 99"/>
                <a:gd name="T82" fmla="*/ 0 w 242"/>
                <a:gd name="T83" fmla="*/ 0 h 99"/>
                <a:gd name="T84" fmla="*/ 0 w 242"/>
                <a:gd name="T85" fmla="*/ 0 h 99"/>
                <a:gd name="T86" fmla="*/ 0 w 242"/>
                <a:gd name="T87" fmla="*/ 0 h 99"/>
                <a:gd name="T88" fmla="*/ 0 w 242"/>
                <a:gd name="T89" fmla="*/ 0 h 9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2" h="99">
                  <a:moveTo>
                    <a:pt x="113" y="99"/>
                  </a:moveTo>
                  <a:lnTo>
                    <a:pt x="122" y="96"/>
                  </a:lnTo>
                  <a:lnTo>
                    <a:pt x="131" y="93"/>
                  </a:lnTo>
                  <a:lnTo>
                    <a:pt x="140" y="89"/>
                  </a:lnTo>
                  <a:lnTo>
                    <a:pt x="149" y="85"/>
                  </a:lnTo>
                  <a:lnTo>
                    <a:pt x="159" y="80"/>
                  </a:lnTo>
                  <a:lnTo>
                    <a:pt x="168" y="76"/>
                  </a:lnTo>
                  <a:lnTo>
                    <a:pt x="176" y="70"/>
                  </a:lnTo>
                  <a:lnTo>
                    <a:pt x="184" y="65"/>
                  </a:lnTo>
                  <a:lnTo>
                    <a:pt x="192" y="61"/>
                  </a:lnTo>
                  <a:lnTo>
                    <a:pt x="199" y="55"/>
                  </a:lnTo>
                  <a:lnTo>
                    <a:pt x="206" y="48"/>
                  </a:lnTo>
                  <a:lnTo>
                    <a:pt x="214" y="42"/>
                  </a:lnTo>
                  <a:lnTo>
                    <a:pt x="220" y="35"/>
                  </a:lnTo>
                  <a:lnTo>
                    <a:pt x="227" y="28"/>
                  </a:lnTo>
                  <a:lnTo>
                    <a:pt x="233" y="20"/>
                  </a:lnTo>
                  <a:lnTo>
                    <a:pt x="239" y="13"/>
                  </a:lnTo>
                  <a:lnTo>
                    <a:pt x="242" y="9"/>
                  </a:lnTo>
                  <a:lnTo>
                    <a:pt x="240" y="3"/>
                  </a:lnTo>
                  <a:lnTo>
                    <a:pt x="237" y="0"/>
                  </a:lnTo>
                  <a:lnTo>
                    <a:pt x="231" y="1"/>
                  </a:lnTo>
                  <a:lnTo>
                    <a:pt x="219" y="8"/>
                  </a:lnTo>
                  <a:lnTo>
                    <a:pt x="205" y="13"/>
                  </a:lnTo>
                  <a:lnTo>
                    <a:pt x="192" y="19"/>
                  </a:lnTo>
                  <a:lnTo>
                    <a:pt x="178" y="25"/>
                  </a:lnTo>
                  <a:lnTo>
                    <a:pt x="166" y="31"/>
                  </a:lnTo>
                  <a:lnTo>
                    <a:pt x="152" y="38"/>
                  </a:lnTo>
                  <a:lnTo>
                    <a:pt x="140" y="44"/>
                  </a:lnTo>
                  <a:lnTo>
                    <a:pt x="129" y="54"/>
                  </a:lnTo>
                  <a:lnTo>
                    <a:pt x="107" y="66"/>
                  </a:lnTo>
                  <a:lnTo>
                    <a:pt x="85" y="71"/>
                  </a:lnTo>
                  <a:lnTo>
                    <a:pt x="63" y="70"/>
                  </a:lnTo>
                  <a:lnTo>
                    <a:pt x="43" y="65"/>
                  </a:lnTo>
                  <a:lnTo>
                    <a:pt x="26" y="59"/>
                  </a:lnTo>
                  <a:lnTo>
                    <a:pt x="12" y="52"/>
                  </a:lnTo>
                  <a:lnTo>
                    <a:pt x="3" y="47"/>
                  </a:lnTo>
                  <a:lnTo>
                    <a:pt x="0" y="44"/>
                  </a:lnTo>
                  <a:lnTo>
                    <a:pt x="3" y="47"/>
                  </a:lnTo>
                  <a:lnTo>
                    <a:pt x="11" y="54"/>
                  </a:lnTo>
                  <a:lnTo>
                    <a:pt x="23" y="64"/>
                  </a:lnTo>
                  <a:lnTo>
                    <a:pt x="39" y="74"/>
                  </a:lnTo>
                  <a:lnTo>
                    <a:pt x="56" y="85"/>
                  </a:lnTo>
                  <a:lnTo>
                    <a:pt x="76" y="94"/>
                  </a:lnTo>
                  <a:lnTo>
                    <a:pt x="94" y="99"/>
                  </a:lnTo>
                  <a:lnTo>
                    <a:pt x="113" y="9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24" name="Freeform 1371"/>
            <p:cNvSpPr>
              <a:spLocks noChangeArrowheads="1"/>
            </p:cNvSpPr>
            <p:nvPr/>
          </p:nvSpPr>
          <p:spPr bwMode="auto">
            <a:xfrm flipH="1">
              <a:off x="2099" y="2375"/>
              <a:ext cx="25" cy="8"/>
            </a:xfrm>
            <a:custGeom>
              <a:avLst/>
              <a:gdLst>
                <a:gd name="T0" fmla="*/ 0 w 99"/>
                <a:gd name="T1" fmla="*/ 0 h 28"/>
                <a:gd name="T2" fmla="*/ 0 w 99"/>
                <a:gd name="T3" fmla="*/ 0 h 28"/>
                <a:gd name="T4" fmla="*/ 0 w 99"/>
                <a:gd name="T5" fmla="*/ 0 h 28"/>
                <a:gd name="T6" fmla="*/ 0 w 99"/>
                <a:gd name="T7" fmla="*/ 0 h 28"/>
                <a:gd name="T8" fmla="*/ 0 w 99"/>
                <a:gd name="T9" fmla="*/ 0 h 28"/>
                <a:gd name="T10" fmla="*/ 0 w 99"/>
                <a:gd name="T11" fmla="*/ 0 h 28"/>
                <a:gd name="T12" fmla="*/ 0 w 99"/>
                <a:gd name="T13" fmla="*/ 0 h 28"/>
                <a:gd name="T14" fmla="*/ 0 w 99"/>
                <a:gd name="T15" fmla="*/ 0 h 28"/>
                <a:gd name="T16" fmla="*/ 0 w 99"/>
                <a:gd name="T17" fmla="*/ 0 h 28"/>
                <a:gd name="T18" fmla="*/ 0 w 99"/>
                <a:gd name="T19" fmla="*/ 0 h 28"/>
                <a:gd name="T20" fmla="*/ 0 w 99"/>
                <a:gd name="T21" fmla="*/ 0 h 28"/>
                <a:gd name="T22" fmla="*/ 0 w 99"/>
                <a:gd name="T23" fmla="*/ 0 h 28"/>
                <a:gd name="T24" fmla="*/ 0 w 99"/>
                <a:gd name="T25" fmla="*/ 0 h 28"/>
                <a:gd name="T26" fmla="*/ 0 w 99"/>
                <a:gd name="T27" fmla="*/ 0 h 28"/>
                <a:gd name="T28" fmla="*/ 0 w 99"/>
                <a:gd name="T29" fmla="*/ 0 h 28"/>
                <a:gd name="T30" fmla="*/ 0 w 99"/>
                <a:gd name="T31" fmla="*/ 0 h 28"/>
                <a:gd name="T32" fmla="*/ 0 w 99"/>
                <a:gd name="T33" fmla="*/ 0 h 28"/>
                <a:gd name="T34" fmla="*/ 0 w 99"/>
                <a:gd name="T35" fmla="*/ 0 h 28"/>
                <a:gd name="T36" fmla="*/ 0 w 99"/>
                <a:gd name="T37" fmla="*/ 0 h 28"/>
                <a:gd name="T38" fmla="*/ 0 w 99"/>
                <a:gd name="T39" fmla="*/ 0 h 28"/>
                <a:gd name="T40" fmla="*/ 0 w 99"/>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 h="28">
                  <a:moveTo>
                    <a:pt x="96" y="28"/>
                  </a:moveTo>
                  <a:lnTo>
                    <a:pt x="98" y="27"/>
                  </a:lnTo>
                  <a:lnTo>
                    <a:pt x="99" y="26"/>
                  </a:lnTo>
                  <a:lnTo>
                    <a:pt x="99" y="25"/>
                  </a:lnTo>
                  <a:lnTo>
                    <a:pt x="98" y="24"/>
                  </a:lnTo>
                  <a:lnTo>
                    <a:pt x="84" y="22"/>
                  </a:lnTo>
                  <a:lnTo>
                    <a:pt x="69" y="18"/>
                  </a:lnTo>
                  <a:lnTo>
                    <a:pt x="53" y="15"/>
                  </a:lnTo>
                  <a:lnTo>
                    <a:pt x="36" y="10"/>
                  </a:lnTo>
                  <a:lnTo>
                    <a:pt x="23" y="7"/>
                  </a:lnTo>
                  <a:lnTo>
                    <a:pt x="10" y="3"/>
                  </a:lnTo>
                  <a:lnTo>
                    <a:pt x="3" y="1"/>
                  </a:lnTo>
                  <a:lnTo>
                    <a:pt x="0" y="0"/>
                  </a:lnTo>
                  <a:lnTo>
                    <a:pt x="0" y="1"/>
                  </a:lnTo>
                  <a:lnTo>
                    <a:pt x="2" y="4"/>
                  </a:lnTo>
                  <a:lnTo>
                    <a:pt x="5" y="10"/>
                  </a:lnTo>
                  <a:lnTo>
                    <a:pt x="13" y="16"/>
                  </a:lnTo>
                  <a:lnTo>
                    <a:pt x="25" y="22"/>
                  </a:lnTo>
                  <a:lnTo>
                    <a:pt x="42" y="26"/>
                  </a:lnTo>
                  <a:lnTo>
                    <a:pt x="65" y="28"/>
                  </a:lnTo>
                  <a:lnTo>
                    <a:pt x="96" y="28"/>
                  </a:lnTo>
                  <a:close/>
                </a:path>
              </a:pathLst>
            </a:custGeom>
            <a:solidFill>
              <a:srgbClr val="140000"/>
            </a:solidFill>
            <a:ln w="3175">
              <a:solidFill>
                <a:schemeClr val="tx1"/>
              </a:solidFill>
              <a:round/>
              <a:headEnd/>
              <a:tailEnd/>
            </a:ln>
          </p:spPr>
          <p:txBody>
            <a:bodyPr/>
            <a:lstStyle/>
            <a:p>
              <a:endParaRPr lang="zh-CN" altLang="en-US"/>
            </a:p>
          </p:txBody>
        </p:sp>
        <p:sp>
          <p:nvSpPr>
            <p:cNvPr id="158925" name="Freeform 1372"/>
            <p:cNvSpPr>
              <a:spLocks noChangeArrowheads="1"/>
            </p:cNvSpPr>
            <p:nvPr/>
          </p:nvSpPr>
          <p:spPr bwMode="auto">
            <a:xfrm flipH="1">
              <a:off x="2280" y="2004"/>
              <a:ext cx="151" cy="129"/>
            </a:xfrm>
            <a:custGeom>
              <a:avLst/>
              <a:gdLst>
                <a:gd name="T0" fmla="*/ 0 w 586"/>
                <a:gd name="T1" fmla="*/ 0 h 496"/>
                <a:gd name="T2" fmla="*/ 0 w 586"/>
                <a:gd name="T3" fmla="*/ 0 h 496"/>
                <a:gd name="T4" fmla="*/ 0 w 586"/>
                <a:gd name="T5" fmla="*/ 0 h 496"/>
                <a:gd name="T6" fmla="*/ 0 w 586"/>
                <a:gd name="T7" fmla="*/ 0 h 496"/>
                <a:gd name="T8" fmla="*/ 0 w 586"/>
                <a:gd name="T9" fmla="*/ 0 h 496"/>
                <a:gd name="T10" fmla="*/ 0 w 586"/>
                <a:gd name="T11" fmla="*/ 0 h 496"/>
                <a:gd name="T12" fmla="*/ 0 w 586"/>
                <a:gd name="T13" fmla="*/ 0 h 496"/>
                <a:gd name="T14" fmla="*/ 0 w 586"/>
                <a:gd name="T15" fmla="*/ 0 h 496"/>
                <a:gd name="T16" fmla="*/ 0 w 586"/>
                <a:gd name="T17" fmla="*/ 0 h 496"/>
                <a:gd name="T18" fmla="*/ 0 w 586"/>
                <a:gd name="T19" fmla="*/ 0 h 496"/>
                <a:gd name="T20" fmla="*/ 0 w 586"/>
                <a:gd name="T21" fmla="*/ 0 h 496"/>
                <a:gd name="T22" fmla="*/ 0 w 586"/>
                <a:gd name="T23" fmla="*/ 0 h 496"/>
                <a:gd name="T24" fmla="*/ 0 w 586"/>
                <a:gd name="T25" fmla="*/ 0 h 496"/>
                <a:gd name="T26" fmla="*/ 0 w 586"/>
                <a:gd name="T27" fmla="*/ 0 h 496"/>
                <a:gd name="T28" fmla="*/ 0 w 586"/>
                <a:gd name="T29" fmla="*/ 0 h 496"/>
                <a:gd name="T30" fmla="*/ 0 w 586"/>
                <a:gd name="T31" fmla="*/ 0 h 496"/>
                <a:gd name="T32" fmla="*/ 0 w 586"/>
                <a:gd name="T33" fmla="*/ 0 h 496"/>
                <a:gd name="T34" fmla="*/ 0 w 586"/>
                <a:gd name="T35" fmla="*/ 0 h 496"/>
                <a:gd name="T36" fmla="*/ 0 w 586"/>
                <a:gd name="T37" fmla="*/ 0 h 496"/>
                <a:gd name="T38" fmla="*/ 0 w 586"/>
                <a:gd name="T39" fmla="*/ 0 h 496"/>
                <a:gd name="T40" fmla="*/ 0 w 586"/>
                <a:gd name="T41" fmla="*/ 0 h 496"/>
                <a:gd name="T42" fmla="*/ 0 w 586"/>
                <a:gd name="T43" fmla="*/ 0 h 496"/>
                <a:gd name="T44" fmla="*/ 0 w 586"/>
                <a:gd name="T45" fmla="*/ 0 h 496"/>
                <a:gd name="T46" fmla="*/ 0 w 586"/>
                <a:gd name="T47" fmla="*/ 0 h 496"/>
                <a:gd name="T48" fmla="*/ 0 w 586"/>
                <a:gd name="T49" fmla="*/ 0 h 496"/>
                <a:gd name="T50" fmla="*/ 0 w 586"/>
                <a:gd name="T51" fmla="*/ 0 h 496"/>
                <a:gd name="T52" fmla="*/ 0 w 586"/>
                <a:gd name="T53" fmla="*/ 0 h 496"/>
                <a:gd name="T54" fmla="*/ 0 w 586"/>
                <a:gd name="T55" fmla="*/ 0 h 496"/>
                <a:gd name="T56" fmla="*/ 0 w 586"/>
                <a:gd name="T57" fmla="*/ 0 h 496"/>
                <a:gd name="T58" fmla="*/ 0 w 586"/>
                <a:gd name="T59" fmla="*/ 0 h 496"/>
                <a:gd name="T60" fmla="*/ 0 w 586"/>
                <a:gd name="T61" fmla="*/ 0 h 496"/>
                <a:gd name="T62" fmla="*/ 0 w 586"/>
                <a:gd name="T63" fmla="*/ 0 h 496"/>
                <a:gd name="T64" fmla="*/ 0 w 586"/>
                <a:gd name="T65" fmla="*/ 0 h 496"/>
                <a:gd name="T66" fmla="*/ 0 w 586"/>
                <a:gd name="T67" fmla="*/ 0 h 496"/>
                <a:gd name="T68" fmla="*/ 0 w 586"/>
                <a:gd name="T69" fmla="*/ 0 h 496"/>
                <a:gd name="T70" fmla="*/ 0 w 586"/>
                <a:gd name="T71" fmla="*/ 0 h 496"/>
                <a:gd name="T72" fmla="*/ 0 w 586"/>
                <a:gd name="T73" fmla="*/ 0 h 496"/>
                <a:gd name="T74" fmla="*/ 0 w 586"/>
                <a:gd name="T75" fmla="*/ 0 h 496"/>
                <a:gd name="T76" fmla="*/ 0 w 586"/>
                <a:gd name="T77" fmla="*/ 0 h 496"/>
                <a:gd name="T78" fmla="*/ 0 w 586"/>
                <a:gd name="T79" fmla="*/ 0 h 496"/>
                <a:gd name="T80" fmla="*/ 0 w 586"/>
                <a:gd name="T81" fmla="*/ 0 h 49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86" h="496">
                  <a:moveTo>
                    <a:pt x="586" y="0"/>
                  </a:moveTo>
                  <a:lnTo>
                    <a:pt x="582" y="26"/>
                  </a:lnTo>
                  <a:lnTo>
                    <a:pt x="575" y="51"/>
                  </a:lnTo>
                  <a:lnTo>
                    <a:pt x="565" y="75"/>
                  </a:lnTo>
                  <a:lnTo>
                    <a:pt x="553" y="97"/>
                  </a:lnTo>
                  <a:lnTo>
                    <a:pt x="539" y="117"/>
                  </a:lnTo>
                  <a:lnTo>
                    <a:pt x="524" y="136"/>
                  </a:lnTo>
                  <a:lnTo>
                    <a:pt x="507" y="154"/>
                  </a:lnTo>
                  <a:lnTo>
                    <a:pt x="489" y="172"/>
                  </a:lnTo>
                  <a:lnTo>
                    <a:pt x="469" y="188"/>
                  </a:lnTo>
                  <a:lnTo>
                    <a:pt x="448" y="203"/>
                  </a:lnTo>
                  <a:lnTo>
                    <a:pt x="426" y="216"/>
                  </a:lnTo>
                  <a:lnTo>
                    <a:pt x="404" y="229"/>
                  </a:lnTo>
                  <a:lnTo>
                    <a:pt x="381" y="242"/>
                  </a:lnTo>
                  <a:lnTo>
                    <a:pt x="358" y="253"/>
                  </a:lnTo>
                  <a:lnTo>
                    <a:pt x="335" y="265"/>
                  </a:lnTo>
                  <a:lnTo>
                    <a:pt x="312" y="275"/>
                  </a:lnTo>
                  <a:lnTo>
                    <a:pt x="290" y="286"/>
                  </a:lnTo>
                  <a:lnTo>
                    <a:pt x="269" y="296"/>
                  </a:lnTo>
                  <a:lnTo>
                    <a:pt x="248" y="306"/>
                  </a:lnTo>
                  <a:lnTo>
                    <a:pt x="226" y="317"/>
                  </a:lnTo>
                  <a:lnTo>
                    <a:pt x="205" y="328"/>
                  </a:lnTo>
                  <a:lnTo>
                    <a:pt x="184" y="340"/>
                  </a:lnTo>
                  <a:lnTo>
                    <a:pt x="164" y="351"/>
                  </a:lnTo>
                  <a:lnTo>
                    <a:pt x="143" y="364"/>
                  </a:lnTo>
                  <a:lnTo>
                    <a:pt x="123" y="376"/>
                  </a:lnTo>
                  <a:lnTo>
                    <a:pt x="104" y="390"/>
                  </a:lnTo>
                  <a:lnTo>
                    <a:pt x="84" y="404"/>
                  </a:lnTo>
                  <a:lnTo>
                    <a:pt x="66" y="419"/>
                  </a:lnTo>
                  <a:lnTo>
                    <a:pt x="47" y="435"/>
                  </a:lnTo>
                  <a:lnTo>
                    <a:pt x="31" y="451"/>
                  </a:lnTo>
                  <a:lnTo>
                    <a:pt x="15" y="470"/>
                  </a:lnTo>
                  <a:lnTo>
                    <a:pt x="1" y="488"/>
                  </a:lnTo>
                  <a:lnTo>
                    <a:pt x="0" y="493"/>
                  </a:lnTo>
                  <a:lnTo>
                    <a:pt x="3" y="495"/>
                  </a:lnTo>
                  <a:lnTo>
                    <a:pt x="6" y="496"/>
                  </a:lnTo>
                  <a:lnTo>
                    <a:pt x="9" y="495"/>
                  </a:lnTo>
                  <a:lnTo>
                    <a:pt x="29" y="478"/>
                  </a:lnTo>
                  <a:lnTo>
                    <a:pt x="50" y="461"/>
                  </a:lnTo>
                  <a:lnTo>
                    <a:pt x="70" y="444"/>
                  </a:lnTo>
                  <a:lnTo>
                    <a:pt x="91" y="428"/>
                  </a:lnTo>
                  <a:lnTo>
                    <a:pt x="112" y="412"/>
                  </a:lnTo>
                  <a:lnTo>
                    <a:pt x="134" y="397"/>
                  </a:lnTo>
                  <a:lnTo>
                    <a:pt x="156" y="383"/>
                  </a:lnTo>
                  <a:lnTo>
                    <a:pt x="178" y="368"/>
                  </a:lnTo>
                  <a:lnTo>
                    <a:pt x="189" y="362"/>
                  </a:lnTo>
                  <a:lnTo>
                    <a:pt x="201" y="355"/>
                  </a:lnTo>
                  <a:lnTo>
                    <a:pt x="212" y="348"/>
                  </a:lnTo>
                  <a:lnTo>
                    <a:pt x="225" y="342"/>
                  </a:lnTo>
                  <a:lnTo>
                    <a:pt x="236" y="335"/>
                  </a:lnTo>
                  <a:lnTo>
                    <a:pt x="248" y="329"/>
                  </a:lnTo>
                  <a:lnTo>
                    <a:pt x="260" y="324"/>
                  </a:lnTo>
                  <a:lnTo>
                    <a:pt x="272" y="318"/>
                  </a:lnTo>
                  <a:lnTo>
                    <a:pt x="285" y="312"/>
                  </a:lnTo>
                  <a:lnTo>
                    <a:pt x="296" y="306"/>
                  </a:lnTo>
                  <a:lnTo>
                    <a:pt x="308" y="300"/>
                  </a:lnTo>
                  <a:lnTo>
                    <a:pt x="320" y="294"/>
                  </a:lnTo>
                  <a:lnTo>
                    <a:pt x="332" y="288"/>
                  </a:lnTo>
                  <a:lnTo>
                    <a:pt x="345" y="282"/>
                  </a:lnTo>
                  <a:lnTo>
                    <a:pt x="356" y="276"/>
                  </a:lnTo>
                  <a:lnTo>
                    <a:pt x="368" y="269"/>
                  </a:lnTo>
                  <a:lnTo>
                    <a:pt x="387" y="258"/>
                  </a:lnTo>
                  <a:lnTo>
                    <a:pt x="407" y="246"/>
                  </a:lnTo>
                  <a:lnTo>
                    <a:pt x="426" y="234"/>
                  </a:lnTo>
                  <a:lnTo>
                    <a:pt x="445" y="221"/>
                  </a:lnTo>
                  <a:lnTo>
                    <a:pt x="463" y="207"/>
                  </a:lnTo>
                  <a:lnTo>
                    <a:pt x="480" y="192"/>
                  </a:lnTo>
                  <a:lnTo>
                    <a:pt x="498" y="177"/>
                  </a:lnTo>
                  <a:lnTo>
                    <a:pt x="513" y="161"/>
                  </a:lnTo>
                  <a:lnTo>
                    <a:pt x="528" y="144"/>
                  </a:lnTo>
                  <a:lnTo>
                    <a:pt x="540" y="127"/>
                  </a:lnTo>
                  <a:lnTo>
                    <a:pt x="552" y="108"/>
                  </a:lnTo>
                  <a:lnTo>
                    <a:pt x="562" y="89"/>
                  </a:lnTo>
                  <a:lnTo>
                    <a:pt x="571" y="68"/>
                  </a:lnTo>
                  <a:lnTo>
                    <a:pt x="578" y="46"/>
                  </a:lnTo>
                  <a:lnTo>
                    <a:pt x="583" y="24"/>
                  </a:lnTo>
                  <a:lnTo>
                    <a:pt x="586" y="0"/>
                  </a:lnTo>
                  <a:close/>
                </a:path>
              </a:pathLst>
            </a:custGeom>
            <a:solidFill>
              <a:srgbClr val="140000"/>
            </a:solidFill>
            <a:ln w="3175">
              <a:solidFill>
                <a:schemeClr val="tx1"/>
              </a:solidFill>
              <a:round/>
              <a:headEnd/>
              <a:tailEnd/>
            </a:ln>
          </p:spPr>
          <p:txBody>
            <a:bodyPr/>
            <a:lstStyle/>
            <a:p>
              <a:endParaRPr lang="zh-CN" altLang="en-US"/>
            </a:p>
          </p:txBody>
        </p:sp>
        <p:sp>
          <p:nvSpPr>
            <p:cNvPr id="158926" name="Freeform 1373"/>
            <p:cNvSpPr>
              <a:spLocks noChangeArrowheads="1"/>
            </p:cNvSpPr>
            <p:nvPr/>
          </p:nvSpPr>
          <p:spPr bwMode="auto">
            <a:xfrm flipH="1">
              <a:off x="2241" y="1898"/>
              <a:ext cx="45" cy="103"/>
            </a:xfrm>
            <a:custGeom>
              <a:avLst/>
              <a:gdLst>
                <a:gd name="T0" fmla="*/ 0 w 174"/>
                <a:gd name="T1" fmla="*/ 0 h 397"/>
                <a:gd name="T2" fmla="*/ 0 w 174"/>
                <a:gd name="T3" fmla="*/ 0 h 397"/>
                <a:gd name="T4" fmla="*/ 0 w 174"/>
                <a:gd name="T5" fmla="*/ 0 h 397"/>
                <a:gd name="T6" fmla="*/ 0 w 174"/>
                <a:gd name="T7" fmla="*/ 0 h 397"/>
                <a:gd name="T8" fmla="*/ 0 w 174"/>
                <a:gd name="T9" fmla="*/ 0 h 397"/>
                <a:gd name="T10" fmla="*/ 0 w 174"/>
                <a:gd name="T11" fmla="*/ 0 h 397"/>
                <a:gd name="T12" fmla="*/ 0 w 174"/>
                <a:gd name="T13" fmla="*/ 0 h 397"/>
                <a:gd name="T14" fmla="*/ 0 w 174"/>
                <a:gd name="T15" fmla="*/ 0 h 397"/>
                <a:gd name="T16" fmla="*/ 0 w 174"/>
                <a:gd name="T17" fmla="*/ 0 h 397"/>
                <a:gd name="T18" fmla="*/ 0 w 174"/>
                <a:gd name="T19" fmla="*/ 0 h 397"/>
                <a:gd name="T20" fmla="*/ 0 w 174"/>
                <a:gd name="T21" fmla="*/ 0 h 397"/>
                <a:gd name="T22" fmla="*/ 0 w 174"/>
                <a:gd name="T23" fmla="*/ 0 h 397"/>
                <a:gd name="T24" fmla="*/ 0 w 174"/>
                <a:gd name="T25" fmla="*/ 0 h 397"/>
                <a:gd name="T26" fmla="*/ 0 w 174"/>
                <a:gd name="T27" fmla="*/ 0 h 397"/>
                <a:gd name="T28" fmla="*/ 0 w 174"/>
                <a:gd name="T29" fmla="*/ 0 h 397"/>
                <a:gd name="T30" fmla="*/ 0 w 174"/>
                <a:gd name="T31" fmla="*/ 0 h 397"/>
                <a:gd name="T32" fmla="*/ 0 w 174"/>
                <a:gd name="T33" fmla="*/ 0 h 397"/>
                <a:gd name="T34" fmla="*/ 0 w 174"/>
                <a:gd name="T35" fmla="*/ 0 h 397"/>
                <a:gd name="T36" fmla="*/ 0 w 174"/>
                <a:gd name="T37" fmla="*/ 0 h 397"/>
                <a:gd name="T38" fmla="*/ 0 w 174"/>
                <a:gd name="T39" fmla="*/ 0 h 397"/>
                <a:gd name="T40" fmla="*/ 0 w 174"/>
                <a:gd name="T41" fmla="*/ 0 h 397"/>
                <a:gd name="T42" fmla="*/ 0 w 174"/>
                <a:gd name="T43" fmla="*/ 0 h 397"/>
                <a:gd name="T44" fmla="*/ 0 w 174"/>
                <a:gd name="T45" fmla="*/ 0 h 397"/>
                <a:gd name="T46" fmla="*/ 0 w 174"/>
                <a:gd name="T47" fmla="*/ 0 h 397"/>
                <a:gd name="T48" fmla="*/ 0 w 174"/>
                <a:gd name="T49" fmla="*/ 0 h 397"/>
                <a:gd name="T50" fmla="*/ 0 w 174"/>
                <a:gd name="T51" fmla="*/ 0 h 397"/>
                <a:gd name="T52" fmla="*/ 0 w 174"/>
                <a:gd name="T53" fmla="*/ 0 h 397"/>
                <a:gd name="T54" fmla="*/ 0 w 174"/>
                <a:gd name="T55" fmla="*/ 0 h 397"/>
                <a:gd name="T56" fmla="*/ 0 w 174"/>
                <a:gd name="T57" fmla="*/ 0 h 397"/>
                <a:gd name="T58" fmla="*/ 0 w 174"/>
                <a:gd name="T59" fmla="*/ 0 h 397"/>
                <a:gd name="T60" fmla="*/ 0 w 174"/>
                <a:gd name="T61" fmla="*/ 0 h 397"/>
                <a:gd name="T62" fmla="*/ 0 w 174"/>
                <a:gd name="T63" fmla="*/ 0 h 397"/>
                <a:gd name="T64" fmla="*/ 0 w 174"/>
                <a:gd name="T65" fmla="*/ 0 h 397"/>
                <a:gd name="T66" fmla="*/ 0 w 174"/>
                <a:gd name="T67" fmla="*/ 0 h 397"/>
                <a:gd name="T68" fmla="*/ 0 w 174"/>
                <a:gd name="T69" fmla="*/ 0 h 397"/>
                <a:gd name="T70" fmla="*/ 0 w 174"/>
                <a:gd name="T71" fmla="*/ 0 h 397"/>
                <a:gd name="T72" fmla="*/ 0 w 174"/>
                <a:gd name="T73" fmla="*/ 0 h 397"/>
                <a:gd name="T74" fmla="*/ 0 w 174"/>
                <a:gd name="T75" fmla="*/ 0 h 397"/>
                <a:gd name="T76" fmla="*/ 0 w 174"/>
                <a:gd name="T77" fmla="*/ 0 h 397"/>
                <a:gd name="T78" fmla="*/ 0 w 174"/>
                <a:gd name="T79" fmla="*/ 0 h 397"/>
                <a:gd name="T80" fmla="*/ 0 w 174"/>
                <a:gd name="T81" fmla="*/ 0 h 397"/>
                <a:gd name="T82" fmla="*/ 0 w 174"/>
                <a:gd name="T83" fmla="*/ 0 h 397"/>
                <a:gd name="T84" fmla="*/ 0 w 174"/>
                <a:gd name="T85" fmla="*/ 0 h 397"/>
                <a:gd name="T86" fmla="*/ 0 w 174"/>
                <a:gd name="T87" fmla="*/ 0 h 397"/>
                <a:gd name="T88" fmla="*/ 0 w 174"/>
                <a:gd name="T89" fmla="*/ 0 h 397"/>
                <a:gd name="T90" fmla="*/ 0 w 174"/>
                <a:gd name="T91" fmla="*/ 0 h 3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4" h="397">
                  <a:moveTo>
                    <a:pt x="11" y="397"/>
                  </a:moveTo>
                  <a:lnTo>
                    <a:pt x="15" y="369"/>
                  </a:lnTo>
                  <a:lnTo>
                    <a:pt x="17" y="342"/>
                  </a:lnTo>
                  <a:lnTo>
                    <a:pt x="19" y="315"/>
                  </a:lnTo>
                  <a:lnTo>
                    <a:pt x="19" y="287"/>
                  </a:lnTo>
                  <a:lnTo>
                    <a:pt x="17" y="253"/>
                  </a:lnTo>
                  <a:lnTo>
                    <a:pt x="16" y="218"/>
                  </a:lnTo>
                  <a:lnTo>
                    <a:pt x="15" y="185"/>
                  </a:lnTo>
                  <a:lnTo>
                    <a:pt x="17" y="150"/>
                  </a:lnTo>
                  <a:lnTo>
                    <a:pt x="23" y="124"/>
                  </a:lnTo>
                  <a:lnTo>
                    <a:pt x="34" y="99"/>
                  </a:lnTo>
                  <a:lnTo>
                    <a:pt x="49" y="76"/>
                  </a:lnTo>
                  <a:lnTo>
                    <a:pt x="69" y="55"/>
                  </a:lnTo>
                  <a:lnTo>
                    <a:pt x="92" y="36"/>
                  </a:lnTo>
                  <a:lnTo>
                    <a:pt x="116" y="23"/>
                  </a:lnTo>
                  <a:lnTo>
                    <a:pt x="143" y="12"/>
                  </a:lnTo>
                  <a:lnTo>
                    <a:pt x="169" y="8"/>
                  </a:lnTo>
                  <a:lnTo>
                    <a:pt x="171" y="6"/>
                  </a:lnTo>
                  <a:lnTo>
                    <a:pt x="174" y="3"/>
                  </a:lnTo>
                  <a:lnTo>
                    <a:pt x="174" y="1"/>
                  </a:lnTo>
                  <a:lnTo>
                    <a:pt x="171" y="0"/>
                  </a:lnTo>
                  <a:lnTo>
                    <a:pt x="144" y="0"/>
                  </a:lnTo>
                  <a:lnTo>
                    <a:pt x="118" y="4"/>
                  </a:lnTo>
                  <a:lnTo>
                    <a:pt x="93" y="15"/>
                  </a:lnTo>
                  <a:lnTo>
                    <a:pt x="70" y="30"/>
                  </a:lnTo>
                  <a:lnTo>
                    <a:pt x="50" y="47"/>
                  </a:lnTo>
                  <a:lnTo>
                    <a:pt x="32" y="68"/>
                  </a:lnTo>
                  <a:lnTo>
                    <a:pt x="18" y="91"/>
                  </a:lnTo>
                  <a:lnTo>
                    <a:pt x="7" y="115"/>
                  </a:lnTo>
                  <a:lnTo>
                    <a:pt x="0" y="147"/>
                  </a:lnTo>
                  <a:lnTo>
                    <a:pt x="1" y="180"/>
                  </a:lnTo>
                  <a:lnTo>
                    <a:pt x="6" y="214"/>
                  </a:lnTo>
                  <a:lnTo>
                    <a:pt x="10" y="247"/>
                  </a:lnTo>
                  <a:lnTo>
                    <a:pt x="12" y="263"/>
                  </a:lnTo>
                  <a:lnTo>
                    <a:pt x="14" y="281"/>
                  </a:lnTo>
                  <a:lnTo>
                    <a:pt x="16" y="298"/>
                  </a:lnTo>
                  <a:lnTo>
                    <a:pt x="17" y="314"/>
                  </a:lnTo>
                  <a:lnTo>
                    <a:pt x="17" y="335"/>
                  </a:lnTo>
                  <a:lnTo>
                    <a:pt x="16" y="355"/>
                  </a:lnTo>
                  <a:lnTo>
                    <a:pt x="14" y="376"/>
                  </a:lnTo>
                  <a:lnTo>
                    <a:pt x="11" y="397"/>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27" name="Freeform 1374"/>
            <p:cNvSpPr>
              <a:spLocks noChangeArrowheads="1"/>
            </p:cNvSpPr>
            <p:nvPr/>
          </p:nvSpPr>
          <p:spPr bwMode="auto">
            <a:xfrm flipH="1">
              <a:off x="2161" y="1897"/>
              <a:ext cx="83" cy="60"/>
            </a:xfrm>
            <a:custGeom>
              <a:avLst/>
              <a:gdLst>
                <a:gd name="T0" fmla="*/ 0 w 325"/>
                <a:gd name="T1" fmla="*/ 0 h 229"/>
                <a:gd name="T2" fmla="*/ 0 w 325"/>
                <a:gd name="T3" fmla="*/ 0 h 229"/>
                <a:gd name="T4" fmla="*/ 0 w 325"/>
                <a:gd name="T5" fmla="*/ 0 h 229"/>
                <a:gd name="T6" fmla="*/ 0 w 325"/>
                <a:gd name="T7" fmla="*/ 0 h 229"/>
                <a:gd name="T8" fmla="*/ 0 w 325"/>
                <a:gd name="T9" fmla="*/ 0 h 229"/>
                <a:gd name="T10" fmla="*/ 0 w 325"/>
                <a:gd name="T11" fmla="*/ 0 h 229"/>
                <a:gd name="T12" fmla="*/ 0 w 325"/>
                <a:gd name="T13" fmla="*/ 0 h 229"/>
                <a:gd name="T14" fmla="*/ 0 w 325"/>
                <a:gd name="T15" fmla="*/ 0 h 229"/>
                <a:gd name="T16" fmla="*/ 0 w 325"/>
                <a:gd name="T17" fmla="*/ 0 h 229"/>
                <a:gd name="T18" fmla="*/ 0 w 325"/>
                <a:gd name="T19" fmla="*/ 0 h 229"/>
                <a:gd name="T20" fmla="*/ 0 w 325"/>
                <a:gd name="T21" fmla="*/ 0 h 229"/>
                <a:gd name="T22" fmla="*/ 0 w 325"/>
                <a:gd name="T23" fmla="*/ 0 h 229"/>
                <a:gd name="T24" fmla="*/ 0 w 325"/>
                <a:gd name="T25" fmla="*/ 0 h 229"/>
                <a:gd name="T26" fmla="*/ 0 w 325"/>
                <a:gd name="T27" fmla="*/ 0 h 229"/>
                <a:gd name="T28" fmla="*/ 0 w 325"/>
                <a:gd name="T29" fmla="*/ 0 h 229"/>
                <a:gd name="T30" fmla="*/ 0 w 325"/>
                <a:gd name="T31" fmla="*/ 0 h 229"/>
                <a:gd name="T32" fmla="*/ 0 w 325"/>
                <a:gd name="T33" fmla="*/ 0 h 229"/>
                <a:gd name="T34" fmla="*/ 0 w 325"/>
                <a:gd name="T35" fmla="*/ 0 h 229"/>
                <a:gd name="T36" fmla="*/ 0 w 325"/>
                <a:gd name="T37" fmla="*/ 0 h 229"/>
                <a:gd name="T38" fmla="*/ 0 w 325"/>
                <a:gd name="T39" fmla="*/ 0 h 229"/>
                <a:gd name="T40" fmla="*/ 0 w 325"/>
                <a:gd name="T41" fmla="*/ 0 h 229"/>
                <a:gd name="T42" fmla="*/ 0 w 325"/>
                <a:gd name="T43" fmla="*/ 0 h 229"/>
                <a:gd name="T44" fmla="*/ 0 w 325"/>
                <a:gd name="T45" fmla="*/ 0 h 229"/>
                <a:gd name="T46" fmla="*/ 0 w 325"/>
                <a:gd name="T47" fmla="*/ 0 h 229"/>
                <a:gd name="T48" fmla="*/ 0 w 325"/>
                <a:gd name="T49" fmla="*/ 0 h 229"/>
                <a:gd name="T50" fmla="*/ 0 w 325"/>
                <a:gd name="T51" fmla="*/ 0 h 229"/>
                <a:gd name="T52" fmla="*/ 0 w 325"/>
                <a:gd name="T53" fmla="*/ 0 h 229"/>
                <a:gd name="T54" fmla="*/ 0 w 325"/>
                <a:gd name="T55" fmla="*/ 0 h 229"/>
                <a:gd name="T56" fmla="*/ 0 w 325"/>
                <a:gd name="T57" fmla="*/ 0 h 229"/>
                <a:gd name="T58" fmla="*/ 0 w 325"/>
                <a:gd name="T59" fmla="*/ 0 h 229"/>
                <a:gd name="T60" fmla="*/ 0 w 325"/>
                <a:gd name="T61" fmla="*/ 0 h 229"/>
                <a:gd name="T62" fmla="*/ 0 w 325"/>
                <a:gd name="T63" fmla="*/ 0 h 229"/>
                <a:gd name="T64" fmla="*/ 0 w 325"/>
                <a:gd name="T65" fmla="*/ 0 h 2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5" h="229">
                  <a:moveTo>
                    <a:pt x="0" y="15"/>
                  </a:moveTo>
                  <a:lnTo>
                    <a:pt x="14" y="12"/>
                  </a:lnTo>
                  <a:lnTo>
                    <a:pt x="29" y="8"/>
                  </a:lnTo>
                  <a:lnTo>
                    <a:pt x="43" y="7"/>
                  </a:lnTo>
                  <a:lnTo>
                    <a:pt x="58" y="6"/>
                  </a:lnTo>
                  <a:lnTo>
                    <a:pt x="73" y="6"/>
                  </a:lnTo>
                  <a:lnTo>
                    <a:pt x="89" y="6"/>
                  </a:lnTo>
                  <a:lnTo>
                    <a:pt x="104" y="8"/>
                  </a:lnTo>
                  <a:lnTo>
                    <a:pt x="119" y="10"/>
                  </a:lnTo>
                  <a:lnTo>
                    <a:pt x="134" y="14"/>
                  </a:lnTo>
                  <a:lnTo>
                    <a:pt x="147" y="17"/>
                  </a:lnTo>
                  <a:lnTo>
                    <a:pt x="162" y="22"/>
                  </a:lnTo>
                  <a:lnTo>
                    <a:pt x="176" y="28"/>
                  </a:lnTo>
                  <a:lnTo>
                    <a:pt x="190" y="34"/>
                  </a:lnTo>
                  <a:lnTo>
                    <a:pt x="204" y="40"/>
                  </a:lnTo>
                  <a:lnTo>
                    <a:pt x="217" y="48"/>
                  </a:lnTo>
                  <a:lnTo>
                    <a:pt x="228" y="57"/>
                  </a:lnTo>
                  <a:lnTo>
                    <a:pt x="238" y="65"/>
                  </a:lnTo>
                  <a:lnTo>
                    <a:pt x="249" y="73"/>
                  </a:lnTo>
                  <a:lnTo>
                    <a:pt x="258" y="82"/>
                  </a:lnTo>
                  <a:lnTo>
                    <a:pt x="267" y="91"/>
                  </a:lnTo>
                  <a:lnTo>
                    <a:pt x="275" y="101"/>
                  </a:lnTo>
                  <a:lnTo>
                    <a:pt x="283" y="112"/>
                  </a:lnTo>
                  <a:lnTo>
                    <a:pt x="290" y="122"/>
                  </a:lnTo>
                  <a:lnTo>
                    <a:pt x="297" y="134"/>
                  </a:lnTo>
                  <a:lnTo>
                    <a:pt x="306" y="157"/>
                  </a:lnTo>
                  <a:lnTo>
                    <a:pt x="313" y="180"/>
                  </a:lnTo>
                  <a:lnTo>
                    <a:pt x="317" y="204"/>
                  </a:lnTo>
                  <a:lnTo>
                    <a:pt x="320" y="228"/>
                  </a:lnTo>
                  <a:lnTo>
                    <a:pt x="321" y="229"/>
                  </a:lnTo>
                  <a:lnTo>
                    <a:pt x="323" y="229"/>
                  </a:lnTo>
                  <a:lnTo>
                    <a:pt x="325" y="228"/>
                  </a:lnTo>
                  <a:lnTo>
                    <a:pt x="325" y="227"/>
                  </a:lnTo>
                  <a:lnTo>
                    <a:pt x="323" y="202"/>
                  </a:lnTo>
                  <a:lnTo>
                    <a:pt x="319" y="176"/>
                  </a:lnTo>
                  <a:lnTo>
                    <a:pt x="313" y="152"/>
                  </a:lnTo>
                  <a:lnTo>
                    <a:pt x="305" y="128"/>
                  </a:lnTo>
                  <a:lnTo>
                    <a:pt x="298" y="115"/>
                  </a:lnTo>
                  <a:lnTo>
                    <a:pt x="291" y="103"/>
                  </a:lnTo>
                  <a:lnTo>
                    <a:pt x="282" y="91"/>
                  </a:lnTo>
                  <a:lnTo>
                    <a:pt x="273" y="81"/>
                  </a:lnTo>
                  <a:lnTo>
                    <a:pt x="263" y="70"/>
                  </a:lnTo>
                  <a:lnTo>
                    <a:pt x="251" y="61"/>
                  </a:lnTo>
                  <a:lnTo>
                    <a:pt x="241" y="52"/>
                  </a:lnTo>
                  <a:lnTo>
                    <a:pt x="229" y="44"/>
                  </a:lnTo>
                  <a:lnTo>
                    <a:pt x="217" y="36"/>
                  </a:lnTo>
                  <a:lnTo>
                    <a:pt x="204" y="28"/>
                  </a:lnTo>
                  <a:lnTo>
                    <a:pt x="191" y="22"/>
                  </a:lnTo>
                  <a:lnTo>
                    <a:pt x="176" y="16"/>
                  </a:lnTo>
                  <a:lnTo>
                    <a:pt x="162" y="12"/>
                  </a:lnTo>
                  <a:lnTo>
                    <a:pt x="147" y="7"/>
                  </a:lnTo>
                  <a:lnTo>
                    <a:pt x="132" y="4"/>
                  </a:lnTo>
                  <a:lnTo>
                    <a:pt x="118" y="1"/>
                  </a:lnTo>
                  <a:lnTo>
                    <a:pt x="103" y="0"/>
                  </a:lnTo>
                  <a:lnTo>
                    <a:pt x="88" y="0"/>
                  </a:lnTo>
                  <a:lnTo>
                    <a:pt x="73" y="0"/>
                  </a:lnTo>
                  <a:lnTo>
                    <a:pt x="58" y="1"/>
                  </a:lnTo>
                  <a:lnTo>
                    <a:pt x="43" y="4"/>
                  </a:lnTo>
                  <a:lnTo>
                    <a:pt x="28" y="7"/>
                  </a:lnTo>
                  <a:lnTo>
                    <a:pt x="14" y="10"/>
                  </a:lnTo>
                  <a:lnTo>
                    <a:pt x="0" y="15"/>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28" name="Freeform 1375"/>
            <p:cNvSpPr>
              <a:spLocks noChangeArrowheads="1"/>
            </p:cNvSpPr>
            <p:nvPr/>
          </p:nvSpPr>
          <p:spPr bwMode="auto">
            <a:xfrm flipH="1">
              <a:off x="2185" y="1933"/>
              <a:ext cx="28" cy="28"/>
            </a:xfrm>
            <a:custGeom>
              <a:avLst/>
              <a:gdLst>
                <a:gd name="T0" fmla="*/ 0 w 106"/>
                <a:gd name="T1" fmla="*/ 0 h 105"/>
                <a:gd name="T2" fmla="*/ 0 w 106"/>
                <a:gd name="T3" fmla="*/ 0 h 105"/>
                <a:gd name="T4" fmla="*/ 0 w 106"/>
                <a:gd name="T5" fmla="*/ 0 h 105"/>
                <a:gd name="T6" fmla="*/ 0 w 106"/>
                <a:gd name="T7" fmla="*/ 0 h 105"/>
                <a:gd name="T8" fmla="*/ 0 w 106"/>
                <a:gd name="T9" fmla="*/ 0 h 105"/>
                <a:gd name="T10" fmla="*/ 0 w 106"/>
                <a:gd name="T11" fmla="*/ 0 h 105"/>
                <a:gd name="T12" fmla="*/ 0 w 106"/>
                <a:gd name="T13" fmla="*/ 0 h 105"/>
                <a:gd name="T14" fmla="*/ 0 w 106"/>
                <a:gd name="T15" fmla="*/ 0 h 105"/>
                <a:gd name="T16" fmla="*/ 0 w 106"/>
                <a:gd name="T17" fmla="*/ 0 h 105"/>
                <a:gd name="T18" fmla="*/ 0 w 106"/>
                <a:gd name="T19" fmla="*/ 0 h 105"/>
                <a:gd name="T20" fmla="*/ 0 w 106"/>
                <a:gd name="T21" fmla="*/ 0 h 105"/>
                <a:gd name="T22" fmla="*/ 0 w 106"/>
                <a:gd name="T23" fmla="*/ 0 h 105"/>
                <a:gd name="T24" fmla="*/ 0 w 106"/>
                <a:gd name="T25" fmla="*/ 0 h 105"/>
                <a:gd name="T26" fmla="*/ 0 w 106"/>
                <a:gd name="T27" fmla="*/ 0 h 105"/>
                <a:gd name="T28" fmla="*/ 0 w 106"/>
                <a:gd name="T29" fmla="*/ 0 h 105"/>
                <a:gd name="T30" fmla="*/ 0 w 106"/>
                <a:gd name="T31" fmla="*/ 0 h 105"/>
                <a:gd name="T32" fmla="*/ 0 w 106"/>
                <a:gd name="T33" fmla="*/ 0 h 105"/>
                <a:gd name="T34" fmla="*/ 0 w 106"/>
                <a:gd name="T35" fmla="*/ 0 h 105"/>
                <a:gd name="T36" fmla="*/ 0 w 106"/>
                <a:gd name="T37" fmla="*/ 0 h 105"/>
                <a:gd name="T38" fmla="*/ 0 w 106"/>
                <a:gd name="T39" fmla="*/ 0 h 105"/>
                <a:gd name="T40" fmla="*/ 0 w 106"/>
                <a:gd name="T41" fmla="*/ 0 h 105"/>
                <a:gd name="T42" fmla="*/ 0 w 106"/>
                <a:gd name="T43" fmla="*/ 0 h 105"/>
                <a:gd name="T44" fmla="*/ 0 w 106"/>
                <a:gd name="T45" fmla="*/ 0 h 105"/>
                <a:gd name="T46" fmla="*/ 0 w 106"/>
                <a:gd name="T47" fmla="*/ 0 h 105"/>
                <a:gd name="T48" fmla="*/ 0 w 106"/>
                <a:gd name="T49" fmla="*/ 0 h 105"/>
                <a:gd name="T50" fmla="*/ 0 w 106"/>
                <a:gd name="T51" fmla="*/ 0 h 105"/>
                <a:gd name="T52" fmla="*/ 0 w 106"/>
                <a:gd name="T53" fmla="*/ 0 h 105"/>
                <a:gd name="T54" fmla="*/ 0 w 106"/>
                <a:gd name="T55" fmla="*/ 0 h 105"/>
                <a:gd name="T56" fmla="*/ 0 w 106"/>
                <a:gd name="T57" fmla="*/ 0 h 10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6" h="105">
                  <a:moveTo>
                    <a:pt x="74" y="30"/>
                  </a:moveTo>
                  <a:lnTo>
                    <a:pt x="86" y="46"/>
                  </a:lnTo>
                  <a:lnTo>
                    <a:pt x="92" y="64"/>
                  </a:lnTo>
                  <a:lnTo>
                    <a:pt x="97" y="84"/>
                  </a:lnTo>
                  <a:lnTo>
                    <a:pt x="99" y="104"/>
                  </a:lnTo>
                  <a:lnTo>
                    <a:pt x="100" y="105"/>
                  </a:lnTo>
                  <a:lnTo>
                    <a:pt x="103" y="105"/>
                  </a:lnTo>
                  <a:lnTo>
                    <a:pt x="104" y="104"/>
                  </a:lnTo>
                  <a:lnTo>
                    <a:pt x="105" y="103"/>
                  </a:lnTo>
                  <a:lnTo>
                    <a:pt x="106" y="80"/>
                  </a:lnTo>
                  <a:lnTo>
                    <a:pt x="104" y="58"/>
                  </a:lnTo>
                  <a:lnTo>
                    <a:pt x="96" y="37"/>
                  </a:lnTo>
                  <a:lnTo>
                    <a:pt x="81" y="21"/>
                  </a:lnTo>
                  <a:lnTo>
                    <a:pt x="67" y="12"/>
                  </a:lnTo>
                  <a:lnTo>
                    <a:pt x="52" y="6"/>
                  </a:lnTo>
                  <a:lnTo>
                    <a:pt x="38" y="3"/>
                  </a:lnTo>
                  <a:lnTo>
                    <a:pt x="27" y="0"/>
                  </a:lnTo>
                  <a:lnTo>
                    <a:pt x="15" y="0"/>
                  </a:lnTo>
                  <a:lnTo>
                    <a:pt x="7" y="0"/>
                  </a:lnTo>
                  <a:lnTo>
                    <a:pt x="3" y="1"/>
                  </a:lnTo>
                  <a:lnTo>
                    <a:pt x="0" y="1"/>
                  </a:lnTo>
                  <a:lnTo>
                    <a:pt x="3" y="1"/>
                  </a:lnTo>
                  <a:lnTo>
                    <a:pt x="9" y="4"/>
                  </a:lnTo>
                  <a:lnTo>
                    <a:pt x="19" y="6"/>
                  </a:lnTo>
                  <a:lnTo>
                    <a:pt x="30" y="8"/>
                  </a:lnTo>
                  <a:lnTo>
                    <a:pt x="43" y="13"/>
                  </a:lnTo>
                  <a:lnTo>
                    <a:pt x="54" y="18"/>
                  </a:lnTo>
                  <a:lnTo>
                    <a:pt x="66" y="23"/>
                  </a:lnTo>
                  <a:lnTo>
                    <a:pt x="74" y="3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29" name="Freeform 1376"/>
            <p:cNvSpPr>
              <a:spLocks noChangeArrowheads="1"/>
            </p:cNvSpPr>
            <p:nvPr/>
          </p:nvSpPr>
          <p:spPr bwMode="auto">
            <a:xfrm flipH="1">
              <a:off x="2239" y="1929"/>
              <a:ext cx="31" cy="83"/>
            </a:xfrm>
            <a:custGeom>
              <a:avLst/>
              <a:gdLst>
                <a:gd name="T0" fmla="*/ 0 w 119"/>
                <a:gd name="T1" fmla="*/ 0 h 323"/>
                <a:gd name="T2" fmla="*/ 0 w 119"/>
                <a:gd name="T3" fmla="*/ 0 h 323"/>
                <a:gd name="T4" fmla="*/ 0 w 119"/>
                <a:gd name="T5" fmla="*/ 0 h 323"/>
                <a:gd name="T6" fmla="*/ 0 w 119"/>
                <a:gd name="T7" fmla="*/ 0 h 323"/>
                <a:gd name="T8" fmla="*/ 0 w 119"/>
                <a:gd name="T9" fmla="*/ 0 h 323"/>
                <a:gd name="T10" fmla="*/ 0 w 119"/>
                <a:gd name="T11" fmla="*/ 0 h 323"/>
                <a:gd name="T12" fmla="*/ 0 w 119"/>
                <a:gd name="T13" fmla="*/ 0 h 323"/>
                <a:gd name="T14" fmla="*/ 0 w 119"/>
                <a:gd name="T15" fmla="*/ 0 h 323"/>
                <a:gd name="T16" fmla="*/ 0 w 119"/>
                <a:gd name="T17" fmla="*/ 0 h 323"/>
                <a:gd name="T18" fmla="*/ 0 w 119"/>
                <a:gd name="T19" fmla="*/ 0 h 323"/>
                <a:gd name="T20" fmla="*/ 0 w 119"/>
                <a:gd name="T21" fmla="*/ 0 h 323"/>
                <a:gd name="T22" fmla="*/ 0 w 119"/>
                <a:gd name="T23" fmla="*/ 0 h 323"/>
                <a:gd name="T24" fmla="*/ 0 w 119"/>
                <a:gd name="T25" fmla="*/ 0 h 323"/>
                <a:gd name="T26" fmla="*/ 0 w 119"/>
                <a:gd name="T27" fmla="*/ 0 h 323"/>
                <a:gd name="T28" fmla="*/ 0 w 119"/>
                <a:gd name="T29" fmla="*/ 0 h 323"/>
                <a:gd name="T30" fmla="*/ 0 w 119"/>
                <a:gd name="T31" fmla="*/ 0 h 323"/>
                <a:gd name="T32" fmla="*/ 0 w 119"/>
                <a:gd name="T33" fmla="*/ 0 h 323"/>
                <a:gd name="T34" fmla="*/ 0 w 119"/>
                <a:gd name="T35" fmla="*/ 0 h 323"/>
                <a:gd name="T36" fmla="*/ 0 w 119"/>
                <a:gd name="T37" fmla="*/ 0 h 323"/>
                <a:gd name="T38" fmla="*/ 0 w 119"/>
                <a:gd name="T39" fmla="*/ 0 h 323"/>
                <a:gd name="T40" fmla="*/ 0 w 119"/>
                <a:gd name="T41" fmla="*/ 0 h 323"/>
                <a:gd name="T42" fmla="*/ 0 w 119"/>
                <a:gd name="T43" fmla="*/ 0 h 323"/>
                <a:gd name="T44" fmla="*/ 0 w 119"/>
                <a:gd name="T45" fmla="*/ 0 h 323"/>
                <a:gd name="T46" fmla="*/ 0 w 119"/>
                <a:gd name="T47" fmla="*/ 0 h 323"/>
                <a:gd name="T48" fmla="*/ 0 w 119"/>
                <a:gd name="T49" fmla="*/ 0 h 323"/>
                <a:gd name="T50" fmla="*/ 0 w 119"/>
                <a:gd name="T51" fmla="*/ 0 h 323"/>
                <a:gd name="T52" fmla="*/ 0 w 119"/>
                <a:gd name="T53" fmla="*/ 0 h 323"/>
                <a:gd name="T54" fmla="*/ 0 w 119"/>
                <a:gd name="T55" fmla="*/ 0 h 323"/>
                <a:gd name="T56" fmla="*/ 0 w 119"/>
                <a:gd name="T57" fmla="*/ 0 h 323"/>
                <a:gd name="T58" fmla="*/ 0 w 119"/>
                <a:gd name="T59" fmla="*/ 0 h 323"/>
                <a:gd name="T60" fmla="*/ 0 w 119"/>
                <a:gd name="T61" fmla="*/ 0 h 323"/>
                <a:gd name="T62" fmla="*/ 0 w 119"/>
                <a:gd name="T63" fmla="*/ 0 h 3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9" h="323">
                  <a:moveTo>
                    <a:pt x="39" y="19"/>
                  </a:moveTo>
                  <a:lnTo>
                    <a:pt x="32" y="26"/>
                  </a:lnTo>
                  <a:lnTo>
                    <a:pt x="25" y="34"/>
                  </a:lnTo>
                  <a:lnTo>
                    <a:pt x="19" y="42"/>
                  </a:lnTo>
                  <a:lnTo>
                    <a:pt x="16" y="51"/>
                  </a:lnTo>
                  <a:lnTo>
                    <a:pt x="13" y="59"/>
                  </a:lnTo>
                  <a:lnTo>
                    <a:pt x="13" y="68"/>
                  </a:lnTo>
                  <a:lnTo>
                    <a:pt x="16" y="77"/>
                  </a:lnTo>
                  <a:lnTo>
                    <a:pt x="21" y="87"/>
                  </a:lnTo>
                  <a:lnTo>
                    <a:pt x="27" y="92"/>
                  </a:lnTo>
                  <a:lnTo>
                    <a:pt x="33" y="98"/>
                  </a:lnTo>
                  <a:lnTo>
                    <a:pt x="38" y="104"/>
                  </a:lnTo>
                  <a:lnTo>
                    <a:pt x="42" y="111"/>
                  </a:lnTo>
                  <a:lnTo>
                    <a:pt x="46" y="121"/>
                  </a:lnTo>
                  <a:lnTo>
                    <a:pt x="44" y="131"/>
                  </a:lnTo>
                  <a:lnTo>
                    <a:pt x="40" y="142"/>
                  </a:lnTo>
                  <a:lnTo>
                    <a:pt x="34" y="151"/>
                  </a:lnTo>
                  <a:lnTo>
                    <a:pt x="27" y="164"/>
                  </a:lnTo>
                  <a:lnTo>
                    <a:pt x="20" y="178"/>
                  </a:lnTo>
                  <a:lnTo>
                    <a:pt x="15" y="191"/>
                  </a:lnTo>
                  <a:lnTo>
                    <a:pt x="10" y="205"/>
                  </a:lnTo>
                  <a:lnTo>
                    <a:pt x="3" y="234"/>
                  </a:lnTo>
                  <a:lnTo>
                    <a:pt x="1" y="263"/>
                  </a:lnTo>
                  <a:lnTo>
                    <a:pt x="0" y="293"/>
                  </a:lnTo>
                  <a:lnTo>
                    <a:pt x="2" y="323"/>
                  </a:lnTo>
                  <a:lnTo>
                    <a:pt x="3" y="311"/>
                  </a:lnTo>
                  <a:lnTo>
                    <a:pt x="6" y="282"/>
                  </a:lnTo>
                  <a:lnTo>
                    <a:pt x="11" y="245"/>
                  </a:lnTo>
                  <a:lnTo>
                    <a:pt x="19" y="213"/>
                  </a:lnTo>
                  <a:lnTo>
                    <a:pt x="23" y="203"/>
                  </a:lnTo>
                  <a:lnTo>
                    <a:pt x="28" y="191"/>
                  </a:lnTo>
                  <a:lnTo>
                    <a:pt x="33" y="182"/>
                  </a:lnTo>
                  <a:lnTo>
                    <a:pt x="39" y="172"/>
                  </a:lnTo>
                  <a:lnTo>
                    <a:pt x="44" y="161"/>
                  </a:lnTo>
                  <a:lnTo>
                    <a:pt x="50" y="152"/>
                  </a:lnTo>
                  <a:lnTo>
                    <a:pt x="56" y="141"/>
                  </a:lnTo>
                  <a:lnTo>
                    <a:pt x="61" y="130"/>
                  </a:lnTo>
                  <a:lnTo>
                    <a:pt x="62" y="114"/>
                  </a:lnTo>
                  <a:lnTo>
                    <a:pt x="56" y="99"/>
                  </a:lnTo>
                  <a:lnTo>
                    <a:pt x="46" y="85"/>
                  </a:lnTo>
                  <a:lnTo>
                    <a:pt x="35" y="74"/>
                  </a:lnTo>
                  <a:lnTo>
                    <a:pt x="29" y="65"/>
                  </a:lnTo>
                  <a:lnTo>
                    <a:pt x="26" y="57"/>
                  </a:lnTo>
                  <a:lnTo>
                    <a:pt x="27" y="47"/>
                  </a:lnTo>
                  <a:lnTo>
                    <a:pt x="31" y="39"/>
                  </a:lnTo>
                  <a:lnTo>
                    <a:pt x="35" y="32"/>
                  </a:lnTo>
                  <a:lnTo>
                    <a:pt x="42" y="24"/>
                  </a:lnTo>
                  <a:lnTo>
                    <a:pt x="50" y="19"/>
                  </a:lnTo>
                  <a:lnTo>
                    <a:pt x="58" y="13"/>
                  </a:lnTo>
                  <a:lnTo>
                    <a:pt x="65" y="9"/>
                  </a:lnTo>
                  <a:lnTo>
                    <a:pt x="74" y="7"/>
                  </a:lnTo>
                  <a:lnTo>
                    <a:pt x="85" y="6"/>
                  </a:lnTo>
                  <a:lnTo>
                    <a:pt x="95" y="5"/>
                  </a:lnTo>
                  <a:lnTo>
                    <a:pt x="104" y="5"/>
                  </a:lnTo>
                  <a:lnTo>
                    <a:pt x="112" y="5"/>
                  </a:lnTo>
                  <a:lnTo>
                    <a:pt x="117" y="5"/>
                  </a:lnTo>
                  <a:lnTo>
                    <a:pt x="119" y="5"/>
                  </a:lnTo>
                  <a:lnTo>
                    <a:pt x="117" y="4"/>
                  </a:lnTo>
                  <a:lnTo>
                    <a:pt x="111" y="2"/>
                  </a:lnTo>
                  <a:lnTo>
                    <a:pt x="102" y="1"/>
                  </a:lnTo>
                  <a:lnTo>
                    <a:pt x="91" y="0"/>
                  </a:lnTo>
                  <a:lnTo>
                    <a:pt x="78" y="1"/>
                  </a:lnTo>
                  <a:lnTo>
                    <a:pt x="64" y="4"/>
                  </a:lnTo>
                  <a:lnTo>
                    <a:pt x="51" y="9"/>
                  </a:lnTo>
                  <a:lnTo>
                    <a:pt x="39" y="1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30" name="Freeform 1377"/>
            <p:cNvSpPr>
              <a:spLocks noChangeArrowheads="1"/>
            </p:cNvSpPr>
            <p:nvPr/>
          </p:nvSpPr>
          <p:spPr bwMode="auto">
            <a:xfrm flipH="1">
              <a:off x="2267" y="1956"/>
              <a:ext cx="23" cy="51"/>
            </a:xfrm>
            <a:custGeom>
              <a:avLst/>
              <a:gdLst>
                <a:gd name="T0" fmla="*/ 0 w 90"/>
                <a:gd name="T1" fmla="*/ 0 h 198"/>
                <a:gd name="T2" fmla="*/ 0 w 90"/>
                <a:gd name="T3" fmla="*/ 0 h 198"/>
                <a:gd name="T4" fmla="*/ 0 w 90"/>
                <a:gd name="T5" fmla="*/ 0 h 198"/>
                <a:gd name="T6" fmla="*/ 0 w 90"/>
                <a:gd name="T7" fmla="*/ 0 h 198"/>
                <a:gd name="T8" fmla="*/ 0 w 90"/>
                <a:gd name="T9" fmla="*/ 0 h 198"/>
                <a:gd name="T10" fmla="*/ 0 w 90"/>
                <a:gd name="T11" fmla="*/ 0 h 198"/>
                <a:gd name="T12" fmla="*/ 0 w 90"/>
                <a:gd name="T13" fmla="*/ 0 h 198"/>
                <a:gd name="T14" fmla="*/ 0 w 90"/>
                <a:gd name="T15" fmla="*/ 0 h 198"/>
                <a:gd name="T16" fmla="*/ 0 w 90"/>
                <a:gd name="T17" fmla="*/ 0 h 198"/>
                <a:gd name="T18" fmla="*/ 0 w 90"/>
                <a:gd name="T19" fmla="*/ 0 h 198"/>
                <a:gd name="T20" fmla="*/ 0 w 90"/>
                <a:gd name="T21" fmla="*/ 0 h 198"/>
                <a:gd name="T22" fmla="*/ 0 w 90"/>
                <a:gd name="T23" fmla="*/ 0 h 198"/>
                <a:gd name="T24" fmla="*/ 0 w 90"/>
                <a:gd name="T25" fmla="*/ 0 h 198"/>
                <a:gd name="T26" fmla="*/ 0 w 90"/>
                <a:gd name="T27" fmla="*/ 0 h 198"/>
                <a:gd name="T28" fmla="*/ 0 w 90"/>
                <a:gd name="T29" fmla="*/ 0 h 198"/>
                <a:gd name="T30" fmla="*/ 0 w 90"/>
                <a:gd name="T31" fmla="*/ 0 h 198"/>
                <a:gd name="T32" fmla="*/ 0 w 90"/>
                <a:gd name="T33" fmla="*/ 0 h 198"/>
                <a:gd name="T34" fmla="*/ 0 w 90"/>
                <a:gd name="T35" fmla="*/ 0 h 198"/>
                <a:gd name="T36" fmla="*/ 0 w 90"/>
                <a:gd name="T37" fmla="*/ 0 h 198"/>
                <a:gd name="T38" fmla="*/ 0 w 90"/>
                <a:gd name="T39" fmla="*/ 0 h 198"/>
                <a:gd name="T40" fmla="*/ 0 w 90"/>
                <a:gd name="T41" fmla="*/ 0 h 198"/>
                <a:gd name="T42" fmla="*/ 0 w 90"/>
                <a:gd name="T43" fmla="*/ 0 h 198"/>
                <a:gd name="T44" fmla="*/ 0 w 90"/>
                <a:gd name="T45" fmla="*/ 0 h 198"/>
                <a:gd name="T46" fmla="*/ 0 w 90"/>
                <a:gd name="T47" fmla="*/ 0 h 198"/>
                <a:gd name="T48" fmla="*/ 0 w 90"/>
                <a:gd name="T49" fmla="*/ 0 h 198"/>
                <a:gd name="T50" fmla="*/ 0 w 90"/>
                <a:gd name="T51" fmla="*/ 0 h 198"/>
                <a:gd name="T52" fmla="*/ 0 w 90"/>
                <a:gd name="T53" fmla="*/ 0 h 198"/>
                <a:gd name="T54" fmla="*/ 0 w 90"/>
                <a:gd name="T55" fmla="*/ 0 h 198"/>
                <a:gd name="T56" fmla="*/ 0 w 90"/>
                <a:gd name="T57" fmla="*/ 0 h 198"/>
                <a:gd name="T58" fmla="*/ 0 w 90"/>
                <a:gd name="T59" fmla="*/ 0 h 198"/>
                <a:gd name="T60" fmla="*/ 0 w 90"/>
                <a:gd name="T61" fmla="*/ 0 h 198"/>
                <a:gd name="T62" fmla="*/ 0 w 90"/>
                <a:gd name="T63" fmla="*/ 0 h 198"/>
                <a:gd name="T64" fmla="*/ 0 w 90"/>
                <a:gd name="T65" fmla="*/ 0 h 198"/>
                <a:gd name="T66" fmla="*/ 0 w 90"/>
                <a:gd name="T67" fmla="*/ 0 h 198"/>
                <a:gd name="T68" fmla="*/ 0 w 90"/>
                <a:gd name="T69" fmla="*/ 0 h 198"/>
                <a:gd name="T70" fmla="*/ 0 w 90"/>
                <a:gd name="T71" fmla="*/ 0 h 198"/>
                <a:gd name="T72" fmla="*/ 0 w 90"/>
                <a:gd name="T73" fmla="*/ 0 h 198"/>
                <a:gd name="T74" fmla="*/ 0 w 90"/>
                <a:gd name="T75" fmla="*/ 0 h 198"/>
                <a:gd name="T76" fmla="*/ 0 w 90"/>
                <a:gd name="T77" fmla="*/ 0 h 198"/>
                <a:gd name="T78" fmla="*/ 0 w 90"/>
                <a:gd name="T79" fmla="*/ 0 h 198"/>
                <a:gd name="T80" fmla="*/ 0 w 90"/>
                <a:gd name="T81" fmla="*/ 0 h 1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0" h="198">
                  <a:moveTo>
                    <a:pt x="73" y="10"/>
                  </a:moveTo>
                  <a:lnTo>
                    <a:pt x="68" y="4"/>
                  </a:lnTo>
                  <a:lnTo>
                    <a:pt x="62" y="1"/>
                  </a:lnTo>
                  <a:lnTo>
                    <a:pt x="55" y="0"/>
                  </a:lnTo>
                  <a:lnTo>
                    <a:pt x="48" y="1"/>
                  </a:lnTo>
                  <a:lnTo>
                    <a:pt x="42" y="3"/>
                  </a:lnTo>
                  <a:lnTo>
                    <a:pt x="37" y="7"/>
                  </a:lnTo>
                  <a:lnTo>
                    <a:pt x="31" y="11"/>
                  </a:lnTo>
                  <a:lnTo>
                    <a:pt x="26" y="17"/>
                  </a:lnTo>
                  <a:lnTo>
                    <a:pt x="14" y="39"/>
                  </a:lnTo>
                  <a:lnTo>
                    <a:pt x="5" y="63"/>
                  </a:lnTo>
                  <a:lnTo>
                    <a:pt x="1" y="88"/>
                  </a:lnTo>
                  <a:lnTo>
                    <a:pt x="0" y="114"/>
                  </a:lnTo>
                  <a:lnTo>
                    <a:pt x="2" y="128"/>
                  </a:lnTo>
                  <a:lnTo>
                    <a:pt x="7" y="143"/>
                  </a:lnTo>
                  <a:lnTo>
                    <a:pt x="14" y="158"/>
                  </a:lnTo>
                  <a:lnTo>
                    <a:pt x="22" y="171"/>
                  </a:lnTo>
                  <a:lnTo>
                    <a:pt x="30" y="183"/>
                  </a:lnTo>
                  <a:lnTo>
                    <a:pt x="37" y="191"/>
                  </a:lnTo>
                  <a:lnTo>
                    <a:pt x="42" y="197"/>
                  </a:lnTo>
                  <a:lnTo>
                    <a:pt x="43" y="198"/>
                  </a:lnTo>
                  <a:lnTo>
                    <a:pt x="37" y="185"/>
                  </a:lnTo>
                  <a:lnTo>
                    <a:pt x="30" y="171"/>
                  </a:lnTo>
                  <a:lnTo>
                    <a:pt x="24" y="159"/>
                  </a:lnTo>
                  <a:lnTo>
                    <a:pt x="19" y="145"/>
                  </a:lnTo>
                  <a:lnTo>
                    <a:pt x="17" y="126"/>
                  </a:lnTo>
                  <a:lnTo>
                    <a:pt x="17" y="107"/>
                  </a:lnTo>
                  <a:lnTo>
                    <a:pt x="18" y="87"/>
                  </a:lnTo>
                  <a:lnTo>
                    <a:pt x="20" y="69"/>
                  </a:lnTo>
                  <a:lnTo>
                    <a:pt x="23" y="59"/>
                  </a:lnTo>
                  <a:lnTo>
                    <a:pt x="27" y="47"/>
                  </a:lnTo>
                  <a:lnTo>
                    <a:pt x="32" y="34"/>
                  </a:lnTo>
                  <a:lnTo>
                    <a:pt x="39" y="24"/>
                  </a:lnTo>
                  <a:lnTo>
                    <a:pt x="46" y="16"/>
                  </a:lnTo>
                  <a:lnTo>
                    <a:pt x="55" y="12"/>
                  </a:lnTo>
                  <a:lnTo>
                    <a:pt x="64" y="15"/>
                  </a:lnTo>
                  <a:lnTo>
                    <a:pt x="75" y="25"/>
                  </a:lnTo>
                  <a:lnTo>
                    <a:pt x="84" y="36"/>
                  </a:lnTo>
                  <a:lnTo>
                    <a:pt x="90" y="38"/>
                  </a:lnTo>
                  <a:lnTo>
                    <a:pt x="87" y="31"/>
                  </a:lnTo>
                  <a:lnTo>
                    <a:pt x="73" y="10"/>
                  </a:lnTo>
                  <a:close/>
                </a:path>
              </a:pathLst>
            </a:custGeom>
            <a:solidFill>
              <a:srgbClr val="140000"/>
            </a:solidFill>
            <a:ln w="3175">
              <a:solidFill>
                <a:schemeClr val="tx1"/>
              </a:solidFill>
              <a:round/>
              <a:headEnd/>
              <a:tailEnd/>
            </a:ln>
          </p:spPr>
          <p:txBody>
            <a:bodyPr/>
            <a:lstStyle/>
            <a:p>
              <a:endParaRPr lang="zh-CN" altLang="en-US"/>
            </a:p>
          </p:txBody>
        </p:sp>
        <p:sp>
          <p:nvSpPr>
            <p:cNvPr id="158931" name="Freeform 1378"/>
            <p:cNvSpPr>
              <a:spLocks noChangeArrowheads="1"/>
            </p:cNvSpPr>
            <p:nvPr/>
          </p:nvSpPr>
          <p:spPr bwMode="auto">
            <a:xfrm flipH="1">
              <a:off x="1975" y="2301"/>
              <a:ext cx="78" cy="22"/>
            </a:xfrm>
            <a:custGeom>
              <a:avLst/>
              <a:gdLst>
                <a:gd name="T0" fmla="*/ 0 w 303"/>
                <a:gd name="T1" fmla="*/ 0 h 87"/>
                <a:gd name="T2" fmla="*/ 0 w 303"/>
                <a:gd name="T3" fmla="*/ 0 h 87"/>
                <a:gd name="T4" fmla="*/ 0 w 303"/>
                <a:gd name="T5" fmla="*/ 0 h 87"/>
                <a:gd name="T6" fmla="*/ 0 w 303"/>
                <a:gd name="T7" fmla="*/ 0 h 87"/>
                <a:gd name="T8" fmla="*/ 0 w 303"/>
                <a:gd name="T9" fmla="*/ 0 h 87"/>
                <a:gd name="T10" fmla="*/ 0 w 303"/>
                <a:gd name="T11" fmla="*/ 0 h 87"/>
                <a:gd name="T12" fmla="*/ 0 w 303"/>
                <a:gd name="T13" fmla="*/ 0 h 87"/>
                <a:gd name="T14" fmla="*/ 0 w 303"/>
                <a:gd name="T15" fmla="*/ 0 h 87"/>
                <a:gd name="T16" fmla="*/ 0 w 303"/>
                <a:gd name="T17" fmla="*/ 0 h 87"/>
                <a:gd name="T18" fmla="*/ 0 w 303"/>
                <a:gd name="T19" fmla="*/ 0 h 87"/>
                <a:gd name="T20" fmla="*/ 0 w 303"/>
                <a:gd name="T21" fmla="*/ 0 h 87"/>
                <a:gd name="T22" fmla="*/ 0 w 303"/>
                <a:gd name="T23" fmla="*/ 0 h 87"/>
                <a:gd name="T24" fmla="*/ 0 w 303"/>
                <a:gd name="T25" fmla="*/ 0 h 87"/>
                <a:gd name="T26" fmla="*/ 0 w 303"/>
                <a:gd name="T27" fmla="*/ 0 h 87"/>
                <a:gd name="T28" fmla="*/ 0 w 303"/>
                <a:gd name="T29" fmla="*/ 0 h 87"/>
                <a:gd name="T30" fmla="*/ 0 w 303"/>
                <a:gd name="T31" fmla="*/ 0 h 87"/>
                <a:gd name="T32" fmla="*/ 0 w 303"/>
                <a:gd name="T33" fmla="*/ 0 h 87"/>
                <a:gd name="T34" fmla="*/ 0 w 303"/>
                <a:gd name="T35" fmla="*/ 0 h 87"/>
                <a:gd name="T36" fmla="*/ 0 w 303"/>
                <a:gd name="T37" fmla="*/ 0 h 87"/>
                <a:gd name="T38" fmla="*/ 0 w 303"/>
                <a:gd name="T39" fmla="*/ 0 h 87"/>
                <a:gd name="T40" fmla="*/ 0 w 303"/>
                <a:gd name="T41" fmla="*/ 0 h 87"/>
                <a:gd name="T42" fmla="*/ 0 w 303"/>
                <a:gd name="T43" fmla="*/ 0 h 87"/>
                <a:gd name="T44" fmla="*/ 0 w 303"/>
                <a:gd name="T45" fmla="*/ 0 h 87"/>
                <a:gd name="T46" fmla="*/ 0 w 303"/>
                <a:gd name="T47" fmla="*/ 0 h 87"/>
                <a:gd name="T48" fmla="*/ 0 w 303"/>
                <a:gd name="T49" fmla="*/ 0 h 87"/>
                <a:gd name="T50" fmla="*/ 0 w 303"/>
                <a:gd name="T51" fmla="*/ 0 h 87"/>
                <a:gd name="T52" fmla="*/ 0 w 303"/>
                <a:gd name="T53" fmla="*/ 0 h 87"/>
                <a:gd name="T54" fmla="*/ 0 w 303"/>
                <a:gd name="T55" fmla="*/ 0 h 87"/>
                <a:gd name="T56" fmla="*/ 0 w 303"/>
                <a:gd name="T57" fmla="*/ 0 h 87"/>
                <a:gd name="T58" fmla="*/ 0 w 303"/>
                <a:gd name="T59" fmla="*/ 0 h 87"/>
                <a:gd name="T60" fmla="*/ 0 w 303"/>
                <a:gd name="T61" fmla="*/ 0 h 87"/>
                <a:gd name="T62" fmla="*/ 0 w 303"/>
                <a:gd name="T63" fmla="*/ 0 h 87"/>
                <a:gd name="T64" fmla="*/ 0 w 303"/>
                <a:gd name="T65" fmla="*/ 0 h 87"/>
                <a:gd name="T66" fmla="*/ 0 w 303"/>
                <a:gd name="T67" fmla="*/ 0 h 87"/>
                <a:gd name="T68" fmla="*/ 0 w 303"/>
                <a:gd name="T69" fmla="*/ 0 h 87"/>
                <a:gd name="T70" fmla="*/ 0 w 303"/>
                <a:gd name="T71" fmla="*/ 0 h 87"/>
                <a:gd name="T72" fmla="*/ 0 w 303"/>
                <a:gd name="T73" fmla="*/ 0 h 87"/>
                <a:gd name="T74" fmla="*/ 0 w 303"/>
                <a:gd name="T75" fmla="*/ 0 h 87"/>
                <a:gd name="T76" fmla="*/ 0 w 303"/>
                <a:gd name="T77" fmla="*/ 0 h 87"/>
                <a:gd name="T78" fmla="*/ 0 w 303"/>
                <a:gd name="T79" fmla="*/ 0 h 87"/>
                <a:gd name="T80" fmla="*/ 0 w 303"/>
                <a:gd name="T81" fmla="*/ 0 h 87"/>
                <a:gd name="T82" fmla="*/ 0 w 303"/>
                <a:gd name="T83" fmla="*/ 0 h 87"/>
                <a:gd name="T84" fmla="*/ 0 w 303"/>
                <a:gd name="T85" fmla="*/ 0 h 87"/>
                <a:gd name="T86" fmla="*/ 0 w 303"/>
                <a:gd name="T87" fmla="*/ 0 h 87"/>
                <a:gd name="T88" fmla="*/ 0 w 303"/>
                <a:gd name="T89" fmla="*/ 0 h 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03" h="87">
                  <a:moveTo>
                    <a:pt x="132" y="36"/>
                  </a:moveTo>
                  <a:lnTo>
                    <a:pt x="152" y="42"/>
                  </a:lnTo>
                  <a:lnTo>
                    <a:pt x="174" y="49"/>
                  </a:lnTo>
                  <a:lnTo>
                    <a:pt x="195" y="55"/>
                  </a:lnTo>
                  <a:lnTo>
                    <a:pt x="216" y="61"/>
                  </a:lnTo>
                  <a:lnTo>
                    <a:pt x="236" y="67"/>
                  </a:lnTo>
                  <a:lnTo>
                    <a:pt x="257" y="74"/>
                  </a:lnTo>
                  <a:lnTo>
                    <a:pt x="279" y="80"/>
                  </a:lnTo>
                  <a:lnTo>
                    <a:pt x="300" y="87"/>
                  </a:lnTo>
                  <a:lnTo>
                    <a:pt x="301" y="87"/>
                  </a:lnTo>
                  <a:lnTo>
                    <a:pt x="303" y="86"/>
                  </a:lnTo>
                  <a:lnTo>
                    <a:pt x="303" y="83"/>
                  </a:lnTo>
                  <a:lnTo>
                    <a:pt x="302" y="82"/>
                  </a:lnTo>
                  <a:lnTo>
                    <a:pt x="279" y="74"/>
                  </a:lnTo>
                  <a:lnTo>
                    <a:pt x="257" y="66"/>
                  </a:lnTo>
                  <a:lnTo>
                    <a:pt x="234" y="59"/>
                  </a:lnTo>
                  <a:lnTo>
                    <a:pt x="211" y="51"/>
                  </a:lnTo>
                  <a:lnTo>
                    <a:pt x="189" y="44"/>
                  </a:lnTo>
                  <a:lnTo>
                    <a:pt x="166" y="37"/>
                  </a:lnTo>
                  <a:lnTo>
                    <a:pt x="143" y="30"/>
                  </a:lnTo>
                  <a:lnTo>
                    <a:pt x="120" y="25"/>
                  </a:lnTo>
                  <a:lnTo>
                    <a:pt x="111" y="22"/>
                  </a:lnTo>
                  <a:lnTo>
                    <a:pt x="102" y="19"/>
                  </a:lnTo>
                  <a:lnTo>
                    <a:pt x="92" y="17"/>
                  </a:lnTo>
                  <a:lnTo>
                    <a:pt x="84" y="14"/>
                  </a:lnTo>
                  <a:lnTo>
                    <a:pt x="75" y="12"/>
                  </a:lnTo>
                  <a:lnTo>
                    <a:pt x="66" y="8"/>
                  </a:lnTo>
                  <a:lnTo>
                    <a:pt x="57" y="6"/>
                  </a:lnTo>
                  <a:lnTo>
                    <a:pt x="48" y="4"/>
                  </a:lnTo>
                  <a:lnTo>
                    <a:pt x="41" y="3"/>
                  </a:lnTo>
                  <a:lnTo>
                    <a:pt x="34" y="2"/>
                  </a:lnTo>
                  <a:lnTo>
                    <a:pt x="26" y="2"/>
                  </a:lnTo>
                  <a:lnTo>
                    <a:pt x="18" y="0"/>
                  </a:lnTo>
                  <a:lnTo>
                    <a:pt x="11" y="2"/>
                  </a:lnTo>
                  <a:lnTo>
                    <a:pt x="5" y="2"/>
                  </a:lnTo>
                  <a:lnTo>
                    <a:pt x="1" y="2"/>
                  </a:lnTo>
                  <a:lnTo>
                    <a:pt x="0" y="2"/>
                  </a:lnTo>
                  <a:lnTo>
                    <a:pt x="5" y="3"/>
                  </a:lnTo>
                  <a:lnTo>
                    <a:pt x="18" y="6"/>
                  </a:lnTo>
                  <a:lnTo>
                    <a:pt x="36" y="11"/>
                  </a:lnTo>
                  <a:lnTo>
                    <a:pt x="57" y="17"/>
                  </a:lnTo>
                  <a:lnTo>
                    <a:pt x="80" y="22"/>
                  </a:lnTo>
                  <a:lnTo>
                    <a:pt x="101" y="28"/>
                  </a:lnTo>
                  <a:lnTo>
                    <a:pt x="119" y="33"/>
                  </a:lnTo>
                  <a:lnTo>
                    <a:pt x="132" y="36"/>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932" name="Freeform 1379"/>
            <p:cNvSpPr>
              <a:spLocks noChangeArrowheads="1"/>
            </p:cNvSpPr>
            <p:nvPr/>
          </p:nvSpPr>
          <p:spPr bwMode="auto">
            <a:xfrm flipH="1">
              <a:off x="1885" y="2296"/>
              <a:ext cx="108" cy="5"/>
            </a:xfrm>
            <a:custGeom>
              <a:avLst/>
              <a:gdLst>
                <a:gd name="T0" fmla="*/ 0 w 423"/>
                <a:gd name="T1" fmla="*/ 0 h 20"/>
                <a:gd name="T2" fmla="*/ 0 w 423"/>
                <a:gd name="T3" fmla="*/ 0 h 20"/>
                <a:gd name="T4" fmla="*/ 0 w 423"/>
                <a:gd name="T5" fmla="*/ 0 h 20"/>
                <a:gd name="T6" fmla="*/ 0 w 423"/>
                <a:gd name="T7" fmla="*/ 0 h 20"/>
                <a:gd name="T8" fmla="*/ 0 w 423"/>
                <a:gd name="T9" fmla="*/ 0 h 20"/>
                <a:gd name="T10" fmla="*/ 0 w 423"/>
                <a:gd name="T11" fmla="*/ 0 h 20"/>
                <a:gd name="T12" fmla="*/ 0 w 423"/>
                <a:gd name="T13" fmla="*/ 0 h 20"/>
                <a:gd name="T14" fmla="*/ 0 w 423"/>
                <a:gd name="T15" fmla="*/ 0 h 20"/>
                <a:gd name="T16" fmla="*/ 0 w 423"/>
                <a:gd name="T17" fmla="*/ 0 h 20"/>
                <a:gd name="T18" fmla="*/ 0 w 423"/>
                <a:gd name="T19" fmla="*/ 0 h 20"/>
                <a:gd name="T20" fmla="*/ 0 w 423"/>
                <a:gd name="T21" fmla="*/ 0 h 20"/>
                <a:gd name="T22" fmla="*/ 0 w 423"/>
                <a:gd name="T23" fmla="*/ 0 h 20"/>
                <a:gd name="T24" fmla="*/ 0 w 423"/>
                <a:gd name="T25" fmla="*/ 0 h 20"/>
                <a:gd name="T26" fmla="*/ 0 w 423"/>
                <a:gd name="T27" fmla="*/ 0 h 20"/>
                <a:gd name="T28" fmla="*/ 0 w 423"/>
                <a:gd name="T29" fmla="*/ 0 h 20"/>
                <a:gd name="T30" fmla="*/ 0 w 423"/>
                <a:gd name="T31" fmla="*/ 0 h 20"/>
                <a:gd name="T32" fmla="*/ 0 w 423"/>
                <a:gd name="T33" fmla="*/ 0 h 20"/>
                <a:gd name="T34" fmla="*/ 0 w 423"/>
                <a:gd name="T35" fmla="*/ 0 h 20"/>
                <a:gd name="T36" fmla="*/ 0 w 423"/>
                <a:gd name="T37" fmla="*/ 0 h 20"/>
                <a:gd name="T38" fmla="*/ 0 w 423"/>
                <a:gd name="T39" fmla="*/ 0 h 20"/>
                <a:gd name="T40" fmla="*/ 0 w 423"/>
                <a:gd name="T41" fmla="*/ 0 h 20"/>
                <a:gd name="T42" fmla="*/ 0 w 423"/>
                <a:gd name="T43" fmla="*/ 0 h 20"/>
                <a:gd name="T44" fmla="*/ 0 w 423"/>
                <a:gd name="T45" fmla="*/ 0 h 20"/>
                <a:gd name="T46" fmla="*/ 0 w 423"/>
                <a:gd name="T47" fmla="*/ 0 h 20"/>
                <a:gd name="T48" fmla="*/ 0 w 423"/>
                <a:gd name="T49" fmla="*/ 0 h 20"/>
                <a:gd name="T50" fmla="*/ 0 w 423"/>
                <a:gd name="T51" fmla="*/ 0 h 20"/>
                <a:gd name="T52" fmla="*/ 0 w 423"/>
                <a:gd name="T53" fmla="*/ 0 h 20"/>
                <a:gd name="T54" fmla="*/ 0 w 423"/>
                <a:gd name="T55" fmla="*/ 0 h 20"/>
                <a:gd name="T56" fmla="*/ 0 w 423"/>
                <a:gd name="T57" fmla="*/ 0 h 20"/>
                <a:gd name="T58" fmla="*/ 0 w 423"/>
                <a:gd name="T59" fmla="*/ 0 h 20"/>
                <a:gd name="T60" fmla="*/ 0 w 423"/>
                <a:gd name="T61" fmla="*/ 0 h 20"/>
                <a:gd name="T62" fmla="*/ 0 w 423"/>
                <a:gd name="T63" fmla="*/ 0 h 20"/>
                <a:gd name="T64" fmla="*/ 0 w 423"/>
                <a:gd name="T65" fmla="*/ 0 h 20"/>
                <a:gd name="T66" fmla="*/ 0 w 423"/>
                <a:gd name="T67" fmla="*/ 0 h 20"/>
                <a:gd name="T68" fmla="*/ 0 w 423"/>
                <a:gd name="T69" fmla="*/ 0 h 20"/>
                <a:gd name="T70" fmla="*/ 0 w 423"/>
                <a:gd name="T71" fmla="*/ 0 h 20"/>
                <a:gd name="T72" fmla="*/ 0 w 423"/>
                <a:gd name="T73" fmla="*/ 0 h 20"/>
                <a:gd name="T74" fmla="*/ 0 w 423"/>
                <a:gd name="T75" fmla="*/ 0 h 20"/>
                <a:gd name="T76" fmla="*/ 0 w 423"/>
                <a:gd name="T77" fmla="*/ 0 h 20"/>
                <a:gd name="T78" fmla="*/ 0 w 423"/>
                <a:gd name="T79" fmla="*/ 0 h 20"/>
                <a:gd name="T80" fmla="*/ 0 w 423"/>
                <a:gd name="T81" fmla="*/ 0 h 20"/>
                <a:gd name="T82" fmla="*/ 0 w 423"/>
                <a:gd name="T83" fmla="*/ 0 h 20"/>
                <a:gd name="T84" fmla="*/ 0 w 423"/>
                <a:gd name="T85" fmla="*/ 0 h 20"/>
                <a:gd name="T86" fmla="*/ 0 w 423"/>
                <a:gd name="T87" fmla="*/ 0 h 20"/>
                <a:gd name="T88" fmla="*/ 0 w 423"/>
                <a:gd name="T89" fmla="*/ 0 h 20"/>
                <a:gd name="T90" fmla="*/ 0 w 423"/>
                <a:gd name="T91" fmla="*/ 0 h 20"/>
                <a:gd name="T92" fmla="*/ 0 w 423"/>
                <a:gd name="T93" fmla="*/ 0 h 20"/>
                <a:gd name="T94" fmla="*/ 0 w 423"/>
                <a:gd name="T95" fmla="*/ 0 h 20"/>
                <a:gd name="T96" fmla="*/ 0 w 423"/>
                <a:gd name="T97" fmla="*/ 0 h 20"/>
                <a:gd name="T98" fmla="*/ 0 w 423"/>
                <a:gd name="T99" fmla="*/ 0 h 20"/>
                <a:gd name="T100" fmla="*/ 0 w 423"/>
                <a:gd name="T101" fmla="*/ 0 h 20"/>
                <a:gd name="T102" fmla="*/ 0 w 423"/>
                <a:gd name="T103" fmla="*/ 0 h 20"/>
                <a:gd name="T104" fmla="*/ 0 w 423"/>
                <a:gd name="T105" fmla="*/ 0 h 20"/>
                <a:gd name="T106" fmla="*/ 0 w 423"/>
                <a:gd name="T107" fmla="*/ 0 h 20"/>
                <a:gd name="T108" fmla="*/ 0 w 423"/>
                <a:gd name="T109" fmla="*/ 0 h 20"/>
                <a:gd name="T110" fmla="*/ 0 w 423"/>
                <a:gd name="T111" fmla="*/ 0 h 20"/>
                <a:gd name="T112" fmla="*/ 0 w 423"/>
                <a:gd name="T113" fmla="*/ 0 h 20"/>
                <a:gd name="T114" fmla="*/ 0 w 423"/>
                <a:gd name="T115" fmla="*/ 0 h 20"/>
                <a:gd name="T116" fmla="*/ 0 w 423"/>
                <a:gd name="T117" fmla="*/ 0 h 20"/>
                <a:gd name="T118" fmla="*/ 0 w 423"/>
                <a:gd name="T119" fmla="*/ 0 h 20"/>
                <a:gd name="T120" fmla="*/ 0 w 423"/>
                <a:gd name="T121" fmla="*/ 0 h 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3" h="20">
                  <a:moveTo>
                    <a:pt x="179" y="20"/>
                  </a:moveTo>
                  <a:lnTo>
                    <a:pt x="194" y="20"/>
                  </a:lnTo>
                  <a:lnTo>
                    <a:pt x="209" y="19"/>
                  </a:lnTo>
                  <a:lnTo>
                    <a:pt x="224" y="19"/>
                  </a:lnTo>
                  <a:lnTo>
                    <a:pt x="239" y="18"/>
                  </a:lnTo>
                  <a:lnTo>
                    <a:pt x="255" y="18"/>
                  </a:lnTo>
                  <a:lnTo>
                    <a:pt x="270" y="17"/>
                  </a:lnTo>
                  <a:lnTo>
                    <a:pt x="285" y="17"/>
                  </a:lnTo>
                  <a:lnTo>
                    <a:pt x="300" y="16"/>
                  </a:lnTo>
                  <a:lnTo>
                    <a:pt x="315" y="16"/>
                  </a:lnTo>
                  <a:lnTo>
                    <a:pt x="330" y="15"/>
                  </a:lnTo>
                  <a:lnTo>
                    <a:pt x="345" y="13"/>
                  </a:lnTo>
                  <a:lnTo>
                    <a:pt x="360" y="12"/>
                  </a:lnTo>
                  <a:lnTo>
                    <a:pt x="375" y="11"/>
                  </a:lnTo>
                  <a:lnTo>
                    <a:pt x="390" y="10"/>
                  </a:lnTo>
                  <a:lnTo>
                    <a:pt x="405" y="8"/>
                  </a:lnTo>
                  <a:lnTo>
                    <a:pt x="420" y="7"/>
                  </a:lnTo>
                  <a:lnTo>
                    <a:pt x="422" y="5"/>
                  </a:lnTo>
                  <a:lnTo>
                    <a:pt x="423" y="3"/>
                  </a:lnTo>
                  <a:lnTo>
                    <a:pt x="423" y="1"/>
                  </a:lnTo>
                  <a:lnTo>
                    <a:pt x="421" y="0"/>
                  </a:lnTo>
                  <a:lnTo>
                    <a:pt x="407" y="1"/>
                  </a:lnTo>
                  <a:lnTo>
                    <a:pt x="393" y="1"/>
                  </a:lnTo>
                  <a:lnTo>
                    <a:pt x="380" y="1"/>
                  </a:lnTo>
                  <a:lnTo>
                    <a:pt x="366" y="2"/>
                  </a:lnTo>
                  <a:lnTo>
                    <a:pt x="352" y="2"/>
                  </a:lnTo>
                  <a:lnTo>
                    <a:pt x="338" y="3"/>
                  </a:lnTo>
                  <a:lnTo>
                    <a:pt x="324" y="3"/>
                  </a:lnTo>
                  <a:lnTo>
                    <a:pt x="310" y="3"/>
                  </a:lnTo>
                  <a:lnTo>
                    <a:pt x="297" y="4"/>
                  </a:lnTo>
                  <a:lnTo>
                    <a:pt x="283" y="4"/>
                  </a:lnTo>
                  <a:lnTo>
                    <a:pt x="269" y="4"/>
                  </a:lnTo>
                  <a:lnTo>
                    <a:pt x="255" y="5"/>
                  </a:lnTo>
                  <a:lnTo>
                    <a:pt x="241" y="5"/>
                  </a:lnTo>
                  <a:lnTo>
                    <a:pt x="228" y="5"/>
                  </a:lnTo>
                  <a:lnTo>
                    <a:pt x="214" y="7"/>
                  </a:lnTo>
                  <a:lnTo>
                    <a:pt x="200" y="7"/>
                  </a:lnTo>
                  <a:lnTo>
                    <a:pt x="192" y="7"/>
                  </a:lnTo>
                  <a:lnTo>
                    <a:pt x="180" y="8"/>
                  </a:lnTo>
                  <a:lnTo>
                    <a:pt x="168" y="8"/>
                  </a:lnTo>
                  <a:lnTo>
                    <a:pt x="153" y="8"/>
                  </a:lnTo>
                  <a:lnTo>
                    <a:pt x="137" y="9"/>
                  </a:lnTo>
                  <a:lnTo>
                    <a:pt x="120" y="9"/>
                  </a:lnTo>
                  <a:lnTo>
                    <a:pt x="103" y="9"/>
                  </a:lnTo>
                  <a:lnTo>
                    <a:pt x="86" y="10"/>
                  </a:lnTo>
                  <a:lnTo>
                    <a:pt x="69" y="10"/>
                  </a:lnTo>
                  <a:lnTo>
                    <a:pt x="54" y="11"/>
                  </a:lnTo>
                  <a:lnTo>
                    <a:pt x="39" y="11"/>
                  </a:lnTo>
                  <a:lnTo>
                    <a:pt x="26" y="11"/>
                  </a:lnTo>
                  <a:lnTo>
                    <a:pt x="14" y="12"/>
                  </a:lnTo>
                  <a:lnTo>
                    <a:pt x="6" y="12"/>
                  </a:lnTo>
                  <a:lnTo>
                    <a:pt x="2" y="12"/>
                  </a:lnTo>
                  <a:lnTo>
                    <a:pt x="0" y="12"/>
                  </a:lnTo>
                  <a:lnTo>
                    <a:pt x="5" y="12"/>
                  </a:lnTo>
                  <a:lnTo>
                    <a:pt x="23" y="13"/>
                  </a:lnTo>
                  <a:lnTo>
                    <a:pt x="46" y="15"/>
                  </a:lnTo>
                  <a:lnTo>
                    <a:pt x="74" y="17"/>
                  </a:lnTo>
                  <a:lnTo>
                    <a:pt x="105" y="18"/>
                  </a:lnTo>
                  <a:lnTo>
                    <a:pt x="134" y="19"/>
                  </a:lnTo>
                  <a:lnTo>
                    <a:pt x="161" y="20"/>
                  </a:lnTo>
                  <a:lnTo>
                    <a:pt x="179" y="20"/>
                  </a:lnTo>
                  <a:close/>
                </a:path>
              </a:pathLst>
            </a:custGeom>
            <a:solidFill>
              <a:srgbClr val="140000"/>
            </a:solidFill>
            <a:ln w="3175">
              <a:solidFill>
                <a:schemeClr val="tx1"/>
              </a:solidFill>
              <a:round/>
              <a:headEnd/>
              <a:tailEnd/>
            </a:ln>
          </p:spPr>
          <p:txBody>
            <a:bodyPr/>
            <a:lstStyle/>
            <a:p>
              <a:endParaRPr lang="zh-CN" altLang="en-US"/>
            </a:p>
          </p:txBody>
        </p:sp>
        <p:sp>
          <p:nvSpPr>
            <p:cNvPr id="158933" name="Freeform 1380"/>
            <p:cNvSpPr>
              <a:spLocks noChangeArrowheads="1"/>
            </p:cNvSpPr>
            <p:nvPr/>
          </p:nvSpPr>
          <p:spPr bwMode="auto">
            <a:xfrm flipH="1">
              <a:off x="2033" y="2401"/>
              <a:ext cx="104" cy="13"/>
            </a:xfrm>
            <a:custGeom>
              <a:avLst/>
              <a:gdLst>
                <a:gd name="T0" fmla="*/ 0 w 407"/>
                <a:gd name="T1" fmla="*/ 0 h 55"/>
                <a:gd name="T2" fmla="*/ 0 w 407"/>
                <a:gd name="T3" fmla="*/ 0 h 55"/>
                <a:gd name="T4" fmla="*/ 0 w 407"/>
                <a:gd name="T5" fmla="*/ 0 h 55"/>
                <a:gd name="T6" fmla="*/ 0 w 407"/>
                <a:gd name="T7" fmla="*/ 0 h 55"/>
                <a:gd name="T8" fmla="*/ 0 w 407"/>
                <a:gd name="T9" fmla="*/ 0 h 55"/>
                <a:gd name="T10" fmla="*/ 0 w 407"/>
                <a:gd name="T11" fmla="*/ 0 h 55"/>
                <a:gd name="T12" fmla="*/ 0 w 407"/>
                <a:gd name="T13" fmla="*/ 0 h 55"/>
                <a:gd name="T14" fmla="*/ 0 w 407"/>
                <a:gd name="T15" fmla="*/ 0 h 55"/>
                <a:gd name="T16" fmla="*/ 0 w 407"/>
                <a:gd name="T17" fmla="*/ 0 h 55"/>
                <a:gd name="T18" fmla="*/ 0 w 407"/>
                <a:gd name="T19" fmla="*/ 0 h 55"/>
                <a:gd name="T20" fmla="*/ 0 w 407"/>
                <a:gd name="T21" fmla="*/ 0 h 55"/>
                <a:gd name="T22" fmla="*/ 0 w 407"/>
                <a:gd name="T23" fmla="*/ 0 h 55"/>
                <a:gd name="T24" fmla="*/ 0 w 407"/>
                <a:gd name="T25" fmla="*/ 0 h 55"/>
                <a:gd name="T26" fmla="*/ 0 w 407"/>
                <a:gd name="T27" fmla="*/ 0 h 55"/>
                <a:gd name="T28" fmla="*/ 0 w 407"/>
                <a:gd name="T29" fmla="*/ 0 h 55"/>
                <a:gd name="T30" fmla="*/ 0 w 407"/>
                <a:gd name="T31" fmla="*/ 0 h 55"/>
                <a:gd name="T32" fmla="*/ 0 w 407"/>
                <a:gd name="T33" fmla="*/ 0 h 55"/>
                <a:gd name="T34" fmla="*/ 0 w 407"/>
                <a:gd name="T35" fmla="*/ 0 h 55"/>
                <a:gd name="T36" fmla="*/ 0 w 407"/>
                <a:gd name="T37" fmla="*/ 0 h 55"/>
                <a:gd name="T38" fmla="*/ 0 w 407"/>
                <a:gd name="T39" fmla="*/ 0 h 55"/>
                <a:gd name="T40" fmla="*/ 0 w 407"/>
                <a:gd name="T41" fmla="*/ 0 h 55"/>
                <a:gd name="T42" fmla="*/ 0 w 407"/>
                <a:gd name="T43" fmla="*/ 0 h 55"/>
                <a:gd name="T44" fmla="*/ 0 w 407"/>
                <a:gd name="T45" fmla="*/ 0 h 55"/>
                <a:gd name="T46" fmla="*/ 0 w 407"/>
                <a:gd name="T47" fmla="*/ 0 h 55"/>
                <a:gd name="T48" fmla="*/ 0 w 407"/>
                <a:gd name="T49" fmla="*/ 0 h 55"/>
                <a:gd name="T50" fmla="*/ 0 w 407"/>
                <a:gd name="T51" fmla="*/ 0 h 55"/>
                <a:gd name="T52" fmla="*/ 0 w 407"/>
                <a:gd name="T53" fmla="*/ 0 h 55"/>
                <a:gd name="T54" fmla="*/ 0 w 407"/>
                <a:gd name="T55" fmla="*/ 0 h 55"/>
                <a:gd name="T56" fmla="*/ 0 w 407"/>
                <a:gd name="T57" fmla="*/ 0 h 55"/>
                <a:gd name="T58" fmla="*/ 0 w 407"/>
                <a:gd name="T59" fmla="*/ 0 h 55"/>
                <a:gd name="T60" fmla="*/ 0 w 407"/>
                <a:gd name="T61" fmla="*/ 0 h 55"/>
                <a:gd name="T62" fmla="*/ 0 w 407"/>
                <a:gd name="T63" fmla="*/ 0 h 55"/>
                <a:gd name="T64" fmla="*/ 0 w 407"/>
                <a:gd name="T65" fmla="*/ 0 h 55"/>
                <a:gd name="T66" fmla="*/ 0 w 407"/>
                <a:gd name="T67" fmla="*/ 0 h 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07" h="55">
                  <a:moveTo>
                    <a:pt x="37" y="4"/>
                  </a:moveTo>
                  <a:lnTo>
                    <a:pt x="46" y="5"/>
                  </a:lnTo>
                  <a:lnTo>
                    <a:pt x="62" y="6"/>
                  </a:lnTo>
                  <a:lnTo>
                    <a:pt x="83" y="8"/>
                  </a:lnTo>
                  <a:lnTo>
                    <a:pt x="106" y="10"/>
                  </a:lnTo>
                  <a:lnTo>
                    <a:pt x="130" y="12"/>
                  </a:lnTo>
                  <a:lnTo>
                    <a:pt x="153" y="15"/>
                  </a:lnTo>
                  <a:lnTo>
                    <a:pt x="173" y="17"/>
                  </a:lnTo>
                  <a:lnTo>
                    <a:pt x="189" y="19"/>
                  </a:lnTo>
                  <a:lnTo>
                    <a:pt x="202" y="21"/>
                  </a:lnTo>
                  <a:lnTo>
                    <a:pt x="216" y="23"/>
                  </a:lnTo>
                  <a:lnTo>
                    <a:pt x="229" y="25"/>
                  </a:lnTo>
                  <a:lnTo>
                    <a:pt x="243" y="27"/>
                  </a:lnTo>
                  <a:lnTo>
                    <a:pt x="257" y="30"/>
                  </a:lnTo>
                  <a:lnTo>
                    <a:pt x="270" y="32"/>
                  </a:lnTo>
                  <a:lnTo>
                    <a:pt x="283" y="34"/>
                  </a:lnTo>
                  <a:lnTo>
                    <a:pt x="297" y="36"/>
                  </a:lnTo>
                  <a:lnTo>
                    <a:pt x="311" y="39"/>
                  </a:lnTo>
                  <a:lnTo>
                    <a:pt x="323" y="41"/>
                  </a:lnTo>
                  <a:lnTo>
                    <a:pt x="337" y="43"/>
                  </a:lnTo>
                  <a:lnTo>
                    <a:pt x="350" y="46"/>
                  </a:lnTo>
                  <a:lnTo>
                    <a:pt x="364" y="48"/>
                  </a:lnTo>
                  <a:lnTo>
                    <a:pt x="378" y="50"/>
                  </a:lnTo>
                  <a:lnTo>
                    <a:pt x="390" y="53"/>
                  </a:lnTo>
                  <a:lnTo>
                    <a:pt x="404" y="55"/>
                  </a:lnTo>
                  <a:lnTo>
                    <a:pt x="406" y="55"/>
                  </a:lnTo>
                  <a:lnTo>
                    <a:pt x="407" y="53"/>
                  </a:lnTo>
                  <a:lnTo>
                    <a:pt x="407" y="50"/>
                  </a:lnTo>
                  <a:lnTo>
                    <a:pt x="406" y="49"/>
                  </a:lnTo>
                  <a:lnTo>
                    <a:pt x="394" y="47"/>
                  </a:lnTo>
                  <a:lnTo>
                    <a:pt x="381" y="43"/>
                  </a:lnTo>
                  <a:lnTo>
                    <a:pt x="368" y="41"/>
                  </a:lnTo>
                  <a:lnTo>
                    <a:pt x="356" y="38"/>
                  </a:lnTo>
                  <a:lnTo>
                    <a:pt x="342" y="35"/>
                  </a:lnTo>
                  <a:lnTo>
                    <a:pt x="329" y="33"/>
                  </a:lnTo>
                  <a:lnTo>
                    <a:pt x="317" y="30"/>
                  </a:lnTo>
                  <a:lnTo>
                    <a:pt x="304" y="27"/>
                  </a:lnTo>
                  <a:lnTo>
                    <a:pt x="291" y="25"/>
                  </a:lnTo>
                  <a:lnTo>
                    <a:pt x="277" y="23"/>
                  </a:lnTo>
                  <a:lnTo>
                    <a:pt x="265" y="20"/>
                  </a:lnTo>
                  <a:lnTo>
                    <a:pt x="252" y="18"/>
                  </a:lnTo>
                  <a:lnTo>
                    <a:pt x="239" y="17"/>
                  </a:lnTo>
                  <a:lnTo>
                    <a:pt x="226" y="15"/>
                  </a:lnTo>
                  <a:lnTo>
                    <a:pt x="213" y="12"/>
                  </a:lnTo>
                  <a:lnTo>
                    <a:pt x="200" y="11"/>
                  </a:lnTo>
                  <a:lnTo>
                    <a:pt x="192" y="10"/>
                  </a:lnTo>
                  <a:lnTo>
                    <a:pt x="182" y="9"/>
                  </a:lnTo>
                  <a:lnTo>
                    <a:pt x="168" y="9"/>
                  </a:lnTo>
                  <a:lnTo>
                    <a:pt x="154" y="8"/>
                  </a:lnTo>
                  <a:lnTo>
                    <a:pt x="138" y="6"/>
                  </a:lnTo>
                  <a:lnTo>
                    <a:pt x="121" y="5"/>
                  </a:lnTo>
                  <a:lnTo>
                    <a:pt x="103" y="4"/>
                  </a:lnTo>
                  <a:lnTo>
                    <a:pt x="86" y="3"/>
                  </a:lnTo>
                  <a:lnTo>
                    <a:pt x="69" y="3"/>
                  </a:lnTo>
                  <a:lnTo>
                    <a:pt x="53" y="2"/>
                  </a:lnTo>
                  <a:lnTo>
                    <a:pt x="39" y="2"/>
                  </a:lnTo>
                  <a:lnTo>
                    <a:pt x="25" y="1"/>
                  </a:lnTo>
                  <a:lnTo>
                    <a:pt x="15" y="1"/>
                  </a:lnTo>
                  <a:lnTo>
                    <a:pt x="7" y="0"/>
                  </a:lnTo>
                  <a:lnTo>
                    <a:pt x="1" y="0"/>
                  </a:lnTo>
                  <a:lnTo>
                    <a:pt x="0" y="0"/>
                  </a:lnTo>
                  <a:lnTo>
                    <a:pt x="1" y="0"/>
                  </a:lnTo>
                  <a:lnTo>
                    <a:pt x="4" y="1"/>
                  </a:lnTo>
                  <a:lnTo>
                    <a:pt x="8" y="1"/>
                  </a:lnTo>
                  <a:lnTo>
                    <a:pt x="14" y="2"/>
                  </a:lnTo>
                  <a:lnTo>
                    <a:pt x="19" y="3"/>
                  </a:lnTo>
                  <a:lnTo>
                    <a:pt x="26" y="3"/>
                  </a:lnTo>
                  <a:lnTo>
                    <a:pt x="32" y="4"/>
                  </a:lnTo>
                  <a:lnTo>
                    <a:pt x="37" y="4"/>
                  </a:lnTo>
                  <a:close/>
                </a:path>
              </a:pathLst>
            </a:custGeom>
            <a:solidFill>
              <a:srgbClr val="140000"/>
            </a:solidFill>
            <a:ln w="3175">
              <a:solidFill>
                <a:schemeClr val="tx1"/>
              </a:solidFill>
              <a:round/>
              <a:headEnd/>
              <a:tailEnd/>
            </a:ln>
          </p:spPr>
          <p:txBody>
            <a:bodyPr/>
            <a:lstStyle/>
            <a:p>
              <a:endParaRPr lang="zh-CN" altLang="en-US"/>
            </a:p>
          </p:txBody>
        </p:sp>
        <p:sp>
          <p:nvSpPr>
            <p:cNvPr id="158934" name="Freeform 1381"/>
            <p:cNvSpPr>
              <a:spLocks noChangeArrowheads="1"/>
            </p:cNvSpPr>
            <p:nvPr/>
          </p:nvSpPr>
          <p:spPr bwMode="auto">
            <a:xfrm flipH="1">
              <a:off x="2071" y="2133"/>
              <a:ext cx="73" cy="101"/>
            </a:xfrm>
            <a:custGeom>
              <a:avLst/>
              <a:gdLst>
                <a:gd name="T0" fmla="*/ 0 w 285"/>
                <a:gd name="T1" fmla="*/ 0 h 385"/>
                <a:gd name="T2" fmla="*/ 0 w 285"/>
                <a:gd name="T3" fmla="*/ 0 h 385"/>
                <a:gd name="T4" fmla="*/ 0 w 285"/>
                <a:gd name="T5" fmla="*/ 0 h 385"/>
                <a:gd name="T6" fmla="*/ 0 w 285"/>
                <a:gd name="T7" fmla="*/ 0 h 385"/>
                <a:gd name="T8" fmla="*/ 0 w 285"/>
                <a:gd name="T9" fmla="*/ 0 h 385"/>
                <a:gd name="T10" fmla="*/ 0 w 285"/>
                <a:gd name="T11" fmla="*/ 0 h 385"/>
                <a:gd name="T12" fmla="*/ 0 w 285"/>
                <a:gd name="T13" fmla="*/ 0 h 385"/>
                <a:gd name="T14" fmla="*/ 0 w 285"/>
                <a:gd name="T15" fmla="*/ 0 h 385"/>
                <a:gd name="T16" fmla="*/ 0 w 285"/>
                <a:gd name="T17" fmla="*/ 0 h 385"/>
                <a:gd name="T18" fmla="*/ 0 w 285"/>
                <a:gd name="T19" fmla="*/ 0 h 385"/>
                <a:gd name="T20" fmla="*/ 0 w 285"/>
                <a:gd name="T21" fmla="*/ 0 h 385"/>
                <a:gd name="T22" fmla="*/ 0 w 285"/>
                <a:gd name="T23" fmla="*/ 0 h 385"/>
                <a:gd name="T24" fmla="*/ 0 w 285"/>
                <a:gd name="T25" fmla="*/ 0 h 385"/>
                <a:gd name="T26" fmla="*/ 0 w 285"/>
                <a:gd name="T27" fmla="*/ 0 h 385"/>
                <a:gd name="T28" fmla="*/ 0 w 285"/>
                <a:gd name="T29" fmla="*/ 0 h 385"/>
                <a:gd name="T30" fmla="*/ 0 w 285"/>
                <a:gd name="T31" fmla="*/ 0 h 385"/>
                <a:gd name="T32" fmla="*/ 0 w 285"/>
                <a:gd name="T33" fmla="*/ 0 h 385"/>
                <a:gd name="T34" fmla="*/ 0 w 285"/>
                <a:gd name="T35" fmla="*/ 0 h 385"/>
                <a:gd name="T36" fmla="*/ 0 w 285"/>
                <a:gd name="T37" fmla="*/ 0 h 385"/>
                <a:gd name="T38" fmla="*/ 0 w 285"/>
                <a:gd name="T39" fmla="*/ 0 h 385"/>
                <a:gd name="T40" fmla="*/ 0 w 285"/>
                <a:gd name="T41" fmla="*/ 0 h 385"/>
                <a:gd name="T42" fmla="*/ 0 w 285"/>
                <a:gd name="T43" fmla="*/ 0 h 385"/>
                <a:gd name="T44" fmla="*/ 0 w 285"/>
                <a:gd name="T45" fmla="*/ 0 h 385"/>
                <a:gd name="T46" fmla="*/ 0 w 285"/>
                <a:gd name="T47" fmla="*/ 0 h 385"/>
                <a:gd name="T48" fmla="*/ 0 w 285"/>
                <a:gd name="T49" fmla="*/ 0 h 385"/>
                <a:gd name="T50" fmla="*/ 0 w 285"/>
                <a:gd name="T51" fmla="*/ 0 h 385"/>
                <a:gd name="T52" fmla="*/ 0 w 285"/>
                <a:gd name="T53" fmla="*/ 0 h 385"/>
                <a:gd name="T54" fmla="*/ 0 w 285"/>
                <a:gd name="T55" fmla="*/ 0 h 385"/>
                <a:gd name="T56" fmla="*/ 0 w 285"/>
                <a:gd name="T57" fmla="*/ 0 h 385"/>
                <a:gd name="T58" fmla="*/ 0 w 285"/>
                <a:gd name="T59" fmla="*/ 0 h 385"/>
                <a:gd name="T60" fmla="*/ 0 w 285"/>
                <a:gd name="T61" fmla="*/ 0 h 385"/>
                <a:gd name="T62" fmla="*/ 0 w 285"/>
                <a:gd name="T63" fmla="*/ 0 h 385"/>
                <a:gd name="T64" fmla="*/ 0 w 285"/>
                <a:gd name="T65" fmla="*/ 0 h 385"/>
                <a:gd name="T66" fmla="*/ 0 w 285"/>
                <a:gd name="T67" fmla="*/ 0 h 385"/>
                <a:gd name="T68" fmla="*/ 0 w 285"/>
                <a:gd name="T69" fmla="*/ 0 h 385"/>
                <a:gd name="T70" fmla="*/ 0 w 285"/>
                <a:gd name="T71" fmla="*/ 0 h 385"/>
                <a:gd name="T72" fmla="*/ 0 w 285"/>
                <a:gd name="T73" fmla="*/ 0 h 385"/>
                <a:gd name="T74" fmla="*/ 0 w 285"/>
                <a:gd name="T75" fmla="*/ 0 h 385"/>
                <a:gd name="T76" fmla="*/ 0 w 285"/>
                <a:gd name="T77" fmla="*/ 0 h 385"/>
                <a:gd name="T78" fmla="*/ 0 w 285"/>
                <a:gd name="T79" fmla="*/ 0 h 385"/>
                <a:gd name="T80" fmla="*/ 0 w 285"/>
                <a:gd name="T81" fmla="*/ 0 h 385"/>
                <a:gd name="T82" fmla="*/ 0 w 285"/>
                <a:gd name="T83" fmla="*/ 0 h 385"/>
                <a:gd name="T84" fmla="*/ 0 w 285"/>
                <a:gd name="T85" fmla="*/ 0 h 385"/>
                <a:gd name="T86" fmla="*/ 0 w 285"/>
                <a:gd name="T87" fmla="*/ 0 h 385"/>
                <a:gd name="T88" fmla="*/ 0 w 285"/>
                <a:gd name="T89" fmla="*/ 0 h 385"/>
                <a:gd name="T90" fmla="*/ 0 w 285"/>
                <a:gd name="T91" fmla="*/ 0 h 385"/>
                <a:gd name="T92" fmla="*/ 0 w 285"/>
                <a:gd name="T93" fmla="*/ 0 h 385"/>
                <a:gd name="T94" fmla="*/ 0 w 285"/>
                <a:gd name="T95" fmla="*/ 0 h 385"/>
                <a:gd name="T96" fmla="*/ 0 w 285"/>
                <a:gd name="T97" fmla="*/ 0 h 385"/>
                <a:gd name="T98" fmla="*/ 0 w 285"/>
                <a:gd name="T99" fmla="*/ 0 h 385"/>
                <a:gd name="T100" fmla="*/ 0 w 285"/>
                <a:gd name="T101" fmla="*/ 0 h 385"/>
                <a:gd name="T102" fmla="*/ 0 w 285"/>
                <a:gd name="T103" fmla="*/ 0 h 385"/>
                <a:gd name="T104" fmla="*/ 0 w 285"/>
                <a:gd name="T105" fmla="*/ 0 h 38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85" h="385">
                  <a:moveTo>
                    <a:pt x="42" y="95"/>
                  </a:moveTo>
                  <a:lnTo>
                    <a:pt x="50" y="109"/>
                  </a:lnTo>
                  <a:lnTo>
                    <a:pt x="58" y="123"/>
                  </a:lnTo>
                  <a:lnTo>
                    <a:pt x="66" y="137"/>
                  </a:lnTo>
                  <a:lnTo>
                    <a:pt x="75" y="149"/>
                  </a:lnTo>
                  <a:lnTo>
                    <a:pt x="84" y="163"/>
                  </a:lnTo>
                  <a:lnTo>
                    <a:pt x="94" y="176"/>
                  </a:lnTo>
                  <a:lnTo>
                    <a:pt x="103" y="189"/>
                  </a:lnTo>
                  <a:lnTo>
                    <a:pt x="112" y="201"/>
                  </a:lnTo>
                  <a:lnTo>
                    <a:pt x="132" y="225"/>
                  </a:lnTo>
                  <a:lnTo>
                    <a:pt x="151" y="250"/>
                  </a:lnTo>
                  <a:lnTo>
                    <a:pt x="172" y="274"/>
                  </a:lnTo>
                  <a:lnTo>
                    <a:pt x="193" y="297"/>
                  </a:lnTo>
                  <a:lnTo>
                    <a:pt x="213" y="320"/>
                  </a:lnTo>
                  <a:lnTo>
                    <a:pt x="235" y="342"/>
                  </a:lnTo>
                  <a:lnTo>
                    <a:pt x="257" y="364"/>
                  </a:lnTo>
                  <a:lnTo>
                    <a:pt x="279" y="385"/>
                  </a:lnTo>
                  <a:lnTo>
                    <a:pt x="281" y="385"/>
                  </a:lnTo>
                  <a:lnTo>
                    <a:pt x="284" y="384"/>
                  </a:lnTo>
                  <a:lnTo>
                    <a:pt x="285" y="383"/>
                  </a:lnTo>
                  <a:lnTo>
                    <a:pt x="284" y="381"/>
                  </a:lnTo>
                  <a:lnTo>
                    <a:pt x="263" y="359"/>
                  </a:lnTo>
                  <a:lnTo>
                    <a:pt x="243" y="337"/>
                  </a:lnTo>
                  <a:lnTo>
                    <a:pt x="223" y="314"/>
                  </a:lnTo>
                  <a:lnTo>
                    <a:pt x="203" y="292"/>
                  </a:lnTo>
                  <a:lnTo>
                    <a:pt x="183" y="269"/>
                  </a:lnTo>
                  <a:lnTo>
                    <a:pt x="165" y="246"/>
                  </a:lnTo>
                  <a:lnTo>
                    <a:pt x="145" y="223"/>
                  </a:lnTo>
                  <a:lnTo>
                    <a:pt x="127" y="200"/>
                  </a:lnTo>
                  <a:lnTo>
                    <a:pt x="118" y="189"/>
                  </a:lnTo>
                  <a:lnTo>
                    <a:pt x="109" y="177"/>
                  </a:lnTo>
                  <a:lnTo>
                    <a:pt x="99" y="164"/>
                  </a:lnTo>
                  <a:lnTo>
                    <a:pt x="90" y="153"/>
                  </a:lnTo>
                  <a:lnTo>
                    <a:pt x="82" y="140"/>
                  </a:lnTo>
                  <a:lnTo>
                    <a:pt x="73" y="128"/>
                  </a:lnTo>
                  <a:lnTo>
                    <a:pt x="65" y="115"/>
                  </a:lnTo>
                  <a:lnTo>
                    <a:pt x="57" y="102"/>
                  </a:lnTo>
                  <a:lnTo>
                    <a:pt x="49" y="90"/>
                  </a:lnTo>
                  <a:lnTo>
                    <a:pt x="39" y="73"/>
                  </a:lnTo>
                  <a:lnTo>
                    <a:pt x="30" y="56"/>
                  </a:lnTo>
                  <a:lnTo>
                    <a:pt x="21" y="40"/>
                  </a:lnTo>
                  <a:lnTo>
                    <a:pt x="13" y="24"/>
                  </a:lnTo>
                  <a:lnTo>
                    <a:pt x="6" y="11"/>
                  </a:lnTo>
                  <a:lnTo>
                    <a:pt x="1" y="3"/>
                  </a:lnTo>
                  <a:lnTo>
                    <a:pt x="0" y="0"/>
                  </a:lnTo>
                  <a:lnTo>
                    <a:pt x="1" y="3"/>
                  </a:lnTo>
                  <a:lnTo>
                    <a:pt x="5" y="10"/>
                  </a:lnTo>
                  <a:lnTo>
                    <a:pt x="10" y="23"/>
                  </a:lnTo>
                  <a:lnTo>
                    <a:pt x="15" y="37"/>
                  </a:lnTo>
                  <a:lnTo>
                    <a:pt x="21" y="53"/>
                  </a:lnTo>
                  <a:lnTo>
                    <a:pt x="28" y="68"/>
                  </a:lnTo>
                  <a:lnTo>
                    <a:pt x="35" y="83"/>
                  </a:lnTo>
                  <a:lnTo>
                    <a:pt x="42" y="95"/>
                  </a:lnTo>
                  <a:close/>
                </a:path>
              </a:pathLst>
            </a:custGeom>
            <a:solidFill>
              <a:srgbClr val="140000"/>
            </a:solidFill>
            <a:ln w="3175">
              <a:solidFill>
                <a:schemeClr val="tx1"/>
              </a:solidFill>
              <a:round/>
              <a:headEnd/>
              <a:tailEnd/>
            </a:ln>
          </p:spPr>
          <p:txBody>
            <a:bodyPr/>
            <a:lstStyle/>
            <a:p>
              <a:endParaRPr lang="zh-CN" altLang="en-US"/>
            </a:p>
          </p:txBody>
        </p:sp>
        <p:sp>
          <p:nvSpPr>
            <p:cNvPr id="158935" name="Freeform 1382"/>
            <p:cNvSpPr>
              <a:spLocks noChangeArrowheads="1"/>
            </p:cNvSpPr>
            <p:nvPr/>
          </p:nvSpPr>
          <p:spPr bwMode="auto">
            <a:xfrm flipH="1">
              <a:off x="2140" y="2171"/>
              <a:ext cx="36" cy="32"/>
            </a:xfrm>
            <a:custGeom>
              <a:avLst/>
              <a:gdLst>
                <a:gd name="T0" fmla="*/ 0 w 138"/>
                <a:gd name="T1" fmla="*/ 0 h 121"/>
                <a:gd name="T2" fmla="*/ 0 w 138"/>
                <a:gd name="T3" fmla="*/ 0 h 121"/>
                <a:gd name="T4" fmla="*/ 0 w 138"/>
                <a:gd name="T5" fmla="*/ 0 h 121"/>
                <a:gd name="T6" fmla="*/ 0 w 138"/>
                <a:gd name="T7" fmla="*/ 0 h 121"/>
                <a:gd name="T8" fmla="*/ 0 w 138"/>
                <a:gd name="T9" fmla="*/ 0 h 121"/>
                <a:gd name="T10" fmla="*/ 0 w 138"/>
                <a:gd name="T11" fmla="*/ 0 h 121"/>
                <a:gd name="T12" fmla="*/ 0 w 138"/>
                <a:gd name="T13" fmla="*/ 0 h 121"/>
                <a:gd name="T14" fmla="*/ 0 w 138"/>
                <a:gd name="T15" fmla="*/ 0 h 121"/>
                <a:gd name="T16" fmla="*/ 0 w 138"/>
                <a:gd name="T17" fmla="*/ 0 h 121"/>
                <a:gd name="T18" fmla="*/ 0 w 138"/>
                <a:gd name="T19" fmla="*/ 0 h 121"/>
                <a:gd name="T20" fmla="*/ 0 w 138"/>
                <a:gd name="T21" fmla="*/ 0 h 121"/>
                <a:gd name="T22" fmla="*/ 0 w 138"/>
                <a:gd name="T23" fmla="*/ 0 h 121"/>
                <a:gd name="T24" fmla="*/ 0 w 138"/>
                <a:gd name="T25" fmla="*/ 0 h 121"/>
                <a:gd name="T26" fmla="*/ 0 w 138"/>
                <a:gd name="T27" fmla="*/ 0 h 121"/>
                <a:gd name="T28" fmla="*/ 0 w 138"/>
                <a:gd name="T29" fmla="*/ 0 h 121"/>
                <a:gd name="T30" fmla="*/ 0 w 138"/>
                <a:gd name="T31" fmla="*/ 0 h 121"/>
                <a:gd name="T32" fmla="*/ 0 w 138"/>
                <a:gd name="T33" fmla="*/ 0 h 121"/>
                <a:gd name="T34" fmla="*/ 0 w 138"/>
                <a:gd name="T35" fmla="*/ 0 h 121"/>
                <a:gd name="T36" fmla="*/ 0 w 138"/>
                <a:gd name="T37" fmla="*/ 0 h 121"/>
                <a:gd name="T38" fmla="*/ 0 w 138"/>
                <a:gd name="T39" fmla="*/ 0 h 121"/>
                <a:gd name="T40" fmla="*/ 0 w 138"/>
                <a:gd name="T41" fmla="*/ 0 h 121"/>
                <a:gd name="T42" fmla="*/ 0 w 138"/>
                <a:gd name="T43" fmla="*/ 0 h 121"/>
                <a:gd name="T44" fmla="*/ 0 w 138"/>
                <a:gd name="T45" fmla="*/ 0 h 121"/>
                <a:gd name="T46" fmla="*/ 0 w 138"/>
                <a:gd name="T47" fmla="*/ 0 h 121"/>
                <a:gd name="T48" fmla="*/ 0 w 138"/>
                <a:gd name="T49" fmla="*/ 0 h 121"/>
                <a:gd name="T50" fmla="*/ 0 w 138"/>
                <a:gd name="T51" fmla="*/ 0 h 121"/>
                <a:gd name="T52" fmla="*/ 0 w 138"/>
                <a:gd name="T53" fmla="*/ 0 h 121"/>
                <a:gd name="T54" fmla="*/ 0 w 138"/>
                <a:gd name="T55" fmla="*/ 0 h 121"/>
                <a:gd name="T56" fmla="*/ 0 w 138"/>
                <a:gd name="T57" fmla="*/ 0 h 1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121">
                  <a:moveTo>
                    <a:pt x="60" y="60"/>
                  </a:moveTo>
                  <a:lnTo>
                    <a:pt x="69" y="67"/>
                  </a:lnTo>
                  <a:lnTo>
                    <a:pt x="78" y="75"/>
                  </a:lnTo>
                  <a:lnTo>
                    <a:pt x="87" y="82"/>
                  </a:lnTo>
                  <a:lnTo>
                    <a:pt x="98" y="90"/>
                  </a:lnTo>
                  <a:lnTo>
                    <a:pt x="108" y="98"/>
                  </a:lnTo>
                  <a:lnTo>
                    <a:pt x="117" y="106"/>
                  </a:lnTo>
                  <a:lnTo>
                    <a:pt x="128" y="113"/>
                  </a:lnTo>
                  <a:lnTo>
                    <a:pt x="137" y="121"/>
                  </a:lnTo>
                  <a:lnTo>
                    <a:pt x="138" y="119"/>
                  </a:lnTo>
                  <a:lnTo>
                    <a:pt x="138" y="114"/>
                  </a:lnTo>
                  <a:lnTo>
                    <a:pt x="138" y="110"/>
                  </a:lnTo>
                  <a:lnTo>
                    <a:pt x="138" y="108"/>
                  </a:lnTo>
                  <a:lnTo>
                    <a:pt x="120" y="93"/>
                  </a:lnTo>
                  <a:lnTo>
                    <a:pt x="98" y="76"/>
                  </a:lnTo>
                  <a:lnTo>
                    <a:pt x="75" y="58"/>
                  </a:lnTo>
                  <a:lnTo>
                    <a:pt x="53" y="40"/>
                  </a:lnTo>
                  <a:lnTo>
                    <a:pt x="32" y="24"/>
                  </a:lnTo>
                  <a:lnTo>
                    <a:pt x="15" y="11"/>
                  </a:lnTo>
                  <a:lnTo>
                    <a:pt x="5" y="3"/>
                  </a:lnTo>
                  <a:lnTo>
                    <a:pt x="0" y="0"/>
                  </a:lnTo>
                  <a:lnTo>
                    <a:pt x="1" y="2"/>
                  </a:lnTo>
                  <a:lnTo>
                    <a:pt x="6" y="7"/>
                  </a:lnTo>
                  <a:lnTo>
                    <a:pt x="13" y="14"/>
                  </a:lnTo>
                  <a:lnTo>
                    <a:pt x="22" y="23"/>
                  </a:lnTo>
                  <a:lnTo>
                    <a:pt x="31" y="33"/>
                  </a:lnTo>
                  <a:lnTo>
                    <a:pt x="41" y="43"/>
                  </a:lnTo>
                  <a:lnTo>
                    <a:pt x="51" y="52"/>
                  </a:lnTo>
                  <a:lnTo>
                    <a:pt x="60" y="6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36" name="Freeform 1383"/>
            <p:cNvSpPr>
              <a:spLocks noChangeArrowheads="1"/>
            </p:cNvSpPr>
            <p:nvPr/>
          </p:nvSpPr>
          <p:spPr bwMode="auto">
            <a:xfrm flipH="1">
              <a:off x="2146" y="2196"/>
              <a:ext cx="55" cy="123"/>
            </a:xfrm>
            <a:custGeom>
              <a:avLst/>
              <a:gdLst>
                <a:gd name="T0" fmla="*/ 0 w 216"/>
                <a:gd name="T1" fmla="*/ 0 h 476"/>
                <a:gd name="T2" fmla="*/ 0 w 216"/>
                <a:gd name="T3" fmla="*/ 0 h 476"/>
                <a:gd name="T4" fmla="*/ 0 w 216"/>
                <a:gd name="T5" fmla="*/ 0 h 476"/>
                <a:gd name="T6" fmla="*/ 0 w 216"/>
                <a:gd name="T7" fmla="*/ 0 h 476"/>
                <a:gd name="T8" fmla="*/ 0 w 216"/>
                <a:gd name="T9" fmla="*/ 0 h 476"/>
                <a:gd name="T10" fmla="*/ 0 w 216"/>
                <a:gd name="T11" fmla="*/ 0 h 476"/>
                <a:gd name="T12" fmla="*/ 0 w 216"/>
                <a:gd name="T13" fmla="*/ 0 h 476"/>
                <a:gd name="T14" fmla="*/ 0 w 216"/>
                <a:gd name="T15" fmla="*/ 0 h 476"/>
                <a:gd name="T16" fmla="*/ 0 w 216"/>
                <a:gd name="T17" fmla="*/ 0 h 476"/>
                <a:gd name="T18" fmla="*/ 0 w 216"/>
                <a:gd name="T19" fmla="*/ 0 h 476"/>
                <a:gd name="T20" fmla="*/ 0 w 216"/>
                <a:gd name="T21" fmla="*/ 0 h 476"/>
                <a:gd name="T22" fmla="*/ 0 w 216"/>
                <a:gd name="T23" fmla="*/ 0 h 476"/>
                <a:gd name="T24" fmla="*/ 0 w 216"/>
                <a:gd name="T25" fmla="*/ 0 h 476"/>
                <a:gd name="T26" fmla="*/ 0 w 216"/>
                <a:gd name="T27" fmla="*/ 0 h 476"/>
                <a:gd name="T28" fmla="*/ 0 w 216"/>
                <a:gd name="T29" fmla="*/ 0 h 476"/>
                <a:gd name="T30" fmla="*/ 0 w 216"/>
                <a:gd name="T31" fmla="*/ 0 h 476"/>
                <a:gd name="T32" fmla="*/ 0 w 216"/>
                <a:gd name="T33" fmla="*/ 0 h 476"/>
                <a:gd name="T34" fmla="*/ 0 w 216"/>
                <a:gd name="T35" fmla="*/ 0 h 476"/>
                <a:gd name="T36" fmla="*/ 0 w 216"/>
                <a:gd name="T37" fmla="*/ 0 h 476"/>
                <a:gd name="T38" fmla="*/ 0 w 216"/>
                <a:gd name="T39" fmla="*/ 0 h 476"/>
                <a:gd name="T40" fmla="*/ 0 w 216"/>
                <a:gd name="T41" fmla="*/ 0 h 476"/>
                <a:gd name="T42" fmla="*/ 0 w 216"/>
                <a:gd name="T43" fmla="*/ 0 h 476"/>
                <a:gd name="T44" fmla="*/ 0 w 216"/>
                <a:gd name="T45" fmla="*/ 0 h 476"/>
                <a:gd name="T46" fmla="*/ 0 w 216"/>
                <a:gd name="T47" fmla="*/ 0 h 476"/>
                <a:gd name="T48" fmla="*/ 0 w 216"/>
                <a:gd name="T49" fmla="*/ 0 h 476"/>
                <a:gd name="T50" fmla="*/ 0 w 216"/>
                <a:gd name="T51" fmla="*/ 0 h 476"/>
                <a:gd name="T52" fmla="*/ 0 w 216"/>
                <a:gd name="T53" fmla="*/ 0 h 476"/>
                <a:gd name="T54" fmla="*/ 0 w 216"/>
                <a:gd name="T55" fmla="*/ 0 h 476"/>
                <a:gd name="T56" fmla="*/ 0 w 216"/>
                <a:gd name="T57" fmla="*/ 0 h 476"/>
                <a:gd name="T58" fmla="*/ 0 w 216"/>
                <a:gd name="T59" fmla="*/ 0 h 476"/>
                <a:gd name="T60" fmla="*/ 0 w 216"/>
                <a:gd name="T61" fmla="*/ 0 h 476"/>
                <a:gd name="T62" fmla="*/ 0 w 216"/>
                <a:gd name="T63" fmla="*/ 0 h 476"/>
                <a:gd name="T64" fmla="*/ 0 w 216"/>
                <a:gd name="T65" fmla="*/ 0 h 476"/>
                <a:gd name="T66" fmla="*/ 0 w 216"/>
                <a:gd name="T67" fmla="*/ 0 h 476"/>
                <a:gd name="T68" fmla="*/ 0 w 216"/>
                <a:gd name="T69" fmla="*/ 0 h 476"/>
                <a:gd name="T70" fmla="*/ 0 w 216"/>
                <a:gd name="T71" fmla="*/ 0 h 476"/>
                <a:gd name="T72" fmla="*/ 0 w 216"/>
                <a:gd name="T73" fmla="*/ 0 h 4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16" h="476">
                  <a:moveTo>
                    <a:pt x="149" y="263"/>
                  </a:moveTo>
                  <a:lnTo>
                    <a:pt x="134" y="291"/>
                  </a:lnTo>
                  <a:lnTo>
                    <a:pt x="118" y="319"/>
                  </a:lnTo>
                  <a:lnTo>
                    <a:pt x="101" y="346"/>
                  </a:lnTo>
                  <a:lnTo>
                    <a:pt x="82" y="372"/>
                  </a:lnTo>
                  <a:lnTo>
                    <a:pt x="64" y="397"/>
                  </a:lnTo>
                  <a:lnTo>
                    <a:pt x="43" y="423"/>
                  </a:lnTo>
                  <a:lnTo>
                    <a:pt x="23" y="447"/>
                  </a:lnTo>
                  <a:lnTo>
                    <a:pt x="1" y="470"/>
                  </a:lnTo>
                  <a:lnTo>
                    <a:pt x="0" y="472"/>
                  </a:lnTo>
                  <a:lnTo>
                    <a:pt x="1" y="474"/>
                  </a:lnTo>
                  <a:lnTo>
                    <a:pt x="3" y="476"/>
                  </a:lnTo>
                  <a:lnTo>
                    <a:pt x="5" y="474"/>
                  </a:lnTo>
                  <a:lnTo>
                    <a:pt x="28" y="451"/>
                  </a:lnTo>
                  <a:lnTo>
                    <a:pt x="50" y="427"/>
                  </a:lnTo>
                  <a:lnTo>
                    <a:pt x="71" y="402"/>
                  </a:lnTo>
                  <a:lnTo>
                    <a:pt x="91" y="377"/>
                  </a:lnTo>
                  <a:lnTo>
                    <a:pt x="110" y="351"/>
                  </a:lnTo>
                  <a:lnTo>
                    <a:pt x="128" y="324"/>
                  </a:lnTo>
                  <a:lnTo>
                    <a:pt x="144" y="296"/>
                  </a:lnTo>
                  <a:lnTo>
                    <a:pt x="159" y="267"/>
                  </a:lnTo>
                  <a:lnTo>
                    <a:pt x="173" y="232"/>
                  </a:lnTo>
                  <a:lnTo>
                    <a:pt x="186" y="190"/>
                  </a:lnTo>
                  <a:lnTo>
                    <a:pt x="195" y="146"/>
                  </a:lnTo>
                  <a:lnTo>
                    <a:pt x="203" y="103"/>
                  </a:lnTo>
                  <a:lnTo>
                    <a:pt x="209" y="62"/>
                  </a:lnTo>
                  <a:lnTo>
                    <a:pt x="212" y="30"/>
                  </a:lnTo>
                  <a:lnTo>
                    <a:pt x="215" y="8"/>
                  </a:lnTo>
                  <a:lnTo>
                    <a:pt x="216" y="0"/>
                  </a:lnTo>
                  <a:lnTo>
                    <a:pt x="215" y="8"/>
                  </a:lnTo>
                  <a:lnTo>
                    <a:pt x="211" y="30"/>
                  </a:lnTo>
                  <a:lnTo>
                    <a:pt x="205" y="61"/>
                  </a:lnTo>
                  <a:lnTo>
                    <a:pt x="197" y="100"/>
                  </a:lnTo>
                  <a:lnTo>
                    <a:pt x="188" y="144"/>
                  </a:lnTo>
                  <a:lnTo>
                    <a:pt x="177" y="187"/>
                  </a:lnTo>
                  <a:lnTo>
                    <a:pt x="164" y="228"/>
                  </a:lnTo>
                  <a:lnTo>
                    <a:pt x="149" y="263"/>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37" name="Freeform 1384"/>
            <p:cNvSpPr>
              <a:spLocks noChangeArrowheads="1"/>
            </p:cNvSpPr>
            <p:nvPr/>
          </p:nvSpPr>
          <p:spPr bwMode="auto">
            <a:xfrm flipH="1">
              <a:off x="2129" y="2144"/>
              <a:ext cx="31" cy="189"/>
            </a:xfrm>
            <a:custGeom>
              <a:avLst/>
              <a:gdLst>
                <a:gd name="T0" fmla="*/ 0 w 121"/>
                <a:gd name="T1" fmla="*/ 0 h 725"/>
                <a:gd name="T2" fmla="*/ 0 w 121"/>
                <a:gd name="T3" fmla="*/ 0 h 725"/>
                <a:gd name="T4" fmla="*/ 0 w 121"/>
                <a:gd name="T5" fmla="*/ 0 h 725"/>
                <a:gd name="T6" fmla="*/ 0 w 121"/>
                <a:gd name="T7" fmla="*/ 0 h 725"/>
                <a:gd name="T8" fmla="*/ 0 w 121"/>
                <a:gd name="T9" fmla="*/ 0 h 725"/>
                <a:gd name="T10" fmla="*/ 0 w 121"/>
                <a:gd name="T11" fmla="*/ 0 h 725"/>
                <a:gd name="T12" fmla="*/ 0 w 121"/>
                <a:gd name="T13" fmla="*/ 0 h 725"/>
                <a:gd name="T14" fmla="*/ 0 w 121"/>
                <a:gd name="T15" fmla="*/ 0 h 725"/>
                <a:gd name="T16" fmla="*/ 0 w 121"/>
                <a:gd name="T17" fmla="*/ 0 h 725"/>
                <a:gd name="T18" fmla="*/ 0 w 121"/>
                <a:gd name="T19" fmla="*/ 0 h 725"/>
                <a:gd name="T20" fmla="*/ 0 w 121"/>
                <a:gd name="T21" fmla="*/ 0 h 725"/>
                <a:gd name="T22" fmla="*/ 0 w 121"/>
                <a:gd name="T23" fmla="*/ 0 h 725"/>
                <a:gd name="T24" fmla="*/ 0 w 121"/>
                <a:gd name="T25" fmla="*/ 0 h 725"/>
                <a:gd name="T26" fmla="*/ 0 w 121"/>
                <a:gd name="T27" fmla="*/ 0 h 725"/>
                <a:gd name="T28" fmla="*/ 0 w 121"/>
                <a:gd name="T29" fmla="*/ 0 h 725"/>
                <a:gd name="T30" fmla="*/ 0 w 121"/>
                <a:gd name="T31" fmla="*/ 0 h 725"/>
                <a:gd name="T32" fmla="*/ 0 w 121"/>
                <a:gd name="T33" fmla="*/ 0 h 725"/>
                <a:gd name="T34" fmla="*/ 0 w 121"/>
                <a:gd name="T35" fmla="*/ 0 h 725"/>
                <a:gd name="T36" fmla="*/ 0 w 121"/>
                <a:gd name="T37" fmla="*/ 0 h 725"/>
                <a:gd name="T38" fmla="*/ 0 w 121"/>
                <a:gd name="T39" fmla="*/ 0 h 725"/>
                <a:gd name="T40" fmla="*/ 0 w 121"/>
                <a:gd name="T41" fmla="*/ 0 h 725"/>
                <a:gd name="T42" fmla="*/ 0 w 121"/>
                <a:gd name="T43" fmla="*/ 0 h 725"/>
                <a:gd name="T44" fmla="*/ 0 w 121"/>
                <a:gd name="T45" fmla="*/ 0 h 725"/>
                <a:gd name="T46" fmla="*/ 0 w 121"/>
                <a:gd name="T47" fmla="*/ 0 h 725"/>
                <a:gd name="T48" fmla="*/ 0 w 121"/>
                <a:gd name="T49" fmla="*/ 0 h 725"/>
                <a:gd name="T50" fmla="*/ 0 w 121"/>
                <a:gd name="T51" fmla="*/ 0 h 725"/>
                <a:gd name="T52" fmla="*/ 0 w 121"/>
                <a:gd name="T53" fmla="*/ 0 h 725"/>
                <a:gd name="T54" fmla="*/ 0 w 121"/>
                <a:gd name="T55" fmla="*/ 0 h 725"/>
                <a:gd name="T56" fmla="*/ 0 w 121"/>
                <a:gd name="T57" fmla="*/ 0 h 725"/>
                <a:gd name="T58" fmla="*/ 0 w 121"/>
                <a:gd name="T59" fmla="*/ 0 h 725"/>
                <a:gd name="T60" fmla="*/ 0 w 121"/>
                <a:gd name="T61" fmla="*/ 0 h 725"/>
                <a:gd name="T62" fmla="*/ 0 w 121"/>
                <a:gd name="T63" fmla="*/ 0 h 725"/>
                <a:gd name="T64" fmla="*/ 0 w 121"/>
                <a:gd name="T65" fmla="*/ 0 h 725"/>
                <a:gd name="T66" fmla="*/ 0 w 121"/>
                <a:gd name="T67" fmla="*/ 0 h 725"/>
                <a:gd name="T68" fmla="*/ 0 w 121"/>
                <a:gd name="T69" fmla="*/ 0 h 725"/>
                <a:gd name="T70" fmla="*/ 0 w 121"/>
                <a:gd name="T71" fmla="*/ 0 h 725"/>
                <a:gd name="T72" fmla="*/ 0 w 121"/>
                <a:gd name="T73" fmla="*/ 0 h 725"/>
                <a:gd name="T74" fmla="*/ 0 w 121"/>
                <a:gd name="T75" fmla="*/ 0 h 725"/>
                <a:gd name="T76" fmla="*/ 0 w 121"/>
                <a:gd name="T77" fmla="*/ 0 h 725"/>
                <a:gd name="T78" fmla="*/ 0 w 121"/>
                <a:gd name="T79" fmla="*/ 0 h 725"/>
                <a:gd name="T80" fmla="*/ 0 w 121"/>
                <a:gd name="T81" fmla="*/ 0 h 725"/>
                <a:gd name="T82" fmla="*/ 0 w 121"/>
                <a:gd name="T83" fmla="*/ 0 h 725"/>
                <a:gd name="T84" fmla="*/ 0 w 121"/>
                <a:gd name="T85" fmla="*/ 0 h 725"/>
                <a:gd name="T86" fmla="*/ 0 w 121"/>
                <a:gd name="T87" fmla="*/ 0 h 725"/>
                <a:gd name="T88" fmla="*/ 0 w 121"/>
                <a:gd name="T89" fmla="*/ 0 h 725"/>
                <a:gd name="T90" fmla="*/ 0 w 121"/>
                <a:gd name="T91" fmla="*/ 0 h 725"/>
                <a:gd name="T92" fmla="*/ 0 w 121"/>
                <a:gd name="T93" fmla="*/ 0 h 725"/>
                <a:gd name="T94" fmla="*/ 0 w 121"/>
                <a:gd name="T95" fmla="*/ 0 h 725"/>
                <a:gd name="T96" fmla="*/ 0 w 121"/>
                <a:gd name="T97" fmla="*/ 0 h 725"/>
                <a:gd name="T98" fmla="*/ 0 w 121"/>
                <a:gd name="T99" fmla="*/ 0 h 725"/>
                <a:gd name="T100" fmla="*/ 0 w 121"/>
                <a:gd name="T101" fmla="*/ 0 h 725"/>
                <a:gd name="T102" fmla="*/ 0 w 121"/>
                <a:gd name="T103" fmla="*/ 0 h 725"/>
                <a:gd name="T104" fmla="*/ 0 w 121"/>
                <a:gd name="T105" fmla="*/ 0 h 725"/>
                <a:gd name="T106" fmla="*/ 0 w 121"/>
                <a:gd name="T107" fmla="*/ 0 h 72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1" h="725">
                  <a:moveTo>
                    <a:pt x="40" y="0"/>
                  </a:moveTo>
                  <a:lnTo>
                    <a:pt x="45" y="21"/>
                  </a:lnTo>
                  <a:lnTo>
                    <a:pt x="51" y="41"/>
                  </a:lnTo>
                  <a:lnTo>
                    <a:pt x="56" y="61"/>
                  </a:lnTo>
                  <a:lnTo>
                    <a:pt x="63" y="80"/>
                  </a:lnTo>
                  <a:lnTo>
                    <a:pt x="70" y="101"/>
                  </a:lnTo>
                  <a:lnTo>
                    <a:pt x="76" y="121"/>
                  </a:lnTo>
                  <a:lnTo>
                    <a:pt x="82" y="141"/>
                  </a:lnTo>
                  <a:lnTo>
                    <a:pt x="86" y="162"/>
                  </a:lnTo>
                  <a:lnTo>
                    <a:pt x="94" y="211"/>
                  </a:lnTo>
                  <a:lnTo>
                    <a:pt x="100" y="260"/>
                  </a:lnTo>
                  <a:lnTo>
                    <a:pt x="104" y="311"/>
                  </a:lnTo>
                  <a:lnTo>
                    <a:pt x="104" y="361"/>
                  </a:lnTo>
                  <a:lnTo>
                    <a:pt x="100" y="409"/>
                  </a:lnTo>
                  <a:lnTo>
                    <a:pt x="94" y="455"/>
                  </a:lnTo>
                  <a:lnTo>
                    <a:pt x="85" y="501"/>
                  </a:lnTo>
                  <a:lnTo>
                    <a:pt x="74" y="546"/>
                  </a:lnTo>
                  <a:lnTo>
                    <a:pt x="59" y="589"/>
                  </a:lnTo>
                  <a:lnTo>
                    <a:pt x="41" y="633"/>
                  </a:lnTo>
                  <a:lnTo>
                    <a:pt x="22" y="676"/>
                  </a:lnTo>
                  <a:lnTo>
                    <a:pt x="1" y="718"/>
                  </a:lnTo>
                  <a:lnTo>
                    <a:pt x="0" y="723"/>
                  </a:lnTo>
                  <a:lnTo>
                    <a:pt x="2" y="725"/>
                  </a:lnTo>
                  <a:lnTo>
                    <a:pt x="7" y="724"/>
                  </a:lnTo>
                  <a:lnTo>
                    <a:pt x="10" y="722"/>
                  </a:lnTo>
                  <a:lnTo>
                    <a:pt x="22" y="701"/>
                  </a:lnTo>
                  <a:lnTo>
                    <a:pt x="33" y="682"/>
                  </a:lnTo>
                  <a:lnTo>
                    <a:pt x="45" y="661"/>
                  </a:lnTo>
                  <a:lnTo>
                    <a:pt x="55" y="639"/>
                  </a:lnTo>
                  <a:lnTo>
                    <a:pt x="66" y="618"/>
                  </a:lnTo>
                  <a:lnTo>
                    <a:pt x="75" y="596"/>
                  </a:lnTo>
                  <a:lnTo>
                    <a:pt x="84" y="574"/>
                  </a:lnTo>
                  <a:lnTo>
                    <a:pt x="92" y="553"/>
                  </a:lnTo>
                  <a:lnTo>
                    <a:pt x="106" y="507"/>
                  </a:lnTo>
                  <a:lnTo>
                    <a:pt x="114" y="460"/>
                  </a:lnTo>
                  <a:lnTo>
                    <a:pt x="120" y="413"/>
                  </a:lnTo>
                  <a:lnTo>
                    <a:pt x="121" y="365"/>
                  </a:lnTo>
                  <a:lnTo>
                    <a:pt x="120" y="317"/>
                  </a:lnTo>
                  <a:lnTo>
                    <a:pt x="115" y="268"/>
                  </a:lnTo>
                  <a:lnTo>
                    <a:pt x="108" y="221"/>
                  </a:lnTo>
                  <a:lnTo>
                    <a:pt x="99" y="174"/>
                  </a:lnTo>
                  <a:lnTo>
                    <a:pt x="93" y="152"/>
                  </a:lnTo>
                  <a:lnTo>
                    <a:pt x="86" y="130"/>
                  </a:lnTo>
                  <a:lnTo>
                    <a:pt x="78" y="108"/>
                  </a:lnTo>
                  <a:lnTo>
                    <a:pt x="70" y="86"/>
                  </a:lnTo>
                  <a:lnTo>
                    <a:pt x="62" y="65"/>
                  </a:lnTo>
                  <a:lnTo>
                    <a:pt x="55" y="44"/>
                  </a:lnTo>
                  <a:lnTo>
                    <a:pt x="47" y="22"/>
                  </a:lnTo>
                  <a:lnTo>
                    <a:pt x="41" y="0"/>
                  </a:lnTo>
                  <a:lnTo>
                    <a:pt x="40"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38" name="Freeform 1385"/>
            <p:cNvSpPr>
              <a:spLocks noChangeArrowheads="1"/>
            </p:cNvSpPr>
            <p:nvPr/>
          </p:nvSpPr>
          <p:spPr bwMode="auto">
            <a:xfrm flipH="1">
              <a:off x="1988" y="2341"/>
              <a:ext cx="5" cy="62"/>
            </a:xfrm>
            <a:custGeom>
              <a:avLst/>
              <a:gdLst>
                <a:gd name="T0" fmla="*/ 0 w 19"/>
                <a:gd name="T1" fmla="*/ 0 h 242"/>
                <a:gd name="T2" fmla="*/ 0 w 19"/>
                <a:gd name="T3" fmla="*/ 0 h 242"/>
                <a:gd name="T4" fmla="*/ 0 w 19"/>
                <a:gd name="T5" fmla="*/ 0 h 242"/>
                <a:gd name="T6" fmla="*/ 0 w 19"/>
                <a:gd name="T7" fmla="*/ 0 h 242"/>
                <a:gd name="T8" fmla="*/ 0 w 19"/>
                <a:gd name="T9" fmla="*/ 0 h 242"/>
                <a:gd name="T10" fmla="*/ 0 w 19"/>
                <a:gd name="T11" fmla="*/ 0 h 242"/>
                <a:gd name="T12" fmla="*/ 0 w 19"/>
                <a:gd name="T13" fmla="*/ 0 h 242"/>
                <a:gd name="T14" fmla="*/ 0 w 19"/>
                <a:gd name="T15" fmla="*/ 0 h 242"/>
                <a:gd name="T16" fmla="*/ 0 w 19"/>
                <a:gd name="T17" fmla="*/ 0 h 242"/>
                <a:gd name="T18" fmla="*/ 0 w 19"/>
                <a:gd name="T19" fmla="*/ 0 h 242"/>
                <a:gd name="T20" fmla="*/ 0 w 19"/>
                <a:gd name="T21" fmla="*/ 0 h 242"/>
                <a:gd name="T22" fmla="*/ 0 w 19"/>
                <a:gd name="T23" fmla="*/ 0 h 242"/>
                <a:gd name="T24" fmla="*/ 0 w 19"/>
                <a:gd name="T25" fmla="*/ 0 h 242"/>
                <a:gd name="T26" fmla="*/ 0 w 19"/>
                <a:gd name="T27" fmla="*/ 0 h 242"/>
                <a:gd name="T28" fmla="*/ 0 w 19"/>
                <a:gd name="T29" fmla="*/ 0 h 242"/>
                <a:gd name="T30" fmla="*/ 0 w 19"/>
                <a:gd name="T31" fmla="*/ 0 h 242"/>
                <a:gd name="T32" fmla="*/ 0 w 19"/>
                <a:gd name="T33" fmla="*/ 0 h 242"/>
                <a:gd name="T34" fmla="*/ 0 w 19"/>
                <a:gd name="T35" fmla="*/ 0 h 242"/>
                <a:gd name="T36" fmla="*/ 0 w 19"/>
                <a:gd name="T37" fmla="*/ 0 h 242"/>
                <a:gd name="T38" fmla="*/ 0 w 19"/>
                <a:gd name="T39" fmla="*/ 0 h 242"/>
                <a:gd name="T40" fmla="*/ 0 w 19"/>
                <a:gd name="T41" fmla="*/ 0 h 2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 h="242">
                  <a:moveTo>
                    <a:pt x="7" y="115"/>
                  </a:moveTo>
                  <a:lnTo>
                    <a:pt x="8" y="147"/>
                  </a:lnTo>
                  <a:lnTo>
                    <a:pt x="9" y="178"/>
                  </a:lnTo>
                  <a:lnTo>
                    <a:pt x="9" y="209"/>
                  </a:lnTo>
                  <a:lnTo>
                    <a:pt x="10" y="240"/>
                  </a:lnTo>
                  <a:lnTo>
                    <a:pt x="12" y="242"/>
                  </a:lnTo>
                  <a:lnTo>
                    <a:pt x="14" y="242"/>
                  </a:lnTo>
                  <a:lnTo>
                    <a:pt x="15" y="241"/>
                  </a:lnTo>
                  <a:lnTo>
                    <a:pt x="16" y="239"/>
                  </a:lnTo>
                  <a:lnTo>
                    <a:pt x="17" y="205"/>
                  </a:lnTo>
                  <a:lnTo>
                    <a:pt x="19" y="171"/>
                  </a:lnTo>
                  <a:lnTo>
                    <a:pt x="17" y="137"/>
                  </a:lnTo>
                  <a:lnTo>
                    <a:pt x="16" y="104"/>
                  </a:lnTo>
                  <a:lnTo>
                    <a:pt x="13" y="73"/>
                  </a:lnTo>
                  <a:lnTo>
                    <a:pt x="7" y="39"/>
                  </a:lnTo>
                  <a:lnTo>
                    <a:pt x="2" y="12"/>
                  </a:lnTo>
                  <a:lnTo>
                    <a:pt x="0" y="0"/>
                  </a:lnTo>
                  <a:lnTo>
                    <a:pt x="1" y="13"/>
                  </a:lnTo>
                  <a:lnTo>
                    <a:pt x="4" y="44"/>
                  </a:lnTo>
                  <a:lnTo>
                    <a:pt x="6" y="81"/>
                  </a:lnTo>
                  <a:lnTo>
                    <a:pt x="7" y="115"/>
                  </a:lnTo>
                  <a:close/>
                </a:path>
              </a:pathLst>
            </a:custGeom>
            <a:solidFill>
              <a:srgbClr val="140000"/>
            </a:solidFill>
            <a:ln w="3175">
              <a:solidFill>
                <a:schemeClr val="tx1"/>
              </a:solidFill>
              <a:round/>
              <a:headEnd/>
              <a:tailEnd/>
            </a:ln>
          </p:spPr>
          <p:txBody>
            <a:bodyPr/>
            <a:lstStyle/>
            <a:p>
              <a:endParaRPr lang="zh-CN" altLang="en-US"/>
            </a:p>
          </p:txBody>
        </p:sp>
        <p:sp>
          <p:nvSpPr>
            <p:cNvPr id="158939" name="Freeform 1386"/>
            <p:cNvSpPr>
              <a:spLocks noChangeArrowheads="1"/>
            </p:cNvSpPr>
            <p:nvPr/>
          </p:nvSpPr>
          <p:spPr bwMode="auto">
            <a:xfrm flipH="1">
              <a:off x="1876" y="2414"/>
              <a:ext cx="116" cy="16"/>
            </a:xfrm>
            <a:custGeom>
              <a:avLst/>
              <a:gdLst>
                <a:gd name="T0" fmla="*/ 0 w 453"/>
                <a:gd name="T1" fmla="*/ 0 h 61"/>
                <a:gd name="T2" fmla="*/ 0 w 453"/>
                <a:gd name="T3" fmla="*/ 0 h 61"/>
                <a:gd name="T4" fmla="*/ 0 w 453"/>
                <a:gd name="T5" fmla="*/ 0 h 61"/>
                <a:gd name="T6" fmla="*/ 0 w 453"/>
                <a:gd name="T7" fmla="*/ 0 h 61"/>
                <a:gd name="T8" fmla="*/ 0 w 453"/>
                <a:gd name="T9" fmla="*/ 0 h 61"/>
                <a:gd name="T10" fmla="*/ 0 w 453"/>
                <a:gd name="T11" fmla="*/ 0 h 61"/>
                <a:gd name="T12" fmla="*/ 0 w 453"/>
                <a:gd name="T13" fmla="*/ 0 h 61"/>
                <a:gd name="T14" fmla="*/ 0 w 453"/>
                <a:gd name="T15" fmla="*/ 0 h 61"/>
                <a:gd name="T16" fmla="*/ 0 w 453"/>
                <a:gd name="T17" fmla="*/ 0 h 61"/>
                <a:gd name="T18" fmla="*/ 0 w 453"/>
                <a:gd name="T19" fmla="*/ 0 h 61"/>
                <a:gd name="T20" fmla="*/ 0 w 453"/>
                <a:gd name="T21" fmla="*/ 0 h 61"/>
                <a:gd name="T22" fmla="*/ 0 w 453"/>
                <a:gd name="T23" fmla="*/ 0 h 61"/>
                <a:gd name="T24" fmla="*/ 0 w 453"/>
                <a:gd name="T25" fmla="*/ 0 h 61"/>
                <a:gd name="T26" fmla="*/ 0 w 453"/>
                <a:gd name="T27" fmla="*/ 0 h 61"/>
                <a:gd name="T28" fmla="*/ 0 w 453"/>
                <a:gd name="T29" fmla="*/ 0 h 61"/>
                <a:gd name="T30" fmla="*/ 0 w 453"/>
                <a:gd name="T31" fmla="*/ 0 h 61"/>
                <a:gd name="T32" fmla="*/ 0 w 453"/>
                <a:gd name="T33" fmla="*/ 0 h 61"/>
                <a:gd name="T34" fmla="*/ 0 w 453"/>
                <a:gd name="T35" fmla="*/ 0 h 61"/>
                <a:gd name="T36" fmla="*/ 0 w 453"/>
                <a:gd name="T37" fmla="*/ 0 h 61"/>
                <a:gd name="T38" fmla="*/ 0 w 453"/>
                <a:gd name="T39" fmla="*/ 0 h 61"/>
                <a:gd name="T40" fmla="*/ 0 w 453"/>
                <a:gd name="T41" fmla="*/ 0 h 61"/>
                <a:gd name="T42" fmla="*/ 0 w 453"/>
                <a:gd name="T43" fmla="*/ 0 h 61"/>
                <a:gd name="T44" fmla="*/ 0 w 453"/>
                <a:gd name="T45" fmla="*/ 0 h 61"/>
                <a:gd name="T46" fmla="*/ 0 w 453"/>
                <a:gd name="T47" fmla="*/ 0 h 61"/>
                <a:gd name="T48" fmla="*/ 0 w 453"/>
                <a:gd name="T49" fmla="*/ 0 h 61"/>
                <a:gd name="T50" fmla="*/ 0 w 453"/>
                <a:gd name="T51" fmla="*/ 0 h 61"/>
                <a:gd name="T52" fmla="*/ 0 w 453"/>
                <a:gd name="T53" fmla="*/ 0 h 61"/>
                <a:gd name="T54" fmla="*/ 0 w 453"/>
                <a:gd name="T55" fmla="*/ 0 h 61"/>
                <a:gd name="T56" fmla="*/ 0 w 453"/>
                <a:gd name="T57" fmla="*/ 0 h 61"/>
                <a:gd name="T58" fmla="*/ 0 w 453"/>
                <a:gd name="T59" fmla="*/ 0 h 61"/>
                <a:gd name="T60" fmla="*/ 0 w 453"/>
                <a:gd name="T61" fmla="*/ 0 h 61"/>
                <a:gd name="T62" fmla="*/ 0 w 453"/>
                <a:gd name="T63" fmla="*/ 0 h 61"/>
                <a:gd name="T64" fmla="*/ 0 w 453"/>
                <a:gd name="T65" fmla="*/ 0 h 61"/>
                <a:gd name="T66" fmla="*/ 0 w 453"/>
                <a:gd name="T67" fmla="*/ 0 h 61"/>
                <a:gd name="T68" fmla="*/ 0 w 453"/>
                <a:gd name="T69" fmla="*/ 0 h 61"/>
                <a:gd name="T70" fmla="*/ 0 w 453"/>
                <a:gd name="T71" fmla="*/ 0 h 61"/>
                <a:gd name="T72" fmla="*/ 0 w 453"/>
                <a:gd name="T73" fmla="*/ 0 h 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53" h="61">
                  <a:moveTo>
                    <a:pt x="0" y="2"/>
                  </a:moveTo>
                  <a:lnTo>
                    <a:pt x="7" y="4"/>
                  </a:lnTo>
                  <a:lnTo>
                    <a:pt x="18" y="6"/>
                  </a:lnTo>
                  <a:lnTo>
                    <a:pt x="31" y="8"/>
                  </a:lnTo>
                  <a:lnTo>
                    <a:pt x="46" y="11"/>
                  </a:lnTo>
                  <a:lnTo>
                    <a:pt x="62" y="13"/>
                  </a:lnTo>
                  <a:lnTo>
                    <a:pt x="76" y="15"/>
                  </a:lnTo>
                  <a:lnTo>
                    <a:pt x="88" y="17"/>
                  </a:lnTo>
                  <a:lnTo>
                    <a:pt x="98" y="18"/>
                  </a:lnTo>
                  <a:lnTo>
                    <a:pt x="113" y="20"/>
                  </a:lnTo>
                  <a:lnTo>
                    <a:pt x="128" y="22"/>
                  </a:lnTo>
                  <a:lnTo>
                    <a:pt x="141" y="25"/>
                  </a:lnTo>
                  <a:lnTo>
                    <a:pt x="156" y="26"/>
                  </a:lnTo>
                  <a:lnTo>
                    <a:pt x="171" y="28"/>
                  </a:lnTo>
                  <a:lnTo>
                    <a:pt x="186" y="30"/>
                  </a:lnTo>
                  <a:lnTo>
                    <a:pt x="200" y="33"/>
                  </a:lnTo>
                  <a:lnTo>
                    <a:pt x="215" y="35"/>
                  </a:lnTo>
                  <a:lnTo>
                    <a:pt x="230" y="37"/>
                  </a:lnTo>
                  <a:lnTo>
                    <a:pt x="245" y="40"/>
                  </a:lnTo>
                  <a:lnTo>
                    <a:pt x="259" y="42"/>
                  </a:lnTo>
                  <a:lnTo>
                    <a:pt x="274" y="44"/>
                  </a:lnTo>
                  <a:lnTo>
                    <a:pt x="289" y="45"/>
                  </a:lnTo>
                  <a:lnTo>
                    <a:pt x="304" y="48"/>
                  </a:lnTo>
                  <a:lnTo>
                    <a:pt x="318" y="50"/>
                  </a:lnTo>
                  <a:lnTo>
                    <a:pt x="333" y="51"/>
                  </a:lnTo>
                  <a:lnTo>
                    <a:pt x="348" y="53"/>
                  </a:lnTo>
                  <a:lnTo>
                    <a:pt x="362" y="55"/>
                  </a:lnTo>
                  <a:lnTo>
                    <a:pt x="376" y="56"/>
                  </a:lnTo>
                  <a:lnTo>
                    <a:pt x="391" y="57"/>
                  </a:lnTo>
                  <a:lnTo>
                    <a:pt x="406" y="58"/>
                  </a:lnTo>
                  <a:lnTo>
                    <a:pt x="421" y="59"/>
                  </a:lnTo>
                  <a:lnTo>
                    <a:pt x="435" y="60"/>
                  </a:lnTo>
                  <a:lnTo>
                    <a:pt x="450" y="61"/>
                  </a:lnTo>
                  <a:lnTo>
                    <a:pt x="452" y="61"/>
                  </a:lnTo>
                  <a:lnTo>
                    <a:pt x="453" y="59"/>
                  </a:lnTo>
                  <a:lnTo>
                    <a:pt x="453" y="57"/>
                  </a:lnTo>
                  <a:lnTo>
                    <a:pt x="451" y="56"/>
                  </a:lnTo>
                  <a:lnTo>
                    <a:pt x="437" y="53"/>
                  </a:lnTo>
                  <a:lnTo>
                    <a:pt x="424" y="52"/>
                  </a:lnTo>
                  <a:lnTo>
                    <a:pt x="410" y="50"/>
                  </a:lnTo>
                  <a:lnTo>
                    <a:pt x="395" y="48"/>
                  </a:lnTo>
                  <a:lnTo>
                    <a:pt x="381" y="46"/>
                  </a:lnTo>
                  <a:lnTo>
                    <a:pt x="367" y="44"/>
                  </a:lnTo>
                  <a:lnTo>
                    <a:pt x="353" y="42"/>
                  </a:lnTo>
                  <a:lnTo>
                    <a:pt x="339" y="40"/>
                  </a:lnTo>
                  <a:lnTo>
                    <a:pt x="326" y="37"/>
                  </a:lnTo>
                  <a:lnTo>
                    <a:pt x="312" y="35"/>
                  </a:lnTo>
                  <a:lnTo>
                    <a:pt x="298" y="33"/>
                  </a:lnTo>
                  <a:lnTo>
                    <a:pt x="284" y="30"/>
                  </a:lnTo>
                  <a:lnTo>
                    <a:pt x="269" y="28"/>
                  </a:lnTo>
                  <a:lnTo>
                    <a:pt x="255" y="27"/>
                  </a:lnTo>
                  <a:lnTo>
                    <a:pt x="242" y="25"/>
                  </a:lnTo>
                  <a:lnTo>
                    <a:pt x="228" y="22"/>
                  </a:lnTo>
                  <a:lnTo>
                    <a:pt x="220" y="21"/>
                  </a:lnTo>
                  <a:lnTo>
                    <a:pt x="208" y="20"/>
                  </a:lnTo>
                  <a:lnTo>
                    <a:pt x="194" y="19"/>
                  </a:lnTo>
                  <a:lnTo>
                    <a:pt x="179" y="18"/>
                  </a:lnTo>
                  <a:lnTo>
                    <a:pt x="162" y="17"/>
                  </a:lnTo>
                  <a:lnTo>
                    <a:pt x="145" y="15"/>
                  </a:lnTo>
                  <a:lnTo>
                    <a:pt x="125" y="13"/>
                  </a:lnTo>
                  <a:lnTo>
                    <a:pt x="107" y="12"/>
                  </a:lnTo>
                  <a:lnTo>
                    <a:pt x="88" y="11"/>
                  </a:lnTo>
                  <a:lnTo>
                    <a:pt x="70" y="8"/>
                  </a:lnTo>
                  <a:lnTo>
                    <a:pt x="54" y="7"/>
                  </a:lnTo>
                  <a:lnTo>
                    <a:pt x="38" y="6"/>
                  </a:lnTo>
                  <a:lnTo>
                    <a:pt x="24" y="4"/>
                  </a:lnTo>
                  <a:lnTo>
                    <a:pt x="14" y="3"/>
                  </a:lnTo>
                  <a:lnTo>
                    <a:pt x="5" y="2"/>
                  </a:lnTo>
                  <a:lnTo>
                    <a:pt x="0" y="0"/>
                  </a:lnTo>
                  <a:lnTo>
                    <a:pt x="0" y="2"/>
                  </a:lnTo>
                  <a:close/>
                </a:path>
              </a:pathLst>
            </a:custGeom>
            <a:solidFill>
              <a:srgbClr val="140000"/>
            </a:solidFill>
            <a:ln w="3175">
              <a:solidFill>
                <a:schemeClr val="tx1"/>
              </a:solidFill>
              <a:round/>
              <a:headEnd/>
              <a:tailEnd/>
            </a:ln>
          </p:spPr>
          <p:txBody>
            <a:bodyPr/>
            <a:lstStyle/>
            <a:p>
              <a:endParaRPr lang="zh-CN" altLang="en-US"/>
            </a:p>
          </p:txBody>
        </p:sp>
        <p:sp>
          <p:nvSpPr>
            <p:cNvPr id="158940" name="Freeform 1387"/>
            <p:cNvSpPr>
              <a:spLocks noChangeArrowheads="1"/>
            </p:cNvSpPr>
            <p:nvPr/>
          </p:nvSpPr>
          <p:spPr bwMode="auto">
            <a:xfrm flipH="1">
              <a:off x="1867" y="2347"/>
              <a:ext cx="135" cy="18"/>
            </a:xfrm>
            <a:custGeom>
              <a:avLst/>
              <a:gdLst>
                <a:gd name="T0" fmla="*/ 0 w 527"/>
                <a:gd name="T1" fmla="*/ 0 h 75"/>
                <a:gd name="T2" fmla="*/ 0 w 527"/>
                <a:gd name="T3" fmla="*/ 0 h 75"/>
                <a:gd name="T4" fmla="*/ 0 w 527"/>
                <a:gd name="T5" fmla="*/ 0 h 75"/>
                <a:gd name="T6" fmla="*/ 0 w 527"/>
                <a:gd name="T7" fmla="*/ 0 h 75"/>
                <a:gd name="T8" fmla="*/ 0 w 527"/>
                <a:gd name="T9" fmla="*/ 0 h 75"/>
                <a:gd name="T10" fmla="*/ 0 w 527"/>
                <a:gd name="T11" fmla="*/ 0 h 75"/>
                <a:gd name="T12" fmla="*/ 0 w 527"/>
                <a:gd name="T13" fmla="*/ 0 h 75"/>
                <a:gd name="T14" fmla="*/ 0 w 527"/>
                <a:gd name="T15" fmla="*/ 0 h 75"/>
                <a:gd name="T16" fmla="*/ 0 w 527"/>
                <a:gd name="T17" fmla="*/ 0 h 75"/>
                <a:gd name="T18" fmla="*/ 0 w 527"/>
                <a:gd name="T19" fmla="*/ 0 h 75"/>
                <a:gd name="T20" fmla="*/ 0 w 527"/>
                <a:gd name="T21" fmla="*/ 0 h 75"/>
                <a:gd name="T22" fmla="*/ 0 w 527"/>
                <a:gd name="T23" fmla="*/ 0 h 75"/>
                <a:gd name="T24" fmla="*/ 0 w 527"/>
                <a:gd name="T25" fmla="*/ 0 h 75"/>
                <a:gd name="T26" fmla="*/ 0 w 527"/>
                <a:gd name="T27" fmla="*/ 0 h 75"/>
                <a:gd name="T28" fmla="*/ 0 w 527"/>
                <a:gd name="T29" fmla="*/ 0 h 75"/>
                <a:gd name="T30" fmla="*/ 0 w 527"/>
                <a:gd name="T31" fmla="*/ 0 h 75"/>
                <a:gd name="T32" fmla="*/ 0 w 527"/>
                <a:gd name="T33" fmla="*/ 0 h 75"/>
                <a:gd name="T34" fmla="*/ 0 w 527"/>
                <a:gd name="T35" fmla="*/ 0 h 75"/>
                <a:gd name="T36" fmla="*/ 0 w 527"/>
                <a:gd name="T37" fmla="*/ 0 h 75"/>
                <a:gd name="T38" fmla="*/ 0 w 527"/>
                <a:gd name="T39" fmla="*/ 0 h 75"/>
                <a:gd name="T40" fmla="*/ 0 w 527"/>
                <a:gd name="T41" fmla="*/ 0 h 75"/>
                <a:gd name="T42" fmla="*/ 0 w 527"/>
                <a:gd name="T43" fmla="*/ 0 h 75"/>
                <a:gd name="T44" fmla="*/ 0 w 527"/>
                <a:gd name="T45" fmla="*/ 0 h 75"/>
                <a:gd name="T46" fmla="*/ 0 w 527"/>
                <a:gd name="T47" fmla="*/ 0 h 75"/>
                <a:gd name="T48" fmla="*/ 0 w 527"/>
                <a:gd name="T49" fmla="*/ 0 h 75"/>
                <a:gd name="T50" fmla="*/ 0 w 527"/>
                <a:gd name="T51" fmla="*/ 0 h 75"/>
                <a:gd name="T52" fmla="*/ 0 w 527"/>
                <a:gd name="T53" fmla="*/ 0 h 75"/>
                <a:gd name="T54" fmla="*/ 0 w 527"/>
                <a:gd name="T55" fmla="*/ 0 h 75"/>
                <a:gd name="T56" fmla="*/ 0 w 527"/>
                <a:gd name="T57" fmla="*/ 0 h 75"/>
                <a:gd name="T58" fmla="*/ 0 w 527"/>
                <a:gd name="T59" fmla="*/ 0 h 75"/>
                <a:gd name="T60" fmla="*/ 0 w 527"/>
                <a:gd name="T61" fmla="*/ 0 h 75"/>
                <a:gd name="T62" fmla="*/ 0 w 527"/>
                <a:gd name="T63" fmla="*/ 0 h 75"/>
                <a:gd name="T64" fmla="*/ 0 w 527"/>
                <a:gd name="T65" fmla="*/ 0 h 75"/>
                <a:gd name="T66" fmla="*/ 0 w 527"/>
                <a:gd name="T67" fmla="*/ 0 h 7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7" h="75">
                  <a:moveTo>
                    <a:pt x="253" y="37"/>
                  </a:moveTo>
                  <a:lnTo>
                    <a:pt x="270" y="39"/>
                  </a:lnTo>
                  <a:lnTo>
                    <a:pt x="286" y="40"/>
                  </a:lnTo>
                  <a:lnTo>
                    <a:pt x="303" y="43"/>
                  </a:lnTo>
                  <a:lnTo>
                    <a:pt x="321" y="45"/>
                  </a:lnTo>
                  <a:lnTo>
                    <a:pt x="337" y="47"/>
                  </a:lnTo>
                  <a:lnTo>
                    <a:pt x="354" y="49"/>
                  </a:lnTo>
                  <a:lnTo>
                    <a:pt x="370" y="51"/>
                  </a:lnTo>
                  <a:lnTo>
                    <a:pt x="387" y="53"/>
                  </a:lnTo>
                  <a:lnTo>
                    <a:pt x="405" y="55"/>
                  </a:lnTo>
                  <a:lnTo>
                    <a:pt x="421" y="58"/>
                  </a:lnTo>
                  <a:lnTo>
                    <a:pt x="438" y="61"/>
                  </a:lnTo>
                  <a:lnTo>
                    <a:pt x="455" y="63"/>
                  </a:lnTo>
                  <a:lnTo>
                    <a:pt x="471" y="66"/>
                  </a:lnTo>
                  <a:lnTo>
                    <a:pt x="489" y="69"/>
                  </a:lnTo>
                  <a:lnTo>
                    <a:pt x="505" y="72"/>
                  </a:lnTo>
                  <a:lnTo>
                    <a:pt x="522" y="75"/>
                  </a:lnTo>
                  <a:lnTo>
                    <a:pt x="524" y="74"/>
                  </a:lnTo>
                  <a:lnTo>
                    <a:pt x="527" y="72"/>
                  </a:lnTo>
                  <a:lnTo>
                    <a:pt x="527" y="69"/>
                  </a:lnTo>
                  <a:lnTo>
                    <a:pt x="524" y="67"/>
                  </a:lnTo>
                  <a:lnTo>
                    <a:pt x="508" y="63"/>
                  </a:lnTo>
                  <a:lnTo>
                    <a:pt x="491" y="60"/>
                  </a:lnTo>
                  <a:lnTo>
                    <a:pt x="475" y="57"/>
                  </a:lnTo>
                  <a:lnTo>
                    <a:pt x="458" y="53"/>
                  </a:lnTo>
                  <a:lnTo>
                    <a:pt x="442" y="50"/>
                  </a:lnTo>
                  <a:lnTo>
                    <a:pt x="424" y="47"/>
                  </a:lnTo>
                  <a:lnTo>
                    <a:pt x="408" y="44"/>
                  </a:lnTo>
                  <a:lnTo>
                    <a:pt x="391" y="42"/>
                  </a:lnTo>
                  <a:lnTo>
                    <a:pt x="375" y="39"/>
                  </a:lnTo>
                  <a:lnTo>
                    <a:pt x="357" y="36"/>
                  </a:lnTo>
                  <a:lnTo>
                    <a:pt x="341" y="34"/>
                  </a:lnTo>
                  <a:lnTo>
                    <a:pt x="324" y="31"/>
                  </a:lnTo>
                  <a:lnTo>
                    <a:pt x="308" y="29"/>
                  </a:lnTo>
                  <a:lnTo>
                    <a:pt x="291" y="27"/>
                  </a:lnTo>
                  <a:lnTo>
                    <a:pt x="275" y="24"/>
                  </a:lnTo>
                  <a:lnTo>
                    <a:pt x="257" y="22"/>
                  </a:lnTo>
                  <a:lnTo>
                    <a:pt x="239" y="20"/>
                  </a:lnTo>
                  <a:lnTo>
                    <a:pt x="219" y="17"/>
                  </a:lnTo>
                  <a:lnTo>
                    <a:pt x="199" y="15"/>
                  </a:lnTo>
                  <a:lnTo>
                    <a:pt x="178" y="13"/>
                  </a:lnTo>
                  <a:lnTo>
                    <a:pt x="156" y="12"/>
                  </a:lnTo>
                  <a:lnTo>
                    <a:pt x="134" y="9"/>
                  </a:lnTo>
                  <a:lnTo>
                    <a:pt x="113" y="8"/>
                  </a:lnTo>
                  <a:lnTo>
                    <a:pt x="94" y="6"/>
                  </a:lnTo>
                  <a:lnTo>
                    <a:pt x="74" y="5"/>
                  </a:lnTo>
                  <a:lnTo>
                    <a:pt x="57" y="4"/>
                  </a:lnTo>
                  <a:lnTo>
                    <a:pt x="41" y="2"/>
                  </a:lnTo>
                  <a:lnTo>
                    <a:pt x="27" y="1"/>
                  </a:lnTo>
                  <a:lnTo>
                    <a:pt x="17" y="1"/>
                  </a:lnTo>
                  <a:lnTo>
                    <a:pt x="7" y="0"/>
                  </a:lnTo>
                  <a:lnTo>
                    <a:pt x="3" y="0"/>
                  </a:lnTo>
                  <a:lnTo>
                    <a:pt x="0" y="0"/>
                  </a:lnTo>
                  <a:lnTo>
                    <a:pt x="3" y="0"/>
                  </a:lnTo>
                  <a:lnTo>
                    <a:pt x="7" y="1"/>
                  </a:lnTo>
                  <a:lnTo>
                    <a:pt x="17" y="2"/>
                  </a:lnTo>
                  <a:lnTo>
                    <a:pt x="28" y="5"/>
                  </a:lnTo>
                  <a:lnTo>
                    <a:pt x="42" y="7"/>
                  </a:lnTo>
                  <a:lnTo>
                    <a:pt x="58" y="9"/>
                  </a:lnTo>
                  <a:lnTo>
                    <a:pt x="75" y="12"/>
                  </a:lnTo>
                  <a:lnTo>
                    <a:pt x="95" y="15"/>
                  </a:lnTo>
                  <a:lnTo>
                    <a:pt x="116" y="17"/>
                  </a:lnTo>
                  <a:lnTo>
                    <a:pt x="136" y="21"/>
                  </a:lnTo>
                  <a:lnTo>
                    <a:pt x="157" y="24"/>
                  </a:lnTo>
                  <a:lnTo>
                    <a:pt x="178" y="27"/>
                  </a:lnTo>
                  <a:lnTo>
                    <a:pt x="199" y="30"/>
                  </a:lnTo>
                  <a:lnTo>
                    <a:pt x="218" y="32"/>
                  </a:lnTo>
                  <a:lnTo>
                    <a:pt x="237" y="35"/>
                  </a:lnTo>
                  <a:lnTo>
                    <a:pt x="253" y="37"/>
                  </a:lnTo>
                  <a:close/>
                </a:path>
              </a:pathLst>
            </a:custGeom>
            <a:solidFill>
              <a:srgbClr val="140000"/>
            </a:solidFill>
            <a:ln w="3175">
              <a:solidFill>
                <a:schemeClr val="tx1"/>
              </a:solidFill>
              <a:round/>
              <a:headEnd/>
              <a:tailEnd/>
            </a:ln>
          </p:spPr>
          <p:txBody>
            <a:bodyPr/>
            <a:lstStyle/>
            <a:p>
              <a:endParaRPr lang="zh-CN" altLang="en-US"/>
            </a:p>
          </p:txBody>
        </p:sp>
        <p:sp>
          <p:nvSpPr>
            <p:cNvPr id="158941" name="Freeform 1388"/>
            <p:cNvSpPr>
              <a:spLocks noChangeArrowheads="1"/>
            </p:cNvSpPr>
            <p:nvPr/>
          </p:nvSpPr>
          <p:spPr bwMode="auto">
            <a:xfrm flipH="1">
              <a:off x="1868" y="2293"/>
              <a:ext cx="70" cy="41"/>
            </a:xfrm>
            <a:custGeom>
              <a:avLst/>
              <a:gdLst>
                <a:gd name="T0" fmla="*/ 0 w 276"/>
                <a:gd name="T1" fmla="*/ 0 h 156"/>
                <a:gd name="T2" fmla="*/ 0 w 276"/>
                <a:gd name="T3" fmla="*/ 0 h 156"/>
                <a:gd name="T4" fmla="*/ 0 w 276"/>
                <a:gd name="T5" fmla="*/ 0 h 156"/>
                <a:gd name="T6" fmla="*/ 0 w 276"/>
                <a:gd name="T7" fmla="*/ 0 h 156"/>
                <a:gd name="T8" fmla="*/ 0 w 276"/>
                <a:gd name="T9" fmla="*/ 0 h 156"/>
                <a:gd name="T10" fmla="*/ 0 w 276"/>
                <a:gd name="T11" fmla="*/ 0 h 156"/>
                <a:gd name="T12" fmla="*/ 0 w 276"/>
                <a:gd name="T13" fmla="*/ 0 h 156"/>
                <a:gd name="T14" fmla="*/ 0 w 276"/>
                <a:gd name="T15" fmla="*/ 0 h 156"/>
                <a:gd name="T16" fmla="*/ 0 w 276"/>
                <a:gd name="T17" fmla="*/ 0 h 156"/>
                <a:gd name="T18" fmla="*/ 0 w 276"/>
                <a:gd name="T19" fmla="*/ 0 h 156"/>
                <a:gd name="T20" fmla="*/ 0 w 276"/>
                <a:gd name="T21" fmla="*/ 0 h 156"/>
                <a:gd name="T22" fmla="*/ 0 w 276"/>
                <a:gd name="T23" fmla="*/ 0 h 156"/>
                <a:gd name="T24" fmla="*/ 0 w 276"/>
                <a:gd name="T25" fmla="*/ 0 h 156"/>
                <a:gd name="T26" fmla="*/ 0 w 276"/>
                <a:gd name="T27" fmla="*/ 0 h 156"/>
                <a:gd name="T28" fmla="*/ 0 w 276"/>
                <a:gd name="T29" fmla="*/ 0 h 156"/>
                <a:gd name="T30" fmla="*/ 0 w 276"/>
                <a:gd name="T31" fmla="*/ 0 h 156"/>
                <a:gd name="T32" fmla="*/ 0 w 276"/>
                <a:gd name="T33" fmla="*/ 0 h 156"/>
                <a:gd name="T34" fmla="*/ 0 w 276"/>
                <a:gd name="T35" fmla="*/ 0 h 156"/>
                <a:gd name="T36" fmla="*/ 0 w 276"/>
                <a:gd name="T37" fmla="*/ 0 h 156"/>
                <a:gd name="T38" fmla="*/ 0 w 276"/>
                <a:gd name="T39" fmla="*/ 0 h 156"/>
                <a:gd name="T40" fmla="*/ 0 w 276"/>
                <a:gd name="T41" fmla="*/ 0 h 156"/>
                <a:gd name="T42" fmla="*/ 0 w 276"/>
                <a:gd name="T43" fmla="*/ 0 h 156"/>
                <a:gd name="T44" fmla="*/ 0 w 276"/>
                <a:gd name="T45" fmla="*/ 0 h 156"/>
                <a:gd name="T46" fmla="*/ 0 w 276"/>
                <a:gd name="T47" fmla="*/ 0 h 156"/>
                <a:gd name="T48" fmla="*/ 0 w 276"/>
                <a:gd name="T49" fmla="*/ 0 h 156"/>
                <a:gd name="T50" fmla="*/ 0 w 276"/>
                <a:gd name="T51" fmla="*/ 0 h 156"/>
                <a:gd name="T52" fmla="*/ 0 w 276"/>
                <a:gd name="T53" fmla="*/ 0 h 156"/>
                <a:gd name="T54" fmla="*/ 0 w 276"/>
                <a:gd name="T55" fmla="*/ 0 h 156"/>
                <a:gd name="T56" fmla="*/ 0 w 276"/>
                <a:gd name="T57" fmla="*/ 0 h 156"/>
                <a:gd name="T58" fmla="*/ 0 w 276"/>
                <a:gd name="T59" fmla="*/ 0 h 156"/>
                <a:gd name="T60" fmla="*/ 0 w 276"/>
                <a:gd name="T61" fmla="*/ 0 h 156"/>
                <a:gd name="T62" fmla="*/ 0 w 276"/>
                <a:gd name="T63" fmla="*/ 0 h 156"/>
                <a:gd name="T64" fmla="*/ 0 w 276"/>
                <a:gd name="T65" fmla="*/ 0 h 156"/>
                <a:gd name="T66" fmla="*/ 0 w 276"/>
                <a:gd name="T67" fmla="*/ 0 h 156"/>
                <a:gd name="T68" fmla="*/ 0 w 276"/>
                <a:gd name="T69" fmla="*/ 0 h 156"/>
                <a:gd name="T70" fmla="*/ 0 w 276"/>
                <a:gd name="T71" fmla="*/ 0 h 156"/>
                <a:gd name="T72" fmla="*/ 0 w 276"/>
                <a:gd name="T73" fmla="*/ 0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76" h="156">
                  <a:moveTo>
                    <a:pt x="274" y="156"/>
                  </a:moveTo>
                  <a:lnTo>
                    <a:pt x="275" y="156"/>
                  </a:lnTo>
                  <a:lnTo>
                    <a:pt x="276" y="155"/>
                  </a:lnTo>
                  <a:lnTo>
                    <a:pt x="276" y="154"/>
                  </a:lnTo>
                  <a:lnTo>
                    <a:pt x="275" y="152"/>
                  </a:lnTo>
                  <a:lnTo>
                    <a:pt x="255" y="148"/>
                  </a:lnTo>
                  <a:lnTo>
                    <a:pt x="233" y="140"/>
                  </a:lnTo>
                  <a:lnTo>
                    <a:pt x="211" y="131"/>
                  </a:lnTo>
                  <a:lnTo>
                    <a:pt x="188" y="120"/>
                  </a:lnTo>
                  <a:lnTo>
                    <a:pt x="165" y="109"/>
                  </a:lnTo>
                  <a:lnTo>
                    <a:pt x="142" y="95"/>
                  </a:lnTo>
                  <a:lnTo>
                    <a:pt x="120" y="82"/>
                  </a:lnTo>
                  <a:lnTo>
                    <a:pt x="98" y="68"/>
                  </a:lnTo>
                  <a:lnTo>
                    <a:pt x="77" y="56"/>
                  </a:lnTo>
                  <a:lnTo>
                    <a:pt x="59" y="43"/>
                  </a:lnTo>
                  <a:lnTo>
                    <a:pt x="43" y="32"/>
                  </a:lnTo>
                  <a:lnTo>
                    <a:pt x="28" y="21"/>
                  </a:lnTo>
                  <a:lnTo>
                    <a:pt x="16" y="12"/>
                  </a:lnTo>
                  <a:lnTo>
                    <a:pt x="7" y="6"/>
                  </a:lnTo>
                  <a:lnTo>
                    <a:pt x="2" y="2"/>
                  </a:lnTo>
                  <a:lnTo>
                    <a:pt x="0" y="0"/>
                  </a:lnTo>
                  <a:lnTo>
                    <a:pt x="1" y="2"/>
                  </a:lnTo>
                  <a:lnTo>
                    <a:pt x="3" y="6"/>
                  </a:lnTo>
                  <a:lnTo>
                    <a:pt x="8" y="13"/>
                  </a:lnTo>
                  <a:lnTo>
                    <a:pt x="14" y="22"/>
                  </a:lnTo>
                  <a:lnTo>
                    <a:pt x="23" y="33"/>
                  </a:lnTo>
                  <a:lnTo>
                    <a:pt x="33" y="45"/>
                  </a:lnTo>
                  <a:lnTo>
                    <a:pt x="46" y="58"/>
                  </a:lnTo>
                  <a:lnTo>
                    <a:pt x="61" y="72"/>
                  </a:lnTo>
                  <a:lnTo>
                    <a:pt x="78" y="86"/>
                  </a:lnTo>
                  <a:lnTo>
                    <a:pt x="98" y="99"/>
                  </a:lnTo>
                  <a:lnTo>
                    <a:pt x="121" y="112"/>
                  </a:lnTo>
                  <a:lnTo>
                    <a:pt x="146" y="125"/>
                  </a:lnTo>
                  <a:lnTo>
                    <a:pt x="174" y="135"/>
                  </a:lnTo>
                  <a:lnTo>
                    <a:pt x="204" y="144"/>
                  </a:lnTo>
                  <a:lnTo>
                    <a:pt x="237" y="151"/>
                  </a:lnTo>
                  <a:lnTo>
                    <a:pt x="274" y="156"/>
                  </a:lnTo>
                  <a:close/>
                </a:path>
              </a:pathLst>
            </a:custGeom>
            <a:solidFill>
              <a:srgbClr val="140000"/>
            </a:solidFill>
            <a:ln w="3175">
              <a:solidFill>
                <a:schemeClr val="tx1"/>
              </a:solidFill>
              <a:round/>
              <a:headEnd/>
              <a:tailEnd/>
            </a:ln>
          </p:spPr>
          <p:txBody>
            <a:bodyPr/>
            <a:lstStyle/>
            <a:p>
              <a:endParaRPr lang="zh-CN" altLang="en-US"/>
            </a:p>
          </p:txBody>
        </p:sp>
        <p:sp>
          <p:nvSpPr>
            <p:cNvPr id="158942" name="Freeform 1389"/>
            <p:cNvSpPr>
              <a:spLocks noChangeArrowheads="1"/>
            </p:cNvSpPr>
            <p:nvPr/>
          </p:nvSpPr>
          <p:spPr bwMode="auto">
            <a:xfrm flipH="1">
              <a:off x="1933" y="2304"/>
              <a:ext cx="57" cy="19"/>
            </a:xfrm>
            <a:custGeom>
              <a:avLst/>
              <a:gdLst>
                <a:gd name="T0" fmla="*/ 0 w 219"/>
                <a:gd name="T1" fmla="*/ 0 h 78"/>
                <a:gd name="T2" fmla="*/ 0 w 219"/>
                <a:gd name="T3" fmla="*/ 0 h 78"/>
                <a:gd name="T4" fmla="*/ 0 w 219"/>
                <a:gd name="T5" fmla="*/ 0 h 78"/>
                <a:gd name="T6" fmla="*/ 0 w 219"/>
                <a:gd name="T7" fmla="*/ 0 h 78"/>
                <a:gd name="T8" fmla="*/ 0 w 219"/>
                <a:gd name="T9" fmla="*/ 0 h 78"/>
                <a:gd name="T10" fmla="*/ 0 w 219"/>
                <a:gd name="T11" fmla="*/ 0 h 78"/>
                <a:gd name="T12" fmla="*/ 0 w 219"/>
                <a:gd name="T13" fmla="*/ 0 h 78"/>
                <a:gd name="T14" fmla="*/ 0 w 219"/>
                <a:gd name="T15" fmla="*/ 0 h 78"/>
                <a:gd name="T16" fmla="*/ 0 w 219"/>
                <a:gd name="T17" fmla="*/ 0 h 78"/>
                <a:gd name="T18" fmla="*/ 0 w 219"/>
                <a:gd name="T19" fmla="*/ 0 h 78"/>
                <a:gd name="T20" fmla="*/ 0 w 219"/>
                <a:gd name="T21" fmla="*/ 0 h 78"/>
                <a:gd name="T22" fmla="*/ 0 w 219"/>
                <a:gd name="T23" fmla="*/ 0 h 78"/>
                <a:gd name="T24" fmla="*/ 0 w 219"/>
                <a:gd name="T25" fmla="*/ 0 h 78"/>
                <a:gd name="T26" fmla="*/ 0 w 219"/>
                <a:gd name="T27" fmla="*/ 0 h 78"/>
                <a:gd name="T28" fmla="*/ 0 w 219"/>
                <a:gd name="T29" fmla="*/ 0 h 78"/>
                <a:gd name="T30" fmla="*/ 0 w 219"/>
                <a:gd name="T31" fmla="*/ 0 h 78"/>
                <a:gd name="T32" fmla="*/ 0 w 219"/>
                <a:gd name="T33" fmla="*/ 0 h 78"/>
                <a:gd name="T34" fmla="*/ 0 w 219"/>
                <a:gd name="T35" fmla="*/ 0 h 78"/>
                <a:gd name="T36" fmla="*/ 0 w 219"/>
                <a:gd name="T37" fmla="*/ 0 h 78"/>
                <a:gd name="T38" fmla="*/ 0 w 219"/>
                <a:gd name="T39" fmla="*/ 0 h 78"/>
                <a:gd name="T40" fmla="*/ 0 w 219"/>
                <a:gd name="T41" fmla="*/ 0 h 78"/>
                <a:gd name="T42" fmla="*/ 0 w 219"/>
                <a:gd name="T43" fmla="*/ 0 h 78"/>
                <a:gd name="T44" fmla="*/ 0 w 219"/>
                <a:gd name="T45" fmla="*/ 0 h 78"/>
                <a:gd name="T46" fmla="*/ 0 w 219"/>
                <a:gd name="T47" fmla="*/ 0 h 78"/>
                <a:gd name="T48" fmla="*/ 0 w 219"/>
                <a:gd name="T49" fmla="*/ 0 h 78"/>
                <a:gd name="T50" fmla="*/ 0 w 219"/>
                <a:gd name="T51" fmla="*/ 0 h 78"/>
                <a:gd name="T52" fmla="*/ 0 w 219"/>
                <a:gd name="T53" fmla="*/ 0 h 78"/>
                <a:gd name="T54" fmla="*/ 0 w 219"/>
                <a:gd name="T55" fmla="*/ 0 h 78"/>
                <a:gd name="T56" fmla="*/ 0 w 219"/>
                <a:gd name="T57" fmla="*/ 0 h 78"/>
                <a:gd name="T58" fmla="*/ 0 w 219"/>
                <a:gd name="T59" fmla="*/ 0 h 78"/>
                <a:gd name="T60" fmla="*/ 0 w 219"/>
                <a:gd name="T61" fmla="*/ 0 h 78"/>
                <a:gd name="T62" fmla="*/ 0 w 219"/>
                <a:gd name="T63" fmla="*/ 0 h 78"/>
                <a:gd name="T64" fmla="*/ 0 w 219"/>
                <a:gd name="T65" fmla="*/ 0 h 78"/>
                <a:gd name="T66" fmla="*/ 0 w 219"/>
                <a:gd name="T67" fmla="*/ 0 h 78"/>
                <a:gd name="T68" fmla="*/ 0 w 219"/>
                <a:gd name="T69" fmla="*/ 0 h 78"/>
                <a:gd name="T70" fmla="*/ 0 w 219"/>
                <a:gd name="T71" fmla="*/ 0 h 78"/>
                <a:gd name="T72" fmla="*/ 0 w 219"/>
                <a:gd name="T73" fmla="*/ 0 h 78"/>
                <a:gd name="T74" fmla="*/ 0 w 219"/>
                <a:gd name="T75" fmla="*/ 0 h 78"/>
                <a:gd name="T76" fmla="*/ 0 w 219"/>
                <a:gd name="T77" fmla="*/ 0 h 78"/>
                <a:gd name="T78" fmla="*/ 0 w 219"/>
                <a:gd name="T79" fmla="*/ 0 h 78"/>
                <a:gd name="T80" fmla="*/ 0 w 219"/>
                <a:gd name="T81" fmla="*/ 0 h 78"/>
                <a:gd name="T82" fmla="*/ 0 w 219"/>
                <a:gd name="T83" fmla="*/ 0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78">
                  <a:moveTo>
                    <a:pt x="1" y="78"/>
                  </a:moveTo>
                  <a:lnTo>
                    <a:pt x="14" y="72"/>
                  </a:lnTo>
                  <a:lnTo>
                    <a:pt x="26" y="66"/>
                  </a:lnTo>
                  <a:lnTo>
                    <a:pt x="39" y="61"/>
                  </a:lnTo>
                  <a:lnTo>
                    <a:pt x="53" y="56"/>
                  </a:lnTo>
                  <a:lnTo>
                    <a:pt x="65" y="51"/>
                  </a:lnTo>
                  <a:lnTo>
                    <a:pt x="78" y="47"/>
                  </a:lnTo>
                  <a:lnTo>
                    <a:pt x="91" y="43"/>
                  </a:lnTo>
                  <a:lnTo>
                    <a:pt x="105" y="38"/>
                  </a:lnTo>
                  <a:lnTo>
                    <a:pt x="118" y="35"/>
                  </a:lnTo>
                  <a:lnTo>
                    <a:pt x="131" y="32"/>
                  </a:lnTo>
                  <a:lnTo>
                    <a:pt x="145" y="28"/>
                  </a:lnTo>
                  <a:lnTo>
                    <a:pt x="159" y="25"/>
                  </a:lnTo>
                  <a:lnTo>
                    <a:pt x="171" y="21"/>
                  </a:lnTo>
                  <a:lnTo>
                    <a:pt x="185" y="18"/>
                  </a:lnTo>
                  <a:lnTo>
                    <a:pt x="199" y="15"/>
                  </a:lnTo>
                  <a:lnTo>
                    <a:pt x="213" y="12"/>
                  </a:lnTo>
                  <a:lnTo>
                    <a:pt x="216" y="10"/>
                  </a:lnTo>
                  <a:lnTo>
                    <a:pt x="219" y="5"/>
                  </a:lnTo>
                  <a:lnTo>
                    <a:pt x="217" y="2"/>
                  </a:lnTo>
                  <a:lnTo>
                    <a:pt x="213" y="0"/>
                  </a:lnTo>
                  <a:lnTo>
                    <a:pt x="199" y="3"/>
                  </a:lnTo>
                  <a:lnTo>
                    <a:pt x="185" y="4"/>
                  </a:lnTo>
                  <a:lnTo>
                    <a:pt x="171" y="6"/>
                  </a:lnTo>
                  <a:lnTo>
                    <a:pt x="156" y="9"/>
                  </a:lnTo>
                  <a:lnTo>
                    <a:pt x="141" y="11"/>
                  </a:lnTo>
                  <a:lnTo>
                    <a:pt x="128" y="13"/>
                  </a:lnTo>
                  <a:lnTo>
                    <a:pt x="113" y="17"/>
                  </a:lnTo>
                  <a:lnTo>
                    <a:pt x="98" y="20"/>
                  </a:lnTo>
                  <a:lnTo>
                    <a:pt x="84" y="25"/>
                  </a:lnTo>
                  <a:lnTo>
                    <a:pt x="70" y="29"/>
                  </a:lnTo>
                  <a:lnTo>
                    <a:pt x="56" y="35"/>
                  </a:lnTo>
                  <a:lnTo>
                    <a:pt x="44" y="41"/>
                  </a:lnTo>
                  <a:lnTo>
                    <a:pt x="32" y="49"/>
                  </a:lnTo>
                  <a:lnTo>
                    <a:pt x="21" y="57"/>
                  </a:lnTo>
                  <a:lnTo>
                    <a:pt x="9" y="66"/>
                  </a:lnTo>
                  <a:lnTo>
                    <a:pt x="0" y="76"/>
                  </a:lnTo>
                  <a:lnTo>
                    <a:pt x="0" y="78"/>
                  </a:lnTo>
                  <a:lnTo>
                    <a:pt x="1" y="78"/>
                  </a:lnTo>
                  <a:close/>
                </a:path>
              </a:pathLst>
            </a:custGeom>
            <a:solidFill>
              <a:srgbClr val="140000"/>
            </a:solidFill>
            <a:ln w="3175">
              <a:solidFill>
                <a:schemeClr val="tx1"/>
              </a:solidFill>
              <a:round/>
              <a:headEnd/>
              <a:tailEnd/>
            </a:ln>
          </p:spPr>
          <p:txBody>
            <a:bodyPr/>
            <a:lstStyle/>
            <a:p>
              <a:endParaRPr lang="zh-CN" altLang="en-US"/>
            </a:p>
          </p:txBody>
        </p:sp>
        <p:sp>
          <p:nvSpPr>
            <p:cNvPr id="158943" name="Freeform 1390"/>
            <p:cNvSpPr>
              <a:spLocks noChangeArrowheads="1"/>
            </p:cNvSpPr>
            <p:nvPr/>
          </p:nvSpPr>
          <p:spPr bwMode="auto">
            <a:xfrm flipH="1">
              <a:off x="1933" y="2408"/>
              <a:ext cx="205" cy="60"/>
            </a:xfrm>
            <a:custGeom>
              <a:avLst/>
              <a:gdLst>
                <a:gd name="T0" fmla="*/ 0 w 800"/>
                <a:gd name="T1" fmla="*/ 0 h 228"/>
                <a:gd name="T2" fmla="*/ 0 w 800"/>
                <a:gd name="T3" fmla="*/ 0 h 228"/>
                <a:gd name="T4" fmla="*/ 0 w 800"/>
                <a:gd name="T5" fmla="*/ 0 h 228"/>
                <a:gd name="T6" fmla="*/ 0 w 800"/>
                <a:gd name="T7" fmla="*/ 0 h 228"/>
                <a:gd name="T8" fmla="*/ 0 w 800"/>
                <a:gd name="T9" fmla="*/ 0 h 228"/>
                <a:gd name="T10" fmla="*/ 0 w 800"/>
                <a:gd name="T11" fmla="*/ 0 h 228"/>
                <a:gd name="T12" fmla="*/ 0 w 800"/>
                <a:gd name="T13" fmla="*/ 0 h 228"/>
                <a:gd name="T14" fmla="*/ 0 w 800"/>
                <a:gd name="T15" fmla="*/ 0 h 228"/>
                <a:gd name="T16" fmla="*/ 0 w 800"/>
                <a:gd name="T17" fmla="*/ 0 h 228"/>
                <a:gd name="T18" fmla="*/ 0 w 800"/>
                <a:gd name="T19" fmla="*/ 0 h 228"/>
                <a:gd name="T20" fmla="*/ 0 w 800"/>
                <a:gd name="T21" fmla="*/ 0 h 228"/>
                <a:gd name="T22" fmla="*/ 0 w 800"/>
                <a:gd name="T23" fmla="*/ 0 h 228"/>
                <a:gd name="T24" fmla="*/ 0 w 800"/>
                <a:gd name="T25" fmla="*/ 0 h 228"/>
                <a:gd name="T26" fmla="*/ 0 w 800"/>
                <a:gd name="T27" fmla="*/ 0 h 228"/>
                <a:gd name="T28" fmla="*/ 0 w 800"/>
                <a:gd name="T29" fmla="*/ 0 h 228"/>
                <a:gd name="T30" fmla="*/ 0 w 800"/>
                <a:gd name="T31" fmla="*/ 0 h 228"/>
                <a:gd name="T32" fmla="*/ 0 w 800"/>
                <a:gd name="T33" fmla="*/ 0 h 228"/>
                <a:gd name="T34" fmla="*/ 0 w 800"/>
                <a:gd name="T35" fmla="*/ 0 h 228"/>
                <a:gd name="T36" fmla="*/ 0 w 800"/>
                <a:gd name="T37" fmla="*/ 0 h 228"/>
                <a:gd name="T38" fmla="*/ 0 w 800"/>
                <a:gd name="T39" fmla="*/ 0 h 228"/>
                <a:gd name="T40" fmla="*/ 0 w 800"/>
                <a:gd name="T41" fmla="*/ 0 h 228"/>
                <a:gd name="T42" fmla="*/ 0 w 800"/>
                <a:gd name="T43" fmla="*/ 0 h 228"/>
                <a:gd name="T44" fmla="*/ 0 w 800"/>
                <a:gd name="T45" fmla="*/ 0 h 228"/>
                <a:gd name="T46" fmla="*/ 0 w 800"/>
                <a:gd name="T47" fmla="*/ 0 h 228"/>
                <a:gd name="T48" fmla="*/ 0 w 800"/>
                <a:gd name="T49" fmla="*/ 0 h 228"/>
                <a:gd name="T50" fmla="*/ 0 w 800"/>
                <a:gd name="T51" fmla="*/ 0 h 228"/>
                <a:gd name="T52" fmla="*/ 0 w 800"/>
                <a:gd name="T53" fmla="*/ 0 h 228"/>
                <a:gd name="T54" fmla="*/ 0 w 800"/>
                <a:gd name="T55" fmla="*/ 0 h 228"/>
                <a:gd name="T56" fmla="*/ 0 w 800"/>
                <a:gd name="T57" fmla="*/ 0 h 228"/>
                <a:gd name="T58" fmla="*/ 0 w 800"/>
                <a:gd name="T59" fmla="*/ 0 h 228"/>
                <a:gd name="T60" fmla="*/ 0 w 800"/>
                <a:gd name="T61" fmla="*/ 0 h 228"/>
                <a:gd name="T62" fmla="*/ 0 w 800"/>
                <a:gd name="T63" fmla="*/ 0 h 228"/>
                <a:gd name="T64" fmla="*/ 0 w 800"/>
                <a:gd name="T65" fmla="*/ 0 h 228"/>
                <a:gd name="T66" fmla="*/ 0 w 800"/>
                <a:gd name="T67" fmla="*/ 0 h 228"/>
                <a:gd name="T68" fmla="*/ 0 w 800"/>
                <a:gd name="T69" fmla="*/ 0 h 228"/>
                <a:gd name="T70" fmla="*/ 0 w 800"/>
                <a:gd name="T71" fmla="*/ 0 h 228"/>
                <a:gd name="T72" fmla="*/ 0 w 800"/>
                <a:gd name="T73" fmla="*/ 0 h 228"/>
                <a:gd name="T74" fmla="*/ 0 w 800"/>
                <a:gd name="T75" fmla="*/ 0 h 228"/>
                <a:gd name="T76" fmla="*/ 0 w 800"/>
                <a:gd name="T77" fmla="*/ 0 h 228"/>
                <a:gd name="T78" fmla="*/ 0 w 800"/>
                <a:gd name="T79" fmla="*/ 0 h 228"/>
                <a:gd name="T80" fmla="*/ 0 w 800"/>
                <a:gd name="T81" fmla="*/ 0 h 228"/>
                <a:gd name="T82" fmla="*/ 0 w 800"/>
                <a:gd name="T83" fmla="*/ 0 h 228"/>
                <a:gd name="T84" fmla="*/ 0 w 800"/>
                <a:gd name="T85" fmla="*/ 0 h 228"/>
                <a:gd name="T86" fmla="*/ 0 w 800"/>
                <a:gd name="T87" fmla="*/ 0 h 228"/>
                <a:gd name="T88" fmla="*/ 0 w 800"/>
                <a:gd name="T89" fmla="*/ 0 h 228"/>
                <a:gd name="T90" fmla="*/ 0 w 800"/>
                <a:gd name="T91" fmla="*/ 0 h 228"/>
                <a:gd name="T92" fmla="*/ 0 w 800"/>
                <a:gd name="T93" fmla="*/ 0 h 228"/>
                <a:gd name="T94" fmla="*/ 0 w 800"/>
                <a:gd name="T95" fmla="*/ 0 h 228"/>
                <a:gd name="T96" fmla="*/ 0 w 800"/>
                <a:gd name="T97" fmla="*/ 0 h 228"/>
                <a:gd name="T98" fmla="*/ 0 w 800"/>
                <a:gd name="T99" fmla="*/ 0 h 228"/>
                <a:gd name="T100" fmla="*/ 0 w 800"/>
                <a:gd name="T101" fmla="*/ 0 h 228"/>
                <a:gd name="T102" fmla="*/ 0 w 800"/>
                <a:gd name="T103" fmla="*/ 0 h 228"/>
                <a:gd name="T104" fmla="*/ 0 w 800"/>
                <a:gd name="T105" fmla="*/ 0 h 228"/>
                <a:gd name="T106" fmla="*/ 0 w 800"/>
                <a:gd name="T107" fmla="*/ 0 h 228"/>
                <a:gd name="T108" fmla="*/ 0 w 800"/>
                <a:gd name="T109" fmla="*/ 0 h 228"/>
                <a:gd name="T110" fmla="*/ 0 w 800"/>
                <a:gd name="T111" fmla="*/ 0 h 228"/>
                <a:gd name="T112" fmla="*/ 0 w 800"/>
                <a:gd name="T113" fmla="*/ 0 h 228"/>
                <a:gd name="T114" fmla="*/ 0 w 800"/>
                <a:gd name="T115" fmla="*/ 0 h 228"/>
                <a:gd name="T116" fmla="*/ 0 w 800"/>
                <a:gd name="T117" fmla="*/ 0 h 228"/>
                <a:gd name="T118" fmla="*/ 0 w 800"/>
                <a:gd name="T119" fmla="*/ 0 h 228"/>
                <a:gd name="T120" fmla="*/ 0 w 800"/>
                <a:gd name="T121" fmla="*/ 0 h 228"/>
                <a:gd name="T122" fmla="*/ 0 w 800"/>
                <a:gd name="T123" fmla="*/ 0 h 228"/>
                <a:gd name="T124" fmla="*/ 0 w 800"/>
                <a:gd name="T125" fmla="*/ 0 h 2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00" h="228">
                  <a:moveTo>
                    <a:pt x="157" y="43"/>
                  </a:moveTo>
                  <a:lnTo>
                    <a:pt x="150" y="48"/>
                  </a:lnTo>
                  <a:lnTo>
                    <a:pt x="143" y="52"/>
                  </a:lnTo>
                  <a:lnTo>
                    <a:pt x="135" y="56"/>
                  </a:lnTo>
                  <a:lnTo>
                    <a:pt x="128" y="59"/>
                  </a:lnTo>
                  <a:lnTo>
                    <a:pt x="123" y="62"/>
                  </a:lnTo>
                  <a:lnTo>
                    <a:pt x="117" y="64"/>
                  </a:lnTo>
                  <a:lnTo>
                    <a:pt x="111" y="66"/>
                  </a:lnTo>
                  <a:lnTo>
                    <a:pt x="106" y="69"/>
                  </a:lnTo>
                  <a:lnTo>
                    <a:pt x="101" y="71"/>
                  </a:lnTo>
                  <a:lnTo>
                    <a:pt x="95" y="73"/>
                  </a:lnTo>
                  <a:lnTo>
                    <a:pt x="89" y="76"/>
                  </a:lnTo>
                  <a:lnTo>
                    <a:pt x="83" y="78"/>
                  </a:lnTo>
                  <a:lnTo>
                    <a:pt x="77" y="81"/>
                  </a:lnTo>
                  <a:lnTo>
                    <a:pt x="67" y="85"/>
                  </a:lnTo>
                  <a:lnTo>
                    <a:pt x="59" y="88"/>
                  </a:lnTo>
                  <a:lnTo>
                    <a:pt x="50" y="92"/>
                  </a:lnTo>
                  <a:lnTo>
                    <a:pt x="42" y="96"/>
                  </a:lnTo>
                  <a:lnTo>
                    <a:pt x="34" y="101"/>
                  </a:lnTo>
                  <a:lnTo>
                    <a:pt x="27" y="105"/>
                  </a:lnTo>
                  <a:lnTo>
                    <a:pt x="21" y="112"/>
                  </a:lnTo>
                  <a:lnTo>
                    <a:pt x="13" y="124"/>
                  </a:lnTo>
                  <a:lnTo>
                    <a:pt x="6" y="135"/>
                  </a:lnTo>
                  <a:lnTo>
                    <a:pt x="2" y="148"/>
                  </a:lnTo>
                  <a:lnTo>
                    <a:pt x="0" y="162"/>
                  </a:lnTo>
                  <a:lnTo>
                    <a:pt x="3" y="168"/>
                  </a:lnTo>
                  <a:lnTo>
                    <a:pt x="7" y="172"/>
                  </a:lnTo>
                  <a:lnTo>
                    <a:pt x="12" y="176"/>
                  </a:lnTo>
                  <a:lnTo>
                    <a:pt x="19" y="179"/>
                  </a:lnTo>
                  <a:lnTo>
                    <a:pt x="26" y="181"/>
                  </a:lnTo>
                  <a:lnTo>
                    <a:pt x="32" y="184"/>
                  </a:lnTo>
                  <a:lnTo>
                    <a:pt x="39" y="185"/>
                  </a:lnTo>
                  <a:lnTo>
                    <a:pt x="43" y="186"/>
                  </a:lnTo>
                  <a:lnTo>
                    <a:pt x="63" y="191"/>
                  </a:lnTo>
                  <a:lnTo>
                    <a:pt x="82" y="192"/>
                  </a:lnTo>
                  <a:lnTo>
                    <a:pt x="103" y="191"/>
                  </a:lnTo>
                  <a:lnTo>
                    <a:pt x="124" y="187"/>
                  </a:lnTo>
                  <a:lnTo>
                    <a:pt x="143" y="183"/>
                  </a:lnTo>
                  <a:lnTo>
                    <a:pt x="164" y="178"/>
                  </a:lnTo>
                  <a:lnTo>
                    <a:pt x="184" y="171"/>
                  </a:lnTo>
                  <a:lnTo>
                    <a:pt x="202" y="165"/>
                  </a:lnTo>
                  <a:lnTo>
                    <a:pt x="222" y="158"/>
                  </a:lnTo>
                  <a:lnTo>
                    <a:pt x="241" y="150"/>
                  </a:lnTo>
                  <a:lnTo>
                    <a:pt x="261" y="143"/>
                  </a:lnTo>
                  <a:lnTo>
                    <a:pt x="280" y="137"/>
                  </a:lnTo>
                  <a:lnTo>
                    <a:pt x="300" y="130"/>
                  </a:lnTo>
                  <a:lnTo>
                    <a:pt x="321" y="125"/>
                  </a:lnTo>
                  <a:lnTo>
                    <a:pt x="340" y="122"/>
                  </a:lnTo>
                  <a:lnTo>
                    <a:pt x="361" y="119"/>
                  </a:lnTo>
                  <a:lnTo>
                    <a:pt x="370" y="119"/>
                  </a:lnTo>
                  <a:lnTo>
                    <a:pt x="379" y="119"/>
                  </a:lnTo>
                  <a:lnTo>
                    <a:pt x="389" y="120"/>
                  </a:lnTo>
                  <a:lnTo>
                    <a:pt x="397" y="122"/>
                  </a:lnTo>
                  <a:lnTo>
                    <a:pt x="406" y="124"/>
                  </a:lnTo>
                  <a:lnTo>
                    <a:pt x="414" y="127"/>
                  </a:lnTo>
                  <a:lnTo>
                    <a:pt x="423" y="131"/>
                  </a:lnTo>
                  <a:lnTo>
                    <a:pt x="431" y="134"/>
                  </a:lnTo>
                  <a:lnTo>
                    <a:pt x="442" y="140"/>
                  </a:lnTo>
                  <a:lnTo>
                    <a:pt x="451" y="147"/>
                  </a:lnTo>
                  <a:lnTo>
                    <a:pt x="459" y="154"/>
                  </a:lnTo>
                  <a:lnTo>
                    <a:pt x="467" y="162"/>
                  </a:lnTo>
                  <a:lnTo>
                    <a:pt x="475" y="170"/>
                  </a:lnTo>
                  <a:lnTo>
                    <a:pt x="483" y="178"/>
                  </a:lnTo>
                  <a:lnTo>
                    <a:pt x="491" y="186"/>
                  </a:lnTo>
                  <a:lnTo>
                    <a:pt x="500" y="193"/>
                  </a:lnTo>
                  <a:lnTo>
                    <a:pt x="516" y="203"/>
                  </a:lnTo>
                  <a:lnTo>
                    <a:pt x="533" y="211"/>
                  </a:lnTo>
                  <a:lnTo>
                    <a:pt x="549" y="218"/>
                  </a:lnTo>
                  <a:lnTo>
                    <a:pt x="566" y="223"/>
                  </a:lnTo>
                  <a:lnTo>
                    <a:pt x="584" y="226"/>
                  </a:lnTo>
                  <a:lnTo>
                    <a:pt x="602" y="228"/>
                  </a:lnTo>
                  <a:lnTo>
                    <a:pt x="619" y="226"/>
                  </a:lnTo>
                  <a:lnTo>
                    <a:pt x="636" y="224"/>
                  </a:lnTo>
                  <a:lnTo>
                    <a:pt x="653" y="221"/>
                  </a:lnTo>
                  <a:lnTo>
                    <a:pt x="671" y="215"/>
                  </a:lnTo>
                  <a:lnTo>
                    <a:pt x="687" y="208"/>
                  </a:lnTo>
                  <a:lnTo>
                    <a:pt x="703" y="200"/>
                  </a:lnTo>
                  <a:lnTo>
                    <a:pt x="718" y="190"/>
                  </a:lnTo>
                  <a:lnTo>
                    <a:pt x="732" y="179"/>
                  </a:lnTo>
                  <a:lnTo>
                    <a:pt x="746" y="166"/>
                  </a:lnTo>
                  <a:lnTo>
                    <a:pt x="757" y="153"/>
                  </a:lnTo>
                  <a:lnTo>
                    <a:pt x="763" y="145"/>
                  </a:lnTo>
                  <a:lnTo>
                    <a:pt x="770" y="135"/>
                  </a:lnTo>
                  <a:lnTo>
                    <a:pt x="776" y="127"/>
                  </a:lnTo>
                  <a:lnTo>
                    <a:pt x="780" y="118"/>
                  </a:lnTo>
                  <a:lnTo>
                    <a:pt x="786" y="109"/>
                  </a:lnTo>
                  <a:lnTo>
                    <a:pt x="791" y="99"/>
                  </a:lnTo>
                  <a:lnTo>
                    <a:pt x="795" y="89"/>
                  </a:lnTo>
                  <a:lnTo>
                    <a:pt x="800" y="80"/>
                  </a:lnTo>
                  <a:lnTo>
                    <a:pt x="800" y="78"/>
                  </a:lnTo>
                  <a:lnTo>
                    <a:pt x="799" y="77"/>
                  </a:lnTo>
                  <a:lnTo>
                    <a:pt x="796" y="77"/>
                  </a:lnTo>
                  <a:lnTo>
                    <a:pt x="794" y="79"/>
                  </a:lnTo>
                  <a:lnTo>
                    <a:pt x="784" y="96"/>
                  </a:lnTo>
                  <a:lnTo>
                    <a:pt x="773" y="112"/>
                  </a:lnTo>
                  <a:lnTo>
                    <a:pt x="762" y="128"/>
                  </a:lnTo>
                  <a:lnTo>
                    <a:pt x="750" y="143"/>
                  </a:lnTo>
                  <a:lnTo>
                    <a:pt x="736" y="157"/>
                  </a:lnTo>
                  <a:lnTo>
                    <a:pt x="723" y="171"/>
                  </a:lnTo>
                  <a:lnTo>
                    <a:pt x="708" y="183"/>
                  </a:lnTo>
                  <a:lnTo>
                    <a:pt x="690" y="193"/>
                  </a:lnTo>
                  <a:lnTo>
                    <a:pt x="670" y="202"/>
                  </a:lnTo>
                  <a:lnTo>
                    <a:pt x="648" y="208"/>
                  </a:lnTo>
                  <a:lnTo>
                    <a:pt x="625" y="211"/>
                  </a:lnTo>
                  <a:lnTo>
                    <a:pt x="603" y="211"/>
                  </a:lnTo>
                  <a:lnTo>
                    <a:pt x="580" y="209"/>
                  </a:lnTo>
                  <a:lnTo>
                    <a:pt x="558" y="203"/>
                  </a:lnTo>
                  <a:lnTo>
                    <a:pt x="536" y="195"/>
                  </a:lnTo>
                  <a:lnTo>
                    <a:pt x="516" y="185"/>
                  </a:lnTo>
                  <a:lnTo>
                    <a:pt x="508" y="179"/>
                  </a:lnTo>
                  <a:lnTo>
                    <a:pt x="500" y="172"/>
                  </a:lnTo>
                  <a:lnTo>
                    <a:pt x="492" y="165"/>
                  </a:lnTo>
                  <a:lnTo>
                    <a:pt x="485" y="158"/>
                  </a:lnTo>
                  <a:lnTo>
                    <a:pt x="478" y="152"/>
                  </a:lnTo>
                  <a:lnTo>
                    <a:pt x="470" y="145"/>
                  </a:lnTo>
                  <a:lnTo>
                    <a:pt x="463" y="138"/>
                  </a:lnTo>
                  <a:lnTo>
                    <a:pt x="455" y="131"/>
                  </a:lnTo>
                  <a:lnTo>
                    <a:pt x="448" y="126"/>
                  </a:lnTo>
                  <a:lnTo>
                    <a:pt x="442" y="122"/>
                  </a:lnTo>
                  <a:lnTo>
                    <a:pt x="434" y="118"/>
                  </a:lnTo>
                  <a:lnTo>
                    <a:pt x="427" y="115"/>
                  </a:lnTo>
                  <a:lnTo>
                    <a:pt x="419" y="112"/>
                  </a:lnTo>
                  <a:lnTo>
                    <a:pt x="410" y="110"/>
                  </a:lnTo>
                  <a:lnTo>
                    <a:pt x="401" y="108"/>
                  </a:lnTo>
                  <a:lnTo>
                    <a:pt x="393" y="107"/>
                  </a:lnTo>
                  <a:lnTo>
                    <a:pt x="376" y="105"/>
                  </a:lnTo>
                  <a:lnTo>
                    <a:pt x="358" y="105"/>
                  </a:lnTo>
                  <a:lnTo>
                    <a:pt x="339" y="108"/>
                  </a:lnTo>
                  <a:lnTo>
                    <a:pt x="322" y="111"/>
                  </a:lnTo>
                  <a:lnTo>
                    <a:pt x="303" y="116"/>
                  </a:lnTo>
                  <a:lnTo>
                    <a:pt x="286" y="120"/>
                  </a:lnTo>
                  <a:lnTo>
                    <a:pt x="269" y="126"/>
                  </a:lnTo>
                  <a:lnTo>
                    <a:pt x="253" y="132"/>
                  </a:lnTo>
                  <a:lnTo>
                    <a:pt x="231" y="140"/>
                  </a:lnTo>
                  <a:lnTo>
                    <a:pt x="209" y="148"/>
                  </a:lnTo>
                  <a:lnTo>
                    <a:pt x="188" y="155"/>
                  </a:lnTo>
                  <a:lnTo>
                    <a:pt x="167" y="162"/>
                  </a:lnTo>
                  <a:lnTo>
                    <a:pt x="146" y="168"/>
                  </a:lnTo>
                  <a:lnTo>
                    <a:pt x="124" y="172"/>
                  </a:lnTo>
                  <a:lnTo>
                    <a:pt x="101" y="175"/>
                  </a:lnTo>
                  <a:lnTo>
                    <a:pt x="78" y="176"/>
                  </a:lnTo>
                  <a:lnTo>
                    <a:pt x="72" y="176"/>
                  </a:lnTo>
                  <a:lnTo>
                    <a:pt x="66" y="176"/>
                  </a:lnTo>
                  <a:lnTo>
                    <a:pt x="62" y="176"/>
                  </a:lnTo>
                  <a:lnTo>
                    <a:pt x="56" y="175"/>
                  </a:lnTo>
                  <a:lnTo>
                    <a:pt x="51" y="173"/>
                  </a:lnTo>
                  <a:lnTo>
                    <a:pt x="45" y="172"/>
                  </a:lnTo>
                  <a:lnTo>
                    <a:pt x="41" y="171"/>
                  </a:lnTo>
                  <a:lnTo>
                    <a:pt x="35" y="170"/>
                  </a:lnTo>
                  <a:lnTo>
                    <a:pt x="24" y="165"/>
                  </a:lnTo>
                  <a:lnTo>
                    <a:pt x="15" y="158"/>
                  </a:lnTo>
                  <a:lnTo>
                    <a:pt x="13" y="148"/>
                  </a:lnTo>
                  <a:lnTo>
                    <a:pt x="19" y="133"/>
                  </a:lnTo>
                  <a:lnTo>
                    <a:pt x="25" y="124"/>
                  </a:lnTo>
                  <a:lnTo>
                    <a:pt x="33" y="116"/>
                  </a:lnTo>
                  <a:lnTo>
                    <a:pt x="41" y="109"/>
                  </a:lnTo>
                  <a:lnTo>
                    <a:pt x="49" y="103"/>
                  </a:lnTo>
                  <a:lnTo>
                    <a:pt x="58" y="99"/>
                  </a:lnTo>
                  <a:lnTo>
                    <a:pt x="68" y="94"/>
                  </a:lnTo>
                  <a:lnTo>
                    <a:pt x="78" y="89"/>
                  </a:lnTo>
                  <a:lnTo>
                    <a:pt x="88" y="85"/>
                  </a:lnTo>
                  <a:lnTo>
                    <a:pt x="97" y="80"/>
                  </a:lnTo>
                  <a:lnTo>
                    <a:pt x="108" y="76"/>
                  </a:lnTo>
                  <a:lnTo>
                    <a:pt x="119" y="71"/>
                  </a:lnTo>
                  <a:lnTo>
                    <a:pt x="131" y="66"/>
                  </a:lnTo>
                  <a:lnTo>
                    <a:pt x="141" y="61"/>
                  </a:lnTo>
                  <a:lnTo>
                    <a:pt x="151" y="55"/>
                  </a:lnTo>
                  <a:lnTo>
                    <a:pt x="159" y="47"/>
                  </a:lnTo>
                  <a:lnTo>
                    <a:pt x="165" y="39"/>
                  </a:lnTo>
                  <a:lnTo>
                    <a:pt x="165" y="29"/>
                  </a:lnTo>
                  <a:lnTo>
                    <a:pt x="157" y="21"/>
                  </a:lnTo>
                  <a:lnTo>
                    <a:pt x="144" y="16"/>
                  </a:lnTo>
                  <a:lnTo>
                    <a:pt x="127" y="10"/>
                  </a:lnTo>
                  <a:lnTo>
                    <a:pt x="109" y="5"/>
                  </a:lnTo>
                  <a:lnTo>
                    <a:pt x="91" y="2"/>
                  </a:lnTo>
                  <a:lnTo>
                    <a:pt x="77" y="1"/>
                  </a:lnTo>
                  <a:lnTo>
                    <a:pt x="67" y="0"/>
                  </a:lnTo>
                  <a:lnTo>
                    <a:pt x="67" y="1"/>
                  </a:lnTo>
                  <a:lnTo>
                    <a:pt x="72" y="2"/>
                  </a:lnTo>
                  <a:lnTo>
                    <a:pt x="83" y="5"/>
                  </a:lnTo>
                  <a:lnTo>
                    <a:pt x="100" y="11"/>
                  </a:lnTo>
                  <a:lnTo>
                    <a:pt x="118" y="17"/>
                  </a:lnTo>
                  <a:lnTo>
                    <a:pt x="135" y="24"/>
                  </a:lnTo>
                  <a:lnTo>
                    <a:pt x="150" y="31"/>
                  </a:lnTo>
                  <a:lnTo>
                    <a:pt x="158" y="38"/>
                  </a:lnTo>
                  <a:lnTo>
                    <a:pt x="157" y="43"/>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944" name="Freeform 1391"/>
            <p:cNvSpPr>
              <a:spLocks noChangeArrowheads="1"/>
            </p:cNvSpPr>
            <p:nvPr/>
          </p:nvSpPr>
          <p:spPr bwMode="auto">
            <a:xfrm flipH="1">
              <a:off x="2024" y="2390"/>
              <a:ext cx="6" cy="24"/>
            </a:xfrm>
            <a:custGeom>
              <a:avLst/>
              <a:gdLst>
                <a:gd name="T0" fmla="*/ 0 w 20"/>
                <a:gd name="T1" fmla="*/ 0 h 91"/>
                <a:gd name="T2" fmla="*/ 0 w 20"/>
                <a:gd name="T3" fmla="*/ 0 h 91"/>
                <a:gd name="T4" fmla="*/ 0 w 20"/>
                <a:gd name="T5" fmla="*/ 0 h 91"/>
                <a:gd name="T6" fmla="*/ 0 w 20"/>
                <a:gd name="T7" fmla="*/ 0 h 91"/>
                <a:gd name="T8" fmla="*/ 0 w 20"/>
                <a:gd name="T9" fmla="*/ 0 h 91"/>
                <a:gd name="T10" fmla="*/ 0 w 20"/>
                <a:gd name="T11" fmla="*/ 0 h 91"/>
                <a:gd name="T12" fmla="*/ 0 w 20"/>
                <a:gd name="T13" fmla="*/ 0 h 91"/>
                <a:gd name="T14" fmla="*/ 0 w 20"/>
                <a:gd name="T15" fmla="*/ 0 h 91"/>
                <a:gd name="T16" fmla="*/ 0 w 20"/>
                <a:gd name="T17" fmla="*/ 0 h 91"/>
                <a:gd name="T18" fmla="*/ 0 w 20"/>
                <a:gd name="T19" fmla="*/ 0 h 91"/>
                <a:gd name="T20" fmla="*/ 0 w 20"/>
                <a:gd name="T21" fmla="*/ 0 h 91"/>
                <a:gd name="T22" fmla="*/ 0 w 20"/>
                <a:gd name="T23" fmla="*/ 0 h 91"/>
                <a:gd name="T24" fmla="*/ 0 w 20"/>
                <a:gd name="T25" fmla="*/ 0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91">
                  <a:moveTo>
                    <a:pt x="3" y="0"/>
                  </a:moveTo>
                  <a:lnTo>
                    <a:pt x="4" y="6"/>
                  </a:lnTo>
                  <a:lnTo>
                    <a:pt x="7" y="21"/>
                  </a:lnTo>
                  <a:lnTo>
                    <a:pt x="9" y="43"/>
                  </a:lnTo>
                  <a:lnTo>
                    <a:pt x="5" y="67"/>
                  </a:lnTo>
                  <a:lnTo>
                    <a:pt x="0" y="85"/>
                  </a:lnTo>
                  <a:lnTo>
                    <a:pt x="2" y="91"/>
                  </a:lnTo>
                  <a:lnTo>
                    <a:pt x="6" y="89"/>
                  </a:lnTo>
                  <a:lnTo>
                    <a:pt x="12" y="81"/>
                  </a:lnTo>
                  <a:lnTo>
                    <a:pt x="18" y="65"/>
                  </a:lnTo>
                  <a:lnTo>
                    <a:pt x="20" y="42"/>
                  </a:lnTo>
                  <a:lnTo>
                    <a:pt x="15" y="18"/>
                  </a:lnTo>
                  <a:lnTo>
                    <a:pt x="3" y="0"/>
                  </a:lnTo>
                  <a:close/>
                </a:path>
              </a:pathLst>
            </a:custGeom>
            <a:solidFill>
              <a:srgbClr val="140000"/>
            </a:solidFill>
            <a:ln w="3175">
              <a:solidFill>
                <a:schemeClr val="tx1"/>
              </a:solidFill>
              <a:round/>
              <a:headEnd/>
              <a:tailEnd/>
            </a:ln>
          </p:spPr>
          <p:txBody>
            <a:bodyPr/>
            <a:lstStyle/>
            <a:p>
              <a:endParaRPr lang="zh-CN" altLang="en-US"/>
            </a:p>
          </p:txBody>
        </p:sp>
        <p:sp>
          <p:nvSpPr>
            <p:cNvPr id="158945" name="Freeform 1392"/>
            <p:cNvSpPr>
              <a:spLocks noChangeArrowheads="1"/>
            </p:cNvSpPr>
            <p:nvPr/>
          </p:nvSpPr>
          <p:spPr bwMode="auto">
            <a:xfrm flipH="1">
              <a:off x="2072" y="2323"/>
              <a:ext cx="21" cy="60"/>
            </a:xfrm>
            <a:custGeom>
              <a:avLst/>
              <a:gdLst>
                <a:gd name="T0" fmla="*/ 0 w 79"/>
                <a:gd name="T1" fmla="*/ 0 h 231"/>
                <a:gd name="T2" fmla="*/ 0 w 79"/>
                <a:gd name="T3" fmla="*/ 0 h 231"/>
                <a:gd name="T4" fmla="*/ 0 w 79"/>
                <a:gd name="T5" fmla="*/ 0 h 231"/>
                <a:gd name="T6" fmla="*/ 0 w 79"/>
                <a:gd name="T7" fmla="*/ 0 h 231"/>
                <a:gd name="T8" fmla="*/ 0 w 79"/>
                <a:gd name="T9" fmla="*/ 0 h 231"/>
                <a:gd name="T10" fmla="*/ 0 w 79"/>
                <a:gd name="T11" fmla="*/ 0 h 231"/>
                <a:gd name="T12" fmla="*/ 0 w 79"/>
                <a:gd name="T13" fmla="*/ 0 h 231"/>
                <a:gd name="T14" fmla="*/ 0 w 79"/>
                <a:gd name="T15" fmla="*/ 0 h 231"/>
                <a:gd name="T16" fmla="*/ 0 w 79"/>
                <a:gd name="T17" fmla="*/ 0 h 231"/>
                <a:gd name="T18" fmla="*/ 0 w 79"/>
                <a:gd name="T19" fmla="*/ 0 h 231"/>
                <a:gd name="T20" fmla="*/ 0 w 79"/>
                <a:gd name="T21" fmla="*/ 0 h 231"/>
                <a:gd name="T22" fmla="*/ 0 w 79"/>
                <a:gd name="T23" fmla="*/ 0 h 231"/>
                <a:gd name="T24" fmla="*/ 0 w 79"/>
                <a:gd name="T25" fmla="*/ 0 h 231"/>
                <a:gd name="T26" fmla="*/ 0 w 79"/>
                <a:gd name="T27" fmla="*/ 0 h 231"/>
                <a:gd name="T28" fmla="*/ 0 w 79"/>
                <a:gd name="T29" fmla="*/ 0 h 231"/>
                <a:gd name="T30" fmla="*/ 0 w 79"/>
                <a:gd name="T31" fmla="*/ 0 h 231"/>
                <a:gd name="T32" fmla="*/ 0 w 79"/>
                <a:gd name="T33" fmla="*/ 0 h 231"/>
                <a:gd name="T34" fmla="*/ 0 w 79"/>
                <a:gd name="T35" fmla="*/ 0 h 231"/>
                <a:gd name="T36" fmla="*/ 0 w 79"/>
                <a:gd name="T37" fmla="*/ 0 h 231"/>
                <a:gd name="T38" fmla="*/ 0 w 79"/>
                <a:gd name="T39" fmla="*/ 0 h 231"/>
                <a:gd name="T40" fmla="*/ 0 w 79"/>
                <a:gd name="T41" fmla="*/ 0 h 231"/>
                <a:gd name="T42" fmla="*/ 0 w 79"/>
                <a:gd name="T43" fmla="*/ 0 h 231"/>
                <a:gd name="T44" fmla="*/ 0 w 79"/>
                <a:gd name="T45" fmla="*/ 0 h 231"/>
                <a:gd name="T46" fmla="*/ 0 w 79"/>
                <a:gd name="T47" fmla="*/ 0 h 231"/>
                <a:gd name="T48" fmla="*/ 0 w 79"/>
                <a:gd name="T49" fmla="*/ 0 h 231"/>
                <a:gd name="T50" fmla="*/ 0 w 79"/>
                <a:gd name="T51" fmla="*/ 0 h 231"/>
                <a:gd name="T52" fmla="*/ 0 w 79"/>
                <a:gd name="T53" fmla="*/ 0 h 231"/>
                <a:gd name="T54" fmla="*/ 0 w 79"/>
                <a:gd name="T55" fmla="*/ 0 h 231"/>
                <a:gd name="T56" fmla="*/ 0 w 79"/>
                <a:gd name="T57" fmla="*/ 0 h 231"/>
                <a:gd name="T58" fmla="*/ 0 w 79"/>
                <a:gd name="T59" fmla="*/ 0 h 231"/>
                <a:gd name="T60" fmla="*/ 0 w 79"/>
                <a:gd name="T61" fmla="*/ 0 h 231"/>
                <a:gd name="T62" fmla="*/ 0 w 79"/>
                <a:gd name="T63" fmla="*/ 0 h 231"/>
                <a:gd name="T64" fmla="*/ 0 w 79"/>
                <a:gd name="T65" fmla="*/ 0 h 231"/>
                <a:gd name="T66" fmla="*/ 0 w 79"/>
                <a:gd name="T67" fmla="*/ 0 h 231"/>
                <a:gd name="T68" fmla="*/ 0 w 79"/>
                <a:gd name="T69" fmla="*/ 0 h 231"/>
                <a:gd name="T70" fmla="*/ 0 w 79"/>
                <a:gd name="T71" fmla="*/ 0 h 231"/>
                <a:gd name="T72" fmla="*/ 0 w 79"/>
                <a:gd name="T73" fmla="*/ 0 h 231"/>
                <a:gd name="T74" fmla="*/ 0 w 79"/>
                <a:gd name="T75" fmla="*/ 0 h 231"/>
                <a:gd name="T76" fmla="*/ 0 w 79"/>
                <a:gd name="T77" fmla="*/ 0 h 231"/>
                <a:gd name="T78" fmla="*/ 0 w 79"/>
                <a:gd name="T79" fmla="*/ 0 h 231"/>
                <a:gd name="T80" fmla="*/ 0 w 79"/>
                <a:gd name="T81" fmla="*/ 0 h 2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231">
                  <a:moveTo>
                    <a:pt x="15" y="0"/>
                  </a:moveTo>
                  <a:lnTo>
                    <a:pt x="14" y="7"/>
                  </a:lnTo>
                  <a:lnTo>
                    <a:pt x="15" y="23"/>
                  </a:lnTo>
                  <a:lnTo>
                    <a:pt x="21" y="48"/>
                  </a:lnTo>
                  <a:lnTo>
                    <a:pt x="37" y="74"/>
                  </a:lnTo>
                  <a:lnTo>
                    <a:pt x="47" y="87"/>
                  </a:lnTo>
                  <a:lnTo>
                    <a:pt x="56" y="99"/>
                  </a:lnTo>
                  <a:lnTo>
                    <a:pt x="64" y="112"/>
                  </a:lnTo>
                  <a:lnTo>
                    <a:pt x="69" y="125"/>
                  </a:lnTo>
                  <a:lnTo>
                    <a:pt x="71" y="136"/>
                  </a:lnTo>
                  <a:lnTo>
                    <a:pt x="71" y="148"/>
                  </a:lnTo>
                  <a:lnTo>
                    <a:pt x="68" y="158"/>
                  </a:lnTo>
                  <a:lnTo>
                    <a:pt x="61" y="167"/>
                  </a:lnTo>
                  <a:lnTo>
                    <a:pt x="53" y="177"/>
                  </a:lnTo>
                  <a:lnTo>
                    <a:pt x="44" y="186"/>
                  </a:lnTo>
                  <a:lnTo>
                    <a:pt x="34" y="194"/>
                  </a:lnTo>
                  <a:lnTo>
                    <a:pt x="26" y="202"/>
                  </a:lnTo>
                  <a:lnTo>
                    <a:pt x="18" y="210"/>
                  </a:lnTo>
                  <a:lnTo>
                    <a:pt x="10" y="218"/>
                  </a:lnTo>
                  <a:lnTo>
                    <a:pt x="4" y="225"/>
                  </a:lnTo>
                  <a:lnTo>
                    <a:pt x="0" y="231"/>
                  </a:lnTo>
                  <a:lnTo>
                    <a:pt x="2" y="229"/>
                  </a:lnTo>
                  <a:lnTo>
                    <a:pt x="8" y="224"/>
                  </a:lnTo>
                  <a:lnTo>
                    <a:pt x="16" y="218"/>
                  </a:lnTo>
                  <a:lnTo>
                    <a:pt x="26" y="209"/>
                  </a:lnTo>
                  <a:lnTo>
                    <a:pt x="37" y="201"/>
                  </a:lnTo>
                  <a:lnTo>
                    <a:pt x="47" y="191"/>
                  </a:lnTo>
                  <a:lnTo>
                    <a:pt x="56" y="183"/>
                  </a:lnTo>
                  <a:lnTo>
                    <a:pt x="63" y="178"/>
                  </a:lnTo>
                  <a:lnTo>
                    <a:pt x="72" y="163"/>
                  </a:lnTo>
                  <a:lnTo>
                    <a:pt x="78" y="141"/>
                  </a:lnTo>
                  <a:lnTo>
                    <a:pt x="79" y="118"/>
                  </a:lnTo>
                  <a:lnTo>
                    <a:pt x="71" y="96"/>
                  </a:lnTo>
                  <a:lnTo>
                    <a:pt x="64" y="87"/>
                  </a:lnTo>
                  <a:lnTo>
                    <a:pt x="56" y="76"/>
                  </a:lnTo>
                  <a:lnTo>
                    <a:pt x="48" y="67"/>
                  </a:lnTo>
                  <a:lnTo>
                    <a:pt x="40" y="57"/>
                  </a:lnTo>
                  <a:lnTo>
                    <a:pt x="32" y="45"/>
                  </a:lnTo>
                  <a:lnTo>
                    <a:pt x="25" y="31"/>
                  </a:lnTo>
                  <a:lnTo>
                    <a:pt x="19" y="18"/>
                  </a:lnTo>
                  <a:lnTo>
                    <a:pt x="15" y="0"/>
                  </a:lnTo>
                  <a:close/>
                </a:path>
              </a:pathLst>
            </a:custGeom>
            <a:solidFill>
              <a:srgbClr val="140000"/>
            </a:solidFill>
            <a:ln w="3175">
              <a:solidFill>
                <a:schemeClr val="tx1"/>
              </a:solidFill>
              <a:round/>
              <a:headEnd/>
              <a:tailEnd/>
            </a:ln>
          </p:spPr>
          <p:txBody>
            <a:bodyPr/>
            <a:lstStyle/>
            <a:p>
              <a:endParaRPr lang="zh-CN" altLang="en-US"/>
            </a:p>
          </p:txBody>
        </p:sp>
        <p:sp>
          <p:nvSpPr>
            <p:cNvPr id="158946" name="Freeform 1393"/>
            <p:cNvSpPr>
              <a:spLocks noChangeArrowheads="1"/>
            </p:cNvSpPr>
            <p:nvPr/>
          </p:nvSpPr>
          <p:spPr bwMode="auto">
            <a:xfrm flipH="1">
              <a:off x="2036" y="2323"/>
              <a:ext cx="55" cy="48"/>
            </a:xfrm>
            <a:custGeom>
              <a:avLst/>
              <a:gdLst>
                <a:gd name="T0" fmla="*/ 0 w 218"/>
                <a:gd name="T1" fmla="*/ 0 h 183"/>
                <a:gd name="T2" fmla="*/ 0 w 218"/>
                <a:gd name="T3" fmla="*/ 0 h 183"/>
                <a:gd name="T4" fmla="*/ 0 w 218"/>
                <a:gd name="T5" fmla="*/ 0 h 183"/>
                <a:gd name="T6" fmla="*/ 0 w 218"/>
                <a:gd name="T7" fmla="*/ 0 h 183"/>
                <a:gd name="T8" fmla="*/ 0 w 218"/>
                <a:gd name="T9" fmla="*/ 0 h 183"/>
                <a:gd name="T10" fmla="*/ 0 w 218"/>
                <a:gd name="T11" fmla="*/ 0 h 183"/>
                <a:gd name="T12" fmla="*/ 0 w 218"/>
                <a:gd name="T13" fmla="*/ 0 h 183"/>
                <a:gd name="T14" fmla="*/ 0 w 218"/>
                <a:gd name="T15" fmla="*/ 0 h 183"/>
                <a:gd name="T16" fmla="*/ 0 w 218"/>
                <a:gd name="T17" fmla="*/ 0 h 183"/>
                <a:gd name="T18" fmla="*/ 0 w 218"/>
                <a:gd name="T19" fmla="*/ 0 h 183"/>
                <a:gd name="T20" fmla="*/ 0 w 218"/>
                <a:gd name="T21" fmla="*/ 0 h 183"/>
                <a:gd name="T22" fmla="*/ 0 w 218"/>
                <a:gd name="T23" fmla="*/ 0 h 183"/>
                <a:gd name="T24" fmla="*/ 0 w 218"/>
                <a:gd name="T25" fmla="*/ 0 h 183"/>
                <a:gd name="T26" fmla="*/ 0 w 218"/>
                <a:gd name="T27" fmla="*/ 0 h 183"/>
                <a:gd name="T28" fmla="*/ 0 w 218"/>
                <a:gd name="T29" fmla="*/ 0 h 183"/>
                <a:gd name="T30" fmla="*/ 0 w 218"/>
                <a:gd name="T31" fmla="*/ 0 h 183"/>
                <a:gd name="T32" fmla="*/ 0 w 218"/>
                <a:gd name="T33" fmla="*/ 0 h 183"/>
                <a:gd name="T34" fmla="*/ 0 w 218"/>
                <a:gd name="T35" fmla="*/ 0 h 183"/>
                <a:gd name="T36" fmla="*/ 0 w 218"/>
                <a:gd name="T37" fmla="*/ 0 h 183"/>
                <a:gd name="T38" fmla="*/ 0 w 218"/>
                <a:gd name="T39" fmla="*/ 0 h 183"/>
                <a:gd name="T40" fmla="*/ 0 w 218"/>
                <a:gd name="T41" fmla="*/ 0 h 183"/>
                <a:gd name="T42" fmla="*/ 0 w 218"/>
                <a:gd name="T43" fmla="*/ 0 h 183"/>
                <a:gd name="T44" fmla="*/ 0 w 218"/>
                <a:gd name="T45" fmla="*/ 0 h 183"/>
                <a:gd name="T46" fmla="*/ 0 w 218"/>
                <a:gd name="T47" fmla="*/ 0 h 183"/>
                <a:gd name="T48" fmla="*/ 0 w 218"/>
                <a:gd name="T49" fmla="*/ 0 h 183"/>
                <a:gd name="T50" fmla="*/ 0 w 218"/>
                <a:gd name="T51" fmla="*/ 0 h 183"/>
                <a:gd name="T52" fmla="*/ 0 w 218"/>
                <a:gd name="T53" fmla="*/ 0 h 183"/>
                <a:gd name="T54" fmla="*/ 0 w 218"/>
                <a:gd name="T55" fmla="*/ 0 h 183"/>
                <a:gd name="T56" fmla="*/ 0 w 218"/>
                <a:gd name="T57" fmla="*/ 0 h 183"/>
                <a:gd name="T58" fmla="*/ 0 w 218"/>
                <a:gd name="T59" fmla="*/ 0 h 183"/>
                <a:gd name="T60" fmla="*/ 0 w 218"/>
                <a:gd name="T61" fmla="*/ 0 h 183"/>
                <a:gd name="T62" fmla="*/ 0 w 218"/>
                <a:gd name="T63" fmla="*/ 0 h 183"/>
                <a:gd name="T64" fmla="*/ 0 w 218"/>
                <a:gd name="T65" fmla="*/ 0 h 183"/>
                <a:gd name="T66" fmla="*/ 0 w 218"/>
                <a:gd name="T67" fmla="*/ 0 h 183"/>
                <a:gd name="T68" fmla="*/ 0 w 218"/>
                <a:gd name="T69" fmla="*/ 0 h 183"/>
                <a:gd name="T70" fmla="*/ 0 w 218"/>
                <a:gd name="T71" fmla="*/ 0 h 183"/>
                <a:gd name="T72" fmla="*/ 0 w 218"/>
                <a:gd name="T73" fmla="*/ 0 h 183"/>
                <a:gd name="T74" fmla="*/ 0 w 218"/>
                <a:gd name="T75" fmla="*/ 0 h 183"/>
                <a:gd name="T76" fmla="*/ 0 w 218"/>
                <a:gd name="T77" fmla="*/ 0 h 183"/>
                <a:gd name="T78" fmla="*/ 0 w 218"/>
                <a:gd name="T79" fmla="*/ 0 h 183"/>
                <a:gd name="T80" fmla="*/ 0 w 21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8" h="183">
                  <a:moveTo>
                    <a:pt x="5" y="8"/>
                  </a:moveTo>
                  <a:lnTo>
                    <a:pt x="8" y="9"/>
                  </a:lnTo>
                  <a:lnTo>
                    <a:pt x="17" y="13"/>
                  </a:lnTo>
                  <a:lnTo>
                    <a:pt x="30" y="20"/>
                  </a:lnTo>
                  <a:lnTo>
                    <a:pt x="47" y="28"/>
                  </a:lnTo>
                  <a:lnTo>
                    <a:pt x="66" y="39"/>
                  </a:lnTo>
                  <a:lnTo>
                    <a:pt x="85" y="50"/>
                  </a:lnTo>
                  <a:lnTo>
                    <a:pt x="104" y="63"/>
                  </a:lnTo>
                  <a:lnTo>
                    <a:pt x="120" y="77"/>
                  </a:lnTo>
                  <a:lnTo>
                    <a:pt x="134" y="92"/>
                  </a:lnTo>
                  <a:lnTo>
                    <a:pt x="144" y="107"/>
                  </a:lnTo>
                  <a:lnTo>
                    <a:pt x="153" y="123"/>
                  </a:lnTo>
                  <a:lnTo>
                    <a:pt x="163" y="139"/>
                  </a:lnTo>
                  <a:lnTo>
                    <a:pt x="172" y="153"/>
                  </a:lnTo>
                  <a:lnTo>
                    <a:pt x="183" y="165"/>
                  </a:lnTo>
                  <a:lnTo>
                    <a:pt x="198" y="176"/>
                  </a:lnTo>
                  <a:lnTo>
                    <a:pt x="218" y="183"/>
                  </a:lnTo>
                  <a:lnTo>
                    <a:pt x="217" y="182"/>
                  </a:lnTo>
                  <a:lnTo>
                    <a:pt x="213" y="178"/>
                  </a:lnTo>
                  <a:lnTo>
                    <a:pt x="209" y="172"/>
                  </a:lnTo>
                  <a:lnTo>
                    <a:pt x="202" y="165"/>
                  </a:lnTo>
                  <a:lnTo>
                    <a:pt x="195" y="155"/>
                  </a:lnTo>
                  <a:lnTo>
                    <a:pt x="187" y="144"/>
                  </a:lnTo>
                  <a:lnTo>
                    <a:pt x="180" y="130"/>
                  </a:lnTo>
                  <a:lnTo>
                    <a:pt x="172" y="115"/>
                  </a:lnTo>
                  <a:lnTo>
                    <a:pt x="164" y="100"/>
                  </a:lnTo>
                  <a:lnTo>
                    <a:pt x="156" y="86"/>
                  </a:lnTo>
                  <a:lnTo>
                    <a:pt x="148" y="73"/>
                  </a:lnTo>
                  <a:lnTo>
                    <a:pt x="140" y="62"/>
                  </a:lnTo>
                  <a:lnTo>
                    <a:pt x="131" y="51"/>
                  </a:lnTo>
                  <a:lnTo>
                    <a:pt x="122" y="43"/>
                  </a:lnTo>
                  <a:lnTo>
                    <a:pt x="112" y="35"/>
                  </a:lnTo>
                  <a:lnTo>
                    <a:pt x="102" y="30"/>
                  </a:lnTo>
                  <a:lnTo>
                    <a:pt x="89" y="24"/>
                  </a:lnTo>
                  <a:lnTo>
                    <a:pt x="72" y="17"/>
                  </a:lnTo>
                  <a:lnTo>
                    <a:pt x="52" y="10"/>
                  </a:lnTo>
                  <a:lnTo>
                    <a:pt x="32" y="4"/>
                  </a:lnTo>
                  <a:lnTo>
                    <a:pt x="16" y="1"/>
                  </a:lnTo>
                  <a:lnTo>
                    <a:pt x="5" y="0"/>
                  </a:lnTo>
                  <a:lnTo>
                    <a:pt x="0" y="2"/>
                  </a:lnTo>
                  <a:lnTo>
                    <a:pt x="5" y="8"/>
                  </a:lnTo>
                  <a:close/>
                </a:path>
              </a:pathLst>
            </a:custGeom>
            <a:solidFill>
              <a:srgbClr val="140000"/>
            </a:solidFill>
            <a:ln w="3175">
              <a:solidFill>
                <a:schemeClr val="tx1"/>
              </a:solidFill>
              <a:round/>
              <a:headEnd/>
              <a:tailEnd/>
            </a:ln>
          </p:spPr>
          <p:txBody>
            <a:bodyPr/>
            <a:lstStyle/>
            <a:p>
              <a:endParaRPr lang="zh-CN" altLang="en-US"/>
            </a:p>
          </p:txBody>
        </p:sp>
        <p:sp>
          <p:nvSpPr>
            <p:cNvPr id="158947" name="Freeform 1394"/>
            <p:cNvSpPr>
              <a:spLocks noChangeArrowheads="1"/>
            </p:cNvSpPr>
            <p:nvPr/>
          </p:nvSpPr>
          <p:spPr bwMode="auto">
            <a:xfrm flipH="1">
              <a:off x="2033" y="2328"/>
              <a:ext cx="17" cy="36"/>
            </a:xfrm>
            <a:custGeom>
              <a:avLst/>
              <a:gdLst>
                <a:gd name="T0" fmla="*/ 0 w 67"/>
                <a:gd name="T1" fmla="*/ 0 h 137"/>
                <a:gd name="T2" fmla="*/ 0 w 67"/>
                <a:gd name="T3" fmla="*/ 0 h 137"/>
                <a:gd name="T4" fmla="*/ 0 w 67"/>
                <a:gd name="T5" fmla="*/ 0 h 137"/>
                <a:gd name="T6" fmla="*/ 0 w 67"/>
                <a:gd name="T7" fmla="*/ 0 h 137"/>
                <a:gd name="T8" fmla="*/ 0 w 67"/>
                <a:gd name="T9" fmla="*/ 0 h 137"/>
                <a:gd name="T10" fmla="*/ 0 w 67"/>
                <a:gd name="T11" fmla="*/ 0 h 137"/>
                <a:gd name="T12" fmla="*/ 0 w 67"/>
                <a:gd name="T13" fmla="*/ 0 h 137"/>
                <a:gd name="T14" fmla="*/ 0 w 67"/>
                <a:gd name="T15" fmla="*/ 0 h 137"/>
                <a:gd name="T16" fmla="*/ 0 w 67"/>
                <a:gd name="T17" fmla="*/ 0 h 137"/>
                <a:gd name="T18" fmla="*/ 0 w 67"/>
                <a:gd name="T19" fmla="*/ 0 h 137"/>
                <a:gd name="T20" fmla="*/ 0 w 67"/>
                <a:gd name="T21" fmla="*/ 0 h 137"/>
                <a:gd name="T22" fmla="*/ 0 w 67"/>
                <a:gd name="T23" fmla="*/ 0 h 137"/>
                <a:gd name="T24" fmla="*/ 0 w 67"/>
                <a:gd name="T25" fmla="*/ 0 h 137"/>
                <a:gd name="T26" fmla="*/ 0 w 67"/>
                <a:gd name="T27" fmla="*/ 0 h 137"/>
                <a:gd name="T28" fmla="*/ 0 w 67"/>
                <a:gd name="T29" fmla="*/ 0 h 137"/>
                <a:gd name="T30" fmla="*/ 0 w 67"/>
                <a:gd name="T31" fmla="*/ 0 h 137"/>
                <a:gd name="T32" fmla="*/ 0 w 67"/>
                <a:gd name="T33" fmla="*/ 0 h 137"/>
                <a:gd name="T34" fmla="*/ 0 w 67"/>
                <a:gd name="T35" fmla="*/ 0 h 137"/>
                <a:gd name="T36" fmla="*/ 0 w 67"/>
                <a:gd name="T37" fmla="*/ 0 h 137"/>
                <a:gd name="T38" fmla="*/ 0 w 67"/>
                <a:gd name="T39" fmla="*/ 0 h 137"/>
                <a:gd name="T40" fmla="*/ 0 w 67"/>
                <a:gd name="T41" fmla="*/ 0 h 137"/>
                <a:gd name="T42" fmla="*/ 0 w 67"/>
                <a:gd name="T43" fmla="*/ 0 h 137"/>
                <a:gd name="T44" fmla="*/ 0 w 67"/>
                <a:gd name="T45" fmla="*/ 0 h 137"/>
                <a:gd name="T46" fmla="*/ 0 w 67"/>
                <a:gd name="T47" fmla="*/ 0 h 137"/>
                <a:gd name="T48" fmla="*/ 0 w 67"/>
                <a:gd name="T49" fmla="*/ 0 h 1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7" h="137">
                  <a:moveTo>
                    <a:pt x="0" y="7"/>
                  </a:moveTo>
                  <a:lnTo>
                    <a:pt x="2" y="7"/>
                  </a:lnTo>
                  <a:lnTo>
                    <a:pt x="8" y="8"/>
                  </a:lnTo>
                  <a:lnTo>
                    <a:pt x="15" y="15"/>
                  </a:lnTo>
                  <a:lnTo>
                    <a:pt x="20" y="34"/>
                  </a:lnTo>
                  <a:lnTo>
                    <a:pt x="24" y="47"/>
                  </a:lnTo>
                  <a:lnTo>
                    <a:pt x="31" y="64"/>
                  </a:lnTo>
                  <a:lnTo>
                    <a:pt x="38" y="81"/>
                  </a:lnTo>
                  <a:lnTo>
                    <a:pt x="46" y="97"/>
                  </a:lnTo>
                  <a:lnTo>
                    <a:pt x="54" y="113"/>
                  </a:lnTo>
                  <a:lnTo>
                    <a:pt x="61" y="126"/>
                  </a:lnTo>
                  <a:lnTo>
                    <a:pt x="65" y="134"/>
                  </a:lnTo>
                  <a:lnTo>
                    <a:pt x="67" y="137"/>
                  </a:lnTo>
                  <a:lnTo>
                    <a:pt x="63" y="125"/>
                  </a:lnTo>
                  <a:lnTo>
                    <a:pt x="54" y="97"/>
                  </a:lnTo>
                  <a:lnTo>
                    <a:pt x="42" y="65"/>
                  </a:lnTo>
                  <a:lnTo>
                    <a:pt x="34" y="43"/>
                  </a:lnTo>
                  <a:lnTo>
                    <a:pt x="32" y="36"/>
                  </a:lnTo>
                  <a:lnTo>
                    <a:pt x="28" y="27"/>
                  </a:lnTo>
                  <a:lnTo>
                    <a:pt x="25" y="19"/>
                  </a:lnTo>
                  <a:lnTo>
                    <a:pt x="21" y="11"/>
                  </a:lnTo>
                  <a:lnTo>
                    <a:pt x="17" y="4"/>
                  </a:lnTo>
                  <a:lnTo>
                    <a:pt x="11" y="0"/>
                  </a:lnTo>
                  <a:lnTo>
                    <a:pt x="5" y="1"/>
                  </a:lnTo>
                  <a:lnTo>
                    <a:pt x="0" y="7"/>
                  </a:lnTo>
                  <a:close/>
                </a:path>
              </a:pathLst>
            </a:custGeom>
            <a:solidFill>
              <a:srgbClr val="140000"/>
            </a:solidFill>
            <a:ln w="3175">
              <a:solidFill>
                <a:schemeClr val="tx1"/>
              </a:solidFill>
              <a:round/>
              <a:headEnd/>
              <a:tailEnd/>
            </a:ln>
          </p:spPr>
          <p:txBody>
            <a:bodyPr/>
            <a:lstStyle/>
            <a:p>
              <a:endParaRPr lang="zh-CN" altLang="en-US"/>
            </a:p>
          </p:txBody>
        </p:sp>
        <p:sp>
          <p:nvSpPr>
            <p:cNvPr id="158948" name="Freeform 1395"/>
            <p:cNvSpPr>
              <a:spLocks noChangeArrowheads="1"/>
            </p:cNvSpPr>
            <p:nvPr/>
          </p:nvSpPr>
          <p:spPr bwMode="auto">
            <a:xfrm flipH="1">
              <a:off x="2183" y="2397"/>
              <a:ext cx="144" cy="12"/>
            </a:xfrm>
            <a:custGeom>
              <a:avLst/>
              <a:gdLst>
                <a:gd name="T0" fmla="*/ 0 w 563"/>
                <a:gd name="T1" fmla="*/ 0 h 48"/>
                <a:gd name="T2" fmla="*/ 0 w 563"/>
                <a:gd name="T3" fmla="*/ 0 h 48"/>
                <a:gd name="T4" fmla="*/ 0 w 563"/>
                <a:gd name="T5" fmla="*/ 0 h 48"/>
                <a:gd name="T6" fmla="*/ 0 w 563"/>
                <a:gd name="T7" fmla="*/ 0 h 48"/>
                <a:gd name="T8" fmla="*/ 0 w 563"/>
                <a:gd name="T9" fmla="*/ 0 h 48"/>
                <a:gd name="T10" fmla="*/ 0 w 563"/>
                <a:gd name="T11" fmla="*/ 0 h 48"/>
                <a:gd name="T12" fmla="*/ 0 w 563"/>
                <a:gd name="T13" fmla="*/ 0 h 48"/>
                <a:gd name="T14" fmla="*/ 0 w 563"/>
                <a:gd name="T15" fmla="*/ 0 h 48"/>
                <a:gd name="T16" fmla="*/ 0 w 563"/>
                <a:gd name="T17" fmla="*/ 0 h 48"/>
                <a:gd name="T18" fmla="*/ 0 w 563"/>
                <a:gd name="T19" fmla="*/ 0 h 48"/>
                <a:gd name="T20" fmla="*/ 0 w 563"/>
                <a:gd name="T21" fmla="*/ 0 h 48"/>
                <a:gd name="T22" fmla="*/ 0 w 563"/>
                <a:gd name="T23" fmla="*/ 0 h 48"/>
                <a:gd name="T24" fmla="*/ 0 w 563"/>
                <a:gd name="T25" fmla="*/ 0 h 48"/>
                <a:gd name="T26" fmla="*/ 0 w 563"/>
                <a:gd name="T27" fmla="*/ 0 h 48"/>
                <a:gd name="T28" fmla="*/ 0 w 563"/>
                <a:gd name="T29" fmla="*/ 0 h 48"/>
                <a:gd name="T30" fmla="*/ 0 w 563"/>
                <a:gd name="T31" fmla="*/ 0 h 48"/>
                <a:gd name="T32" fmla="*/ 0 w 563"/>
                <a:gd name="T33" fmla="*/ 0 h 48"/>
                <a:gd name="T34" fmla="*/ 0 w 563"/>
                <a:gd name="T35" fmla="*/ 0 h 48"/>
                <a:gd name="T36" fmla="*/ 0 w 563"/>
                <a:gd name="T37" fmla="*/ 0 h 48"/>
                <a:gd name="T38" fmla="*/ 0 w 563"/>
                <a:gd name="T39" fmla="*/ 0 h 48"/>
                <a:gd name="T40" fmla="*/ 0 w 563"/>
                <a:gd name="T41" fmla="*/ 0 h 48"/>
                <a:gd name="T42" fmla="*/ 0 w 563"/>
                <a:gd name="T43" fmla="*/ 0 h 48"/>
                <a:gd name="T44" fmla="*/ 0 w 563"/>
                <a:gd name="T45" fmla="*/ 0 h 48"/>
                <a:gd name="T46" fmla="*/ 0 w 563"/>
                <a:gd name="T47" fmla="*/ 0 h 48"/>
                <a:gd name="T48" fmla="*/ 0 w 563"/>
                <a:gd name="T49" fmla="*/ 0 h 48"/>
                <a:gd name="T50" fmla="*/ 0 w 563"/>
                <a:gd name="T51" fmla="*/ 0 h 48"/>
                <a:gd name="T52" fmla="*/ 0 w 563"/>
                <a:gd name="T53" fmla="*/ 0 h 48"/>
                <a:gd name="T54" fmla="*/ 0 w 563"/>
                <a:gd name="T55" fmla="*/ 0 h 48"/>
                <a:gd name="T56" fmla="*/ 0 w 563"/>
                <a:gd name="T57" fmla="*/ 0 h 48"/>
                <a:gd name="T58" fmla="*/ 0 w 563"/>
                <a:gd name="T59" fmla="*/ 0 h 48"/>
                <a:gd name="T60" fmla="*/ 0 w 563"/>
                <a:gd name="T61" fmla="*/ 0 h 48"/>
                <a:gd name="T62" fmla="*/ 0 w 563"/>
                <a:gd name="T63" fmla="*/ 0 h 48"/>
                <a:gd name="T64" fmla="*/ 0 w 563"/>
                <a:gd name="T65" fmla="*/ 0 h 48"/>
                <a:gd name="T66" fmla="*/ 0 w 563"/>
                <a:gd name="T67" fmla="*/ 0 h 48"/>
                <a:gd name="T68" fmla="*/ 0 w 563"/>
                <a:gd name="T69" fmla="*/ 0 h 48"/>
                <a:gd name="T70" fmla="*/ 0 w 563"/>
                <a:gd name="T71" fmla="*/ 0 h 48"/>
                <a:gd name="T72" fmla="*/ 0 w 563"/>
                <a:gd name="T73" fmla="*/ 0 h 48"/>
                <a:gd name="T74" fmla="*/ 0 w 563"/>
                <a:gd name="T75" fmla="*/ 0 h 48"/>
                <a:gd name="T76" fmla="*/ 0 w 563"/>
                <a:gd name="T77" fmla="*/ 0 h 48"/>
                <a:gd name="T78" fmla="*/ 0 w 563"/>
                <a:gd name="T79" fmla="*/ 0 h 48"/>
                <a:gd name="T80" fmla="*/ 0 w 563"/>
                <a:gd name="T81" fmla="*/ 0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63" h="48">
                  <a:moveTo>
                    <a:pt x="0" y="2"/>
                  </a:moveTo>
                  <a:lnTo>
                    <a:pt x="5" y="2"/>
                  </a:lnTo>
                  <a:lnTo>
                    <a:pt x="16" y="4"/>
                  </a:lnTo>
                  <a:lnTo>
                    <a:pt x="35" y="7"/>
                  </a:lnTo>
                  <a:lnTo>
                    <a:pt x="59" y="9"/>
                  </a:lnTo>
                  <a:lnTo>
                    <a:pt x="89" y="12"/>
                  </a:lnTo>
                  <a:lnTo>
                    <a:pt x="124" y="16"/>
                  </a:lnTo>
                  <a:lnTo>
                    <a:pt x="162" y="18"/>
                  </a:lnTo>
                  <a:lnTo>
                    <a:pt x="202" y="20"/>
                  </a:lnTo>
                  <a:lnTo>
                    <a:pt x="244" y="23"/>
                  </a:lnTo>
                  <a:lnTo>
                    <a:pt x="288" y="24"/>
                  </a:lnTo>
                  <a:lnTo>
                    <a:pt x="333" y="24"/>
                  </a:lnTo>
                  <a:lnTo>
                    <a:pt x="377" y="23"/>
                  </a:lnTo>
                  <a:lnTo>
                    <a:pt x="419" y="20"/>
                  </a:lnTo>
                  <a:lnTo>
                    <a:pt x="460" y="16"/>
                  </a:lnTo>
                  <a:lnTo>
                    <a:pt x="498" y="9"/>
                  </a:lnTo>
                  <a:lnTo>
                    <a:pt x="532" y="1"/>
                  </a:lnTo>
                  <a:lnTo>
                    <a:pt x="535" y="1"/>
                  </a:lnTo>
                  <a:lnTo>
                    <a:pt x="540" y="0"/>
                  </a:lnTo>
                  <a:lnTo>
                    <a:pt x="548" y="0"/>
                  </a:lnTo>
                  <a:lnTo>
                    <a:pt x="555" y="0"/>
                  </a:lnTo>
                  <a:lnTo>
                    <a:pt x="561" y="1"/>
                  </a:lnTo>
                  <a:lnTo>
                    <a:pt x="563" y="4"/>
                  </a:lnTo>
                  <a:lnTo>
                    <a:pt x="560" y="10"/>
                  </a:lnTo>
                  <a:lnTo>
                    <a:pt x="550" y="19"/>
                  </a:lnTo>
                  <a:lnTo>
                    <a:pt x="540" y="24"/>
                  </a:lnTo>
                  <a:lnTo>
                    <a:pt x="529" y="30"/>
                  </a:lnTo>
                  <a:lnTo>
                    <a:pt x="513" y="34"/>
                  </a:lnTo>
                  <a:lnTo>
                    <a:pt x="494" y="38"/>
                  </a:lnTo>
                  <a:lnTo>
                    <a:pt x="472" y="41"/>
                  </a:lnTo>
                  <a:lnTo>
                    <a:pt x="446" y="45"/>
                  </a:lnTo>
                  <a:lnTo>
                    <a:pt x="417" y="47"/>
                  </a:lnTo>
                  <a:lnTo>
                    <a:pt x="385" y="48"/>
                  </a:lnTo>
                  <a:lnTo>
                    <a:pt x="349" y="48"/>
                  </a:lnTo>
                  <a:lnTo>
                    <a:pt x="310" y="46"/>
                  </a:lnTo>
                  <a:lnTo>
                    <a:pt x="267" y="44"/>
                  </a:lnTo>
                  <a:lnTo>
                    <a:pt x="221" y="39"/>
                  </a:lnTo>
                  <a:lnTo>
                    <a:pt x="171" y="33"/>
                  </a:lnTo>
                  <a:lnTo>
                    <a:pt x="118" y="25"/>
                  </a:lnTo>
                  <a:lnTo>
                    <a:pt x="61" y="15"/>
                  </a:lnTo>
                  <a:lnTo>
                    <a:pt x="0" y="2"/>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949" name="Freeform 1396"/>
            <p:cNvSpPr>
              <a:spLocks noChangeArrowheads="1"/>
            </p:cNvSpPr>
            <p:nvPr/>
          </p:nvSpPr>
          <p:spPr bwMode="auto">
            <a:xfrm flipH="1">
              <a:off x="2033" y="2387"/>
              <a:ext cx="104" cy="9"/>
            </a:xfrm>
            <a:custGeom>
              <a:avLst/>
              <a:gdLst>
                <a:gd name="T0" fmla="*/ 0 w 404"/>
                <a:gd name="T1" fmla="*/ 0 h 32"/>
                <a:gd name="T2" fmla="*/ 0 w 404"/>
                <a:gd name="T3" fmla="*/ 0 h 32"/>
                <a:gd name="T4" fmla="*/ 0 w 404"/>
                <a:gd name="T5" fmla="*/ 0 h 32"/>
                <a:gd name="T6" fmla="*/ 0 w 404"/>
                <a:gd name="T7" fmla="*/ 0 h 32"/>
                <a:gd name="T8" fmla="*/ 0 w 404"/>
                <a:gd name="T9" fmla="*/ 0 h 32"/>
                <a:gd name="T10" fmla="*/ 0 w 404"/>
                <a:gd name="T11" fmla="*/ 0 h 32"/>
                <a:gd name="T12" fmla="*/ 0 w 404"/>
                <a:gd name="T13" fmla="*/ 0 h 32"/>
                <a:gd name="T14" fmla="*/ 0 w 404"/>
                <a:gd name="T15" fmla="*/ 0 h 32"/>
                <a:gd name="T16" fmla="*/ 0 w 404"/>
                <a:gd name="T17" fmla="*/ 0 h 32"/>
                <a:gd name="T18" fmla="*/ 0 w 404"/>
                <a:gd name="T19" fmla="*/ 0 h 32"/>
                <a:gd name="T20" fmla="*/ 0 w 404"/>
                <a:gd name="T21" fmla="*/ 0 h 32"/>
                <a:gd name="T22" fmla="*/ 0 w 404"/>
                <a:gd name="T23" fmla="*/ 0 h 32"/>
                <a:gd name="T24" fmla="*/ 0 w 404"/>
                <a:gd name="T25" fmla="*/ 0 h 32"/>
                <a:gd name="T26" fmla="*/ 0 w 404"/>
                <a:gd name="T27" fmla="*/ 0 h 32"/>
                <a:gd name="T28" fmla="*/ 0 w 404"/>
                <a:gd name="T29" fmla="*/ 0 h 32"/>
                <a:gd name="T30" fmla="*/ 0 w 404"/>
                <a:gd name="T31" fmla="*/ 0 h 32"/>
                <a:gd name="T32" fmla="*/ 0 w 404"/>
                <a:gd name="T33" fmla="*/ 0 h 32"/>
                <a:gd name="T34" fmla="*/ 0 w 404"/>
                <a:gd name="T35" fmla="*/ 0 h 32"/>
                <a:gd name="T36" fmla="*/ 0 w 404"/>
                <a:gd name="T37" fmla="*/ 0 h 32"/>
                <a:gd name="T38" fmla="*/ 0 w 404"/>
                <a:gd name="T39" fmla="*/ 0 h 32"/>
                <a:gd name="T40" fmla="*/ 0 w 404"/>
                <a:gd name="T41" fmla="*/ 0 h 32"/>
                <a:gd name="T42" fmla="*/ 0 w 404"/>
                <a:gd name="T43" fmla="*/ 0 h 32"/>
                <a:gd name="T44" fmla="*/ 0 w 404"/>
                <a:gd name="T45" fmla="*/ 0 h 32"/>
                <a:gd name="T46" fmla="*/ 0 w 404"/>
                <a:gd name="T47" fmla="*/ 0 h 32"/>
                <a:gd name="T48" fmla="*/ 0 w 404"/>
                <a:gd name="T49" fmla="*/ 0 h 32"/>
                <a:gd name="T50" fmla="*/ 0 w 404"/>
                <a:gd name="T51" fmla="*/ 0 h 32"/>
                <a:gd name="T52" fmla="*/ 0 w 404"/>
                <a:gd name="T53" fmla="*/ 0 h 32"/>
                <a:gd name="T54" fmla="*/ 0 w 404"/>
                <a:gd name="T55" fmla="*/ 0 h 32"/>
                <a:gd name="T56" fmla="*/ 0 w 404"/>
                <a:gd name="T57" fmla="*/ 0 h 32"/>
                <a:gd name="T58" fmla="*/ 0 w 404"/>
                <a:gd name="T59" fmla="*/ 0 h 32"/>
                <a:gd name="T60" fmla="*/ 0 w 404"/>
                <a:gd name="T61" fmla="*/ 0 h 32"/>
                <a:gd name="T62" fmla="*/ 0 w 404"/>
                <a:gd name="T63" fmla="*/ 0 h 32"/>
                <a:gd name="T64" fmla="*/ 0 w 404"/>
                <a:gd name="T65" fmla="*/ 0 h 32"/>
                <a:gd name="T66" fmla="*/ 0 w 404"/>
                <a:gd name="T67" fmla="*/ 0 h 32"/>
                <a:gd name="T68" fmla="*/ 0 w 404"/>
                <a:gd name="T69" fmla="*/ 0 h 32"/>
                <a:gd name="T70" fmla="*/ 0 w 404"/>
                <a:gd name="T71" fmla="*/ 0 h 32"/>
                <a:gd name="T72" fmla="*/ 0 w 404"/>
                <a:gd name="T73" fmla="*/ 0 h 32"/>
                <a:gd name="T74" fmla="*/ 0 w 404"/>
                <a:gd name="T75" fmla="*/ 0 h 32"/>
                <a:gd name="T76" fmla="*/ 0 w 404"/>
                <a:gd name="T77" fmla="*/ 0 h 32"/>
                <a:gd name="T78" fmla="*/ 0 w 404"/>
                <a:gd name="T79" fmla="*/ 0 h 32"/>
                <a:gd name="T80" fmla="*/ 0 w 404"/>
                <a:gd name="T81" fmla="*/ 0 h 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04" h="32">
                  <a:moveTo>
                    <a:pt x="0" y="32"/>
                  </a:moveTo>
                  <a:lnTo>
                    <a:pt x="4" y="32"/>
                  </a:lnTo>
                  <a:lnTo>
                    <a:pt x="15" y="31"/>
                  </a:lnTo>
                  <a:lnTo>
                    <a:pt x="32" y="30"/>
                  </a:lnTo>
                  <a:lnTo>
                    <a:pt x="55" y="28"/>
                  </a:lnTo>
                  <a:lnTo>
                    <a:pt x="83" y="26"/>
                  </a:lnTo>
                  <a:lnTo>
                    <a:pt x="113" y="24"/>
                  </a:lnTo>
                  <a:lnTo>
                    <a:pt x="145" y="21"/>
                  </a:lnTo>
                  <a:lnTo>
                    <a:pt x="179" y="18"/>
                  </a:lnTo>
                  <a:lnTo>
                    <a:pt x="212" y="16"/>
                  </a:lnTo>
                  <a:lnTo>
                    <a:pt x="245" y="13"/>
                  </a:lnTo>
                  <a:lnTo>
                    <a:pt x="277" y="10"/>
                  </a:lnTo>
                  <a:lnTo>
                    <a:pt x="304" y="8"/>
                  </a:lnTo>
                  <a:lnTo>
                    <a:pt x="328" y="6"/>
                  </a:lnTo>
                  <a:lnTo>
                    <a:pt x="348" y="3"/>
                  </a:lnTo>
                  <a:lnTo>
                    <a:pt x="361" y="2"/>
                  </a:lnTo>
                  <a:lnTo>
                    <a:pt x="367" y="1"/>
                  </a:lnTo>
                  <a:lnTo>
                    <a:pt x="374" y="0"/>
                  </a:lnTo>
                  <a:lnTo>
                    <a:pt x="382" y="1"/>
                  </a:lnTo>
                  <a:lnTo>
                    <a:pt x="392" y="2"/>
                  </a:lnTo>
                  <a:lnTo>
                    <a:pt x="399" y="5"/>
                  </a:lnTo>
                  <a:lnTo>
                    <a:pt x="404" y="8"/>
                  </a:lnTo>
                  <a:lnTo>
                    <a:pt x="404" y="11"/>
                  </a:lnTo>
                  <a:lnTo>
                    <a:pt x="401" y="15"/>
                  </a:lnTo>
                  <a:lnTo>
                    <a:pt x="389" y="18"/>
                  </a:lnTo>
                  <a:lnTo>
                    <a:pt x="378" y="19"/>
                  </a:lnTo>
                  <a:lnTo>
                    <a:pt x="361" y="22"/>
                  </a:lnTo>
                  <a:lnTo>
                    <a:pt x="339" y="23"/>
                  </a:lnTo>
                  <a:lnTo>
                    <a:pt x="311" y="24"/>
                  </a:lnTo>
                  <a:lnTo>
                    <a:pt x="281" y="25"/>
                  </a:lnTo>
                  <a:lnTo>
                    <a:pt x="249" y="26"/>
                  </a:lnTo>
                  <a:lnTo>
                    <a:pt x="214" y="28"/>
                  </a:lnTo>
                  <a:lnTo>
                    <a:pt x="180" y="29"/>
                  </a:lnTo>
                  <a:lnTo>
                    <a:pt x="145" y="30"/>
                  </a:lnTo>
                  <a:lnTo>
                    <a:pt x="113" y="30"/>
                  </a:lnTo>
                  <a:lnTo>
                    <a:pt x="82" y="31"/>
                  </a:lnTo>
                  <a:lnTo>
                    <a:pt x="55" y="31"/>
                  </a:lnTo>
                  <a:lnTo>
                    <a:pt x="32" y="32"/>
                  </a:lnTo>
                  <a:lnTo>
                    <a:pt x="15" y="32"/>
                  </a:lnTo>
                  <a:lnTo>
                    <a:pt x="4" y="32"/>
                  </a:lnTo>
                  <a:lnTo>
                    <a:pt x="0" y="32"/>
                  </a:lnTo>
                  <a:close/>
                </a:path>
              </a:pathLst>
            </a:custGeom>
            <a:solidFill>
              <a:srgbClr val="140000"/>
            </a:solidFill>
            <a:ln w="3175">
              <a:solidFill>
                <a:schemeClr val="tx1"/>
              </a:solidFill>
              <a:round/>
              <a:headEnd/>
              <a:tailEnd/>
            </a:ln>
          </p:spPr>
          <p:txBody>
            <a:bodyPr/>
            <a:lstStyle/>
            <a:p>
              <a:endParaRPr lang="zh-CN" altLang="en-US"/>
            </a:p>
          </p:txBody>
        </p:sp>
        <p:sp>
          <p:nvSpPr>
            <p:cNvPr id="158950" name="Freeform 1397"/>
            <p:cNvSpPr>
              <a:spLocks noChangeArrowheads="1"/>
            </p:cNvSpPr>
            <p:nvPr/>
          </p:nvSpPr>
          <p:spPr bwMode="auto">
            <a:xfrm flipH="1">
              <a:off x="1990" y="2373"/>
              <a:ext cx="35" cy="17"/>
            </a:xfrm>
            <a:custGeom>
              <a:avLst/>
              <a:gdLst>
                <a:gd name="T0" fmla="*/ 0 w 140"/>
                <a:gd name="T1" fmla="*/ 0 h 64"/>
                <a:gd name="T2" fmla="*/ 0 w 140"/>
                <a:gd name="T3" fmla="*/ 0 h 64"/>
                <a:gd name="T4" fmla="*/ 0 w 140"/>
                <a:gd name="T5" fmla="*/ 0 h 64"/>
                <a:gd name="T6" fmla="*/ 0 w 140"/>
                <a:gd name="T7" fmla="*/ 0 h 64"/>
                <a:gd name="T8" fmla="*/ 0 w 140"/>
                <a:gd name="T9" fmla="*/ 0 h 64"/>
                <a:gd name="T10" fmla="*/ 0 w 140"/>
                <a:gd name="T11" fmla="*/ 0 h 64"/>
                <a:gd name="T12" fmla="*/ 0 w 140"/>
                <a:gd name="T13" fmla="*/ 0 h 64"/>
                <a:gd name="T14" fmla="*/ 0 w 140"/>
                <a:gd name="T15" fmla="*/ 0 h 64"/>
                <a:gd name="T16" fmla="*/ 0 w 140"/>
                <a:gd name="T17" fmla="*/ 0 h 64"/>
                <a:gd name="T18" fmla="*/ 0 w 140"/>
                <a:gd name="T19" fmla="*/ 0 h 64"/>
                <a:gd name="T20" fmla="*/ 0 w 140"/>
                <a:gd name="T21" fmla="*/ 0 h 64"/>
                <a:gd name="T22" fmla="*/ 0 w 140"/>
                <a:gd name="T23" fmla="*/ 0 h 64"/>
                <a:gd name="T24" fmla="*/ 0 w 140"/>
                <a:gd name="T25" fmla="*/ 0 h 64"/>
                <a:gd name="T26" fmla="*/ 0 w 140"/>
                <a:gd name="T27" fmla="*/ 0 h 64"/>
                <a:gd name="T28" fmla="*/ 0 w 140"/>
                <a:gd name="T29" fmla="*/ 0 h 64"/>
                <a:gd name="T30" fmla="*/ 0 w 140"/>
                <a:gd name="T31" fmla="*/ 0 h 64"/>
                <a:gd name="T32" fmla="*/ 0 w 140"/>
                <a:gd name="T33" fmla="*/ 0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0" h="64">
                  <a:moveTo>
                    <a:pt x="0" y="64"/>
                  </a:moveTo>
                  <a:lnTo>
                    <a:pt x="7" y="60"/>
                  </a:lnTo>
                  <a:lnTo>
                    <a:pt x="24" y="49"/>
                  </a:lnTo>
                  <a:lnTo>
                    <a:pt x="48" y="35"/>
                  </a:lnTo>
                  <a:lnTo>
                    <a:pt x="75" y="21"/>
                  </a:lnTo>
                  <a:lnTo>
                    <a:pt x="102" y="8"/>
                  </a:lnTo>
                  <a:lnTo>
                    <a:pt x="124" y="0"/>
                  </a:lnTo>
                  <a:lnTo>
                    <a:pt x="137" y="0"/>
                  </a:lnTo>
                  <a:lnTo>
                    <a:pt x="140" y="10"/>
                  </a:lnTo>
                  <a:lnTo>
                    <a:pt x="129" y="25"/>
                  </a:lnTo>
                  <a:lnTo>
                    <a:pt x="112" y="38"/>
                  </a:lnTo>
                  <a:lnTo>
                    <a:pt x="89" y="47"/>
                  </a:lnTo>
                  <a:lnTo>
                    <a:pt x="65" y="54"/>
                  </a:lnTo>
                  <a:lnTo>
                    <a:pt x="41" y="59"/>
                  </a:lnTo>
                  <a:lnTo>
                    <a:pt x="20" y="62"/>
                  </a:lnTo>
                  <a:lnTo>
                    <a:pt x="6" y="64"/>
                  </a:lnTo>
                  <a:lnTo>
                    <a:pt x="0" y="64"/>
                  </a:lnTo>
                  <a:close/>
                </a:path>
              </a:pathLst>
            </a:custGeom>
            <a:solidFill>
              <a:srgbClr val="140000"/>
            </a:solidFill>
            <a:ln w="3175">
              <a:solidFill>
                <a:schemeClr val="tx1"/>
              </a:solidFill>
              <a:round/>
              <a:headEnd/>
              <a:tailEnd/>
            </a:ln>
          </p:spPr>
          <p:txBody>
            <a:bodyPr/>
            <a:lstStyle/>
            <a:p>
              <a:endParaRPr lang="zh-CN" altLang="en-US"/>
            </a:p>
          </p:txBody>
        </p:sp>
        <p:sp>
          <p:nvSpPr>
            <p:cNvPr id="158951" name="Freeform 1398"/>
            <p:cNvSpPr>
              <a:spLocks noChangeArrowheads="1"/>
            </p:cNvSpPr>
            <p:nvPr/>
          </p:nvSpPr>
          <p:spPr bwMode="auto">
            <a:xfrm flipH="1">
              <a:off x="1985" y="2357"/>
              <a:ext cx="45" cy="23"/>
            </a:xfrm>
            <a:custGeom>
              <a:avLst/>
              <a:gdLst>
                <a:gd name="T0" fmla="*/ 0 w 175"/>
                <a:gd name="T1" fmla="*/ 0 h 89"/>
                <a:gd name="T2" fmla="*/ 0 w 175"/>
                <a:gd name="T3" fmla="*/ 0 h 89"/>
                <a:gd name="T4" fmla="*/ 0 w 175"/>
                <a:gd name="T5" fmla="*/ 0 h 89"/>
                <a:gd name="T6" fmla="*/ 0 w 175"/>
                <a:gd name="T7" fmla="*/ 0 h 89"/>
                <a:gd name="T8" fmla="*/ 0 w 175"/>
                <a:gd name="T9" fmla="*/ 0 h 89"/>
                <a:gd name="T10" fmla="*/ 0 w 175"/>
                <a:gd name="T11" fmla="*/ 0 h 89"/>
                <a:gd name="T12" fmla="*/ 0 w 175"/>
                <a:gd name="T13" fmla="*/ 0 h 89"/>
                <a:gd name="T14" fmla="*/ 0 w 175"/>
                <a:gd name="T15" fmla="*/ 0 h 89"/>
                <a:gd name="T16" fmla="*/ 0 w 175"/>
                <a:gd name="T17" fmla="*/ 0 h 89"/>
                <a:gd name="T18" fmla="*/ 0 w 175"/>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5" h="89">
                  <a:moveTo>
                    <a:pt x="0" y="89"/>
                  </a:moveTo>
                  <a:lnTo>
                    <a:pt x="175" y="0"/>
                  </a:lnTo>
                  <a:lnTo>
                    <a:pt x="172" y="3"/>
                  </a:lnTo>
                  <a:lnTo>
                    <a:pt x="160" y="11"/>
                  </a:lnTo>
                  <a:lnTo>
                    <a:pt x="142" y="24"/>
                  </a:lnTo>
                  <a:lnTo>
                    <a:pt x="120" y="38"/>
                  </a:lnTo>
                  <a:lnTo>
                    <a:pt x="93" y="54"/>
                  </a:lnTo>
                  <a:lnTo>
                    <a:pt x="63" y="68"/>
                  </a:lnTo>
                  <a:lnTo>
                    <a:pt x="32" y="80"/>
                  </a:lnTo>
                  <a:lnTo>
                    <a:pt x="0" y="89"/>
                  </a:lnTo>
                  <a:close/>
                </a:path>
              </a:pathLst>
            </a:custGeom>
            <a:solidFill>
              <a:srgbClr val="140000"/>
            </a:solidFill>
            <a:ln w="3175">
              <a:solidFill>
                <a:schemeClr val="tx1"/>
              </a:solidFill>
              <a:round/>
              <a:headEnd/>
              <a:tailEnd/>
            </a:ln>
          </p:spPr>
          <p:txBody>
            <a:bodyPr/>
            <a:lstStyle/>
            <a:p>
              <a:endParaRPr lang="zh-CN" altLang="en-US"/>
            </a:p>
          </p:txBody>
        </p:sp>
        <p:sp>
          <p:nvSpPr>
            <p:cNvPr id="158952" name="Freeform 1399"/>
            <p:cNvSpPr>
              <a:spLocks noChangeArrowheads="1"/>
            </p:cNvSpPr>
            <p:nvPr/>
          </p:nvSpPr>
          <p:spPr bwMode="auto">
            <a:xfrm flipH="1">
              <a:off x="2144" y="2087"/>
              <a:ext cx="69" cy="43"/>
            </a:xfrm>
            <a:custGeom>
              <a:avLst/>
              <a:gdLst>
                <a:gd name="T0" fmla="*/ 0 w 272"/>
                <a:gd name="T1" fmla="*/ 0 h 166"/>
                <a:gd name="T2" fmla="*/ 0 w 272"/>
                <a:gd name="T3" fmla="*/ 0 h 166"/>
                <a:gd name="T4" fmla="*/ 0 w 272"/>
                <a:gd name="T5" fmla="*/ 0 h 166"/>
                <a:gd name="T6" fmla="*/ 0 w 272"/>
                <a:gd name="T7" fmla="*/ 0 h 166"/>
                <a:gd name="T8" fmla="*/ 0 w 272"/>
                <a:gd name="T9" fmla="*/ 0 h 166"/>
                <a:gd name="T10" fmla="*/ 0 w 272"/>
                <a:gd name="T11" fmla="*/ 0 h 166"/>
                <a:gd name="T12" fmla="*/ 0 w 272"/>
                <a:gd name="T13" fmla="*/ 0 h 166"/>
                <a:gd name="T14" fmla="*/ 0 w 272"/>
                <a:gd name="T15" fmla="*/ 0 h 166"/>
                <a:gd name="T16" fmla="*/ 0 w 272"/>
                <a:gd name="T17" fmla="*/ 0 h 166"/>
                <a:gd name="T18" fmla="*/ 0 w 272"/>
                <a:gd name="T19" fmla="*/ 0 h 166"/>
                <a:gd name="T20" fmla="*/ 0 w 272"/>
                <a:gd name="T21" fmla="*/ 0 h 166"/>
                <a:gd name="T22" fmla="*/ 0 w 272"/>
                <a:gd name="T23" fmla="*/ 0 h 166"/>
                <a:gd name="T24" fmla="*/ 0 w 272"/>
                <a:gd name="T25" fmla="*/ 0 h 166"/>
                <a:gd name="T26" fmla="*/ 0 w 272"/>
                <a:gd name="T27" fmla="*/ 0 h 166"/>
                <a:gd name="T28" fmla="*/ 0 w 272"/>
                <a:gd name="T29" fmla="*/ 0 h 166"/>
                <a:gd name="T30" fmla="*/ 0 w 272"/>
                <a:gd name="T31" fmla="*/ 0 h 166"/>
                <a:gd name="T32" fmla="*/ 0 w 272"/>
                <a:gd name="T33" fmla="*/ 0 h 166"/>
                <a:gd name="T34" fmla="*/ 0 w 272"/>
                <a:gd name="T35" fmla="*/ 0 h 166"/>
                <a:gd name="T36" fmla="*/ 0 w 272"/>
                <a:gd name="T37" fmla="*/ 0 h 166"/>
                <a:gd name="T38" fmla="*/ 0 w 272"/>
                <a:gd name="T39" fmla="*/ 0 h 166"/>
                <a:gd name="T40" fmla="*/ 0 w 272"/>
                <a:gd name="T41" fmla="*/ 0 h 166"/>
                <a:gd name="T42" fmla="*/ 0 w 272"/>
                <a:gd name="T43" fmla="*/ 0 h 166"/>
                <a:gd name="T44" fmla="*/ 0 w 272"/>
                <a:gd name="T45" fmla="*/ 0 h 166"/>
                <a:gd name="T46" fmla="*/ 0 w 272"/>
                <a:gd name="T47" fmla="*/ 0 h 166"/>
                <a:gd name="T48" fmla="*/ 0 w 272"/>
                <a:gd name="T49" fmla="*/ 0 h 166"/>
                <a:gd name="T50" fmla="*/ 0 w 272"/>
                <a:gd name="T51" fmla="*/ 0 h 166"/>
                <a:gd name="T52" fmla="*/ 0 w 272"/>
                <a:gd name="T53" fmla="*/ 0 h 166"/>
                <a:gd name="T54" fmla="*/ 0 w 272"/>
                <a:gd name="T55" fmla="*/ 0 h 166"/>
                <a:gd name="T56" fmla="*/ 0 w 272"/>
                <a:gd name="T57" fmla="*/ 0 h 166"/>
                <a:gd name="T58" fmla="*/ 0 w 272"/>
                <a:gd name="T59" fmla="*/ 0 h 166"/>
                <a:gd name="T60" fmla="*/ 0 w 272"/>
                <a:gd name="T61" fmla="*/ 0 h 166"/>
                <a:gd name="T62" fmla="*/ 0 w 272"/>
                <a:gd name="T63" fmla="*/ 0 h 166"/>
                <a:gd name="T64" fmla="*/ 0 w 272"/>
                <a:gd name="T65" fmla="*/ 0 h 166"/>
                <a:gd name="T66" fmla="*/ 0 w 272"/>
                <a:gd name="T67" fmla="*/ 0 h 166"/>
                <a:gd name="T68" fmla="*/ 0 w 272"/>
                <a:gd name="T69" fmla="*/ 0 h 166"/>
                <a:gd name="T70" fmla="*/ 0 w 272"/>
                <a:gd name="T71" fmla="*/ 0 h 166"/>
                <a:gd name="T72" fmla="*/ 0 w 272"/>
                <a:gd name="T73" fmla="*/ 0 h 166"/>
                <a:gd name="T74" fmla="*/ 0 w 272"/>
                <a:gd name="T75" fmla="*/ 0 h 166"/>
                <a:gd name="T76" fmla="*/ 0 w 272"/>
                <a:gd name="T77" fmla="*/ 0 h 166"/>
                <a:gd name="T78" fmla="*/ 0 w 272"/>
                <a:gd name="T79" fmla="*/ 0 h 166"/>
                <a:gd name="T80" fmla="*/ 0 w 272"/>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72" h="166">
                  <a:moveTo>
                    <a:pt x="0" y="0"/>
                  </a:moveTo>
                  <a:lnTo>
                    <a:pt x="1" y="1"/>
                  </a:lnTo>
                  <a:lnTo>
                    <a:pt x="3" y="5"/>
                  </a:lnTo>
                  <a:lnTo>
                    <a:pt x="9" y="11"/>
                  </a:lnTo>
                  <a:lnTo>
                    <a:pt x="16" y="18"/>
                  </a:lnTo>
                  <a:lnTo>
                    <a:pt x="25" y="29"/>
                  </a:lnTo>
                  <a:lnTo>
                    <a:pt x="35" y="39"/>
                  </a:lnTo>
                  <a:lnTo>
                    <a:pt x="49" y="52"/>
                  </a:lnTo>
                  <a:lnTo>
                    <a:pt x="64" y="64"/>
                  </a:lnTo>
                  <a:lnTo>
                    <a:pt x="81" y="78"/>
                  </a:lnTo>
                  <a:lnTo>
                    <a:pt x="101" y="92"/>
                  </a:lnTo>
                  <a:lnTo>
                    <a:pt x="122" y="106"/>
                  </a:lnTo>
                  <a:lnTo>
                    <a:pt x="146" y="119"/>
                  </a:lnTo>
                  <a:lnTo>
                    <a:pt x="171" y="132"/>
                  </a:lnTo>
                  <a:lnTo>
                    <a:pt x="199" y="144"/>
                  </a:lnTo>
                  <a:lnTo>
                    <a:pt x="228" y="155"/>
                  </a:lnTo>
                  <a:lnTo>
                    <a:pt x="260" y="166"/>
                  </a:lnTo>
                  <a:lnTo>
                    <a:pt x="261" y="166"/>
                  </a:lnTo>
                  <a:lnTo>
                    <a:pt x="264" y="165"/>
                  </a:lnTo>
                  <a:lnTo>
                    <a:pt x="268" y="162"/>
                  </a:lnTo>
                  <a:lnTo>
                    <a:pt x="271" y="159"/>
                  </a:lnTo>
                  <a:lnTo>
                    <a:pt x="272" y="157"/>
                  </a:lnTo>
                  <a:lnTo>
                    <a:pt x="270" y="152"/>
                  </a:lnTo>
                  <a:lnTo>
                    <a:pt x="263" y="147"/>
                  </a:lnTo>
                  <a:lnTo>
                    <a:pt x="252" y="143"/>
                  </a:lnTo>
                  <a:lnTo>
                    <a:pt x="244" y="140"/>
                  </a:lnTo>
                  <a:lnTo>
                    <a:pt x="236" y="138"/>
                  </a:lnTo>
                  <a:lnTo>
                    <a:pt x="225" y="135"/>
                  </a:lnTo>
                  <a:lnTo>
                    <a:pt x="215" y="131"/>
                  </a:lnTo>
                  <a:lnTo>
                    <a:pt x="203" y="128"/>
                  </a:lnTo>
                  <a:lnTo>
                    <a:pt x="191" y="123"/>
                  </a:lnTo>
                  <a:lnTo>
                    <a:pt x="177" y="117"/>
                  </a:lnTo>
                  <a:lnTo>
                    <a:pt x="163" y="110"/>
                  </a:lnTo>
                  <a:lnTo>
                    <a:pt x="147" y="102"/>
                  </a:lnTo>
                  <a:lnTo>
                    <a:pt x="130" y="93"/>
                  </a:lnTo>
                  <a:lnTo>
                    <a:pt x="111" y="82"/>
                  </a:lnTo>
                  <a:lnTo>
                    <a:pt x="92" y="69"/>
                  </a:lnTo>
                  <a:lnTo>
                    <a:pt x="71" y="55"/>
                  </a:lnTo>
                  <a:lnTo>
                    <a:pt x="49" y="39"/>
                  </a:lnTo>
                  <a:lnTo>
                    <a:pt x="25" y="21"/>
                  </a:lnTo>
                  <a:lnTo>
                    <a:pt x="0" y="0"/>
                  </a:lnTo>
                  <a:close/>
                </a:path>
              </a:pathLst>
            </a:custGeom>
            <a:solidFill>
              <a:srgbClr val="140000"/>
            </a:solidFill>
            <a:ln w="3175">
              <a:solidFill>
                <a:schemeClr val="tx1"/>
              </a:solidFill>
              <a:round/>
              <a:headEnd/>
              <a:tailEnd/>
            </a:ln>
          </p:spPr>
          <p:txBody>
            <a:bodyPr/>
            <a:lstStyle/>
            <a:p>
              <a:endParaRPr lang="zh-CN" altLang="en-US"/>
            </a:p>
          </p:txBody>
        </p:sp>
        <p:sp>
          <p:nvSpPr>
            <p:cNvPr id="158953" name="Freeform 1400"/>
            <p:cNvSpPr>
              <a:spLocks noChangeArrowheads="1"/>
            </p:cNvSpPr>
            <p:nvPr/>
          </p:nvSpPr>
          <p:spPr bwMode="auto">
            <a:xfrm flipH="1">
              <a:off x="2183" y="2101"/>
              <a:ext cx="27" cy="222"/>
            </a:xfrm>
            <a:custGeom>
              <a:avLst/>
              <a:gdLst>
                <a:gd name="T0" fmla="*/ 0 w 106"/>
                <a:gd name="T1" fmla="*/ 0 h 852"/>
                <a:gd name="T2" fmla="*/ 0 w 106"/>
                <a:gd name="T3" fmla="*/ 0 h 852"/>
                <a:gd name="T4" fmla="*/ 0 w 106"/>
                <a:gd name="T5" fmla="*/ 0 h 852"/>
                <a:gd name="T6" fmla="*/ 0 w 106"/>
                <a:gd name="T7" fmla="*/ 0 h 852"/>
                <a:gd name="T8" fmla="*/ 0 w 106"/>
                <a:gd name="T9" fmla="*/ 0 h 852"/>
                <a:gd name="T10" fmla="*/ 0 w 106"/>
                <a:gd name="T11" fmla="*/ 0 h 852"/>
                <a:gd name="T12" fmla="*/ 0 w 106"/>
                <a:gd name="T13" fmla="*/ 0 h 852"/>
                <a:gd name="T14" fmla="*/ 0 w 106"/>
                <a:gd name="T15" fmla="*/ 0 h 852"/>
                <a:gd name="T16" fmla="*/ 0 w 106"/>
                <a:gd name="T17" fmla="*/ 0 h 852"/>
                <a:gd name="T18" fmla="*/ 0 w 106"/>
                <a:gd name="T19" fmla="*/ 0 h 852"/>
                <a:gd name="T20" fmla="*/ 0 w 106"/>
                <a:gd name="T21" fmla="*/ 0 h 852"/>
                <a:gd name="T22" fmla="*/ 0 w 106"/>
                <a:gd name="T23" fmla="*/ 0 h 852"/>
                <a:gd name="T24" fmla="*/ 0 w 106"/>
                <a:gd name="T25" fmla="*/ 0 h 852"/>
                <a:gd name="T26" fmla="*/ 0 w 106"/>
                <a:gd name="T27" fmla="*/ 0 h 852"/>
                <a:gd name="T28" fmla="*/ 0 w 106"/>
                <a:gd name="T29" fmla="*/ 0 h 852"/>
                <a:gd name="T30" fmla="*/ 0 w 106"/>
                <a:gd name="T31" fmla="*/ 0 h 852"/>
                <a:gd name="T32" fmla="*/ 0 w 106"/>
                <a:gd name="T33" fmla="*/ 0 h 852"/>
                <a:gd name="T34" fmla="*/ 0 w 106"/>
                <a:gd name="T35" fmla="*/ 0 h 852"/>
                <a:gd name="T36" fmla="*/ 0 w 106"/>
                <a:gd name="T37" fmla="*/ 0 h 852"/>
                <a:gd name="T38" fmla="*/ 0 w 106"/>
                <a:gd name="T39" fmla="*/ 0 h 852"/>
                <a:gd name="T40" fmla="*/ 0 w 106"/>
                <a:gd name="T41" fmla="*/ 0 h 852"/>
                <a:gd name="T42" fmla="*/ 0 w 106"/>
                <a:gd name="T43" fmla="*/ 0 h 852"/>
                <a:gd name="T44" fmla="*/ 0 w 106"/>
                <a:gd name="T45" fmla="*/ 0 h 852"/>
                <a:gd name="T46" fmla="*/ 0 w 106"/>
                <a:gd name="T47" fmla="*/ 0 h 852"/>
                <a:gd name="T48" fmla="*/ 0 w 106"/>
                <a:gd name="T49" fmla="*/ 0 h 852"/>
                <a:gd name="T50" fmla="*/ 0 w 106"/>
                <a:gd name="T51" fmla="*/ 0 h 852"/>
                <a:gd name="T52" fmla="*/ 0 w 106"/>
                <a:gd name="T53" fmla="*/ 0 h 852"/>
                <a:gd name="T54" fmla="*/ 0 w 106"/>
                <a:gd name="T55" fmla="*/ 0 h 852"/>
                <a:gd name="T56" fmla="*/ 0 w 106"/>
                <a:gd name="T57" fmla="*/ 0 h 852"/>
                <a:gd name="T58" fmla="*/ 0 w 106"/>
                <a:gd name="T59" fmla="*/ 0 h 852"/>
                <a:gd name="T60" fmla="*/ 0 w 106"/>
                <a:gd name="T61" fmla="*/ 0 h 852"/>
                <a:gd name="T62" fmla="*/ 0 w 106"/>
                <a:gd name="T63" fmla="*/ 0 h 852"/>
                <a:gd name="T64" fmla="*/ 0 w 106"/>
                <a:gd name="T65" fmla="*/ 0 h 852"/>
                <a:gd name="T66" fmla="*/ 0 w 106"/>
                <a:gd name="T67" fmla="*/ 0 h 852"/>
                <a:gd name="T68" fmla="*/ 0 w 106"/>
                <a:gd name="T69" fmla="*/ 0 h 852"/>
                <a:gd name="T70" fmla="*/ 0 w 106"/>
                <a:gd name="T71" fmla="*/ 0 h 852"/>
                <a:gd name="T72" fmla="*/ 0 w 106"/>
                <a:gd name="T73" fmla="*/ 0 h 8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6" h="852">
                  <a:moveTo>
                    <a:pt x="5" y="6"/>
                  </a:moveTo>
                  <a:lnTo>
                    <a:pt x="7" y="12"/>
                  </a:lnTo>
                  <a:lnTo>
                    <a:pt x="13" y="27"/>
                  </a:lnTo>
                  <a:lnTo>
                    <a:pt x="21" y="51"/>
                  </a:lnTo>
                  <a:lnTo>
                    <a:pt x="31" y="84"/>
                  </a:lnTo>
                  <a:lnTo>
                    <a:pt x="43" y="125"/>
                  </a:lnTo>
                  <a:lnTo>
                    <a:pt x="54" y="172"/>
                  </a:lnTo>
                  <a:lnTo>
                    <a:pt x="66" y="226"/>
                  </a:lnTo>
                  <a:lnTo>
                    <a:pt x="75" y="285"/>
                  </a:lnTo>
                  <a:lnTo>
                    <a:pt x="82" y="348"/>
                  </a:lnTo>
                  <a:lnTo>
                    <a:pt x="87" y="416"/>
                  </a:lnTo>
                  <a:lnTo>
                    <a:pt x="87" y="486"/>
                  </a:lnTo>
                  <a:lnTo>
                    <a:pt x="83" y="558"/>
                  </a:lnTo>
                  <a:lnTo>
                    <a:pt x="73" y="631"/>
                  </a:lnTo>
                  <a:lnTo>
                    <a:pt x="56" y="706"/>
                  </a:lnTo>
                  <a:lnTo>
                    <a:pt x="33" y="780"/>
                  </a:lnTo>
                  <a:lnTo>
                    <a:pt x="0" y="852"/>
                  </a:lnTo>
                  <a:lnTo>
                    <a:pt x="3" y="849"/>
                  </a:lnTo>
                  <a:lnTo>
                    <a:pt x="10" y="837"/>
                  </a:lnTo>
                  <a:lnTo>
                    <a:pt x="20" y="819"/>
                  </a:lnTo>
                  <a:lnTo>
                    <a:pt x="31" y="795"/>
                  </a:lnTo>
                  <a:lnTo>
                    <a:pt x="45" y="763"/>
                  </a:lnTo>
                  <a:lnTo>
                    <a:pt x="60" y="725"/>
                  </a:lnTo>
                  <a:lnTo>
                    <a:pt x="74" y="680"/>
                  </a:lnTo>
                  <a:lnTo>
                    <a:pt x="87" y="630"/>
                  </a:lnTo>
                  <a:lnTo>
                    <a:pt x="97" y="574"/>
                  </a:lnTo>
                  <a:lnTo>
                    <a:pt x="104" y="512"/>
                  </a:lnTo>
                  <a:lnTo>
                    <a:pt x="106" y="445"/>
                  </a:lnTo>
                  <a:lnTo>
                    <a:pt x="105" y="373"/>
                  </a:lnTo>
                  <a:lnTo>
                    <a:pt x="97" y="296"/>
                  </a:lnTo>
                  <a:lnTo>
                    <a:pt x="82" y="215"/>
                  </a:lnTo>
                  <a:lnTo>
                    <a:pt x="59" y="128"/>
                  </a:lnTo>
                  <a:lnTo>
                    <a:pt x="28" y="38"/>
                  </a:lnTo>
                  <a:lnTo>
                    <a:pt x="27" y="29"/>
                  </a:lnTo>
                  <a:lnTo>
                    <a:pt x="22" y="12"/>
                  </a:lnTo>
                  <a:lnTo>
                    <a:pt x="14" y="0"/>
                  </a:lnTo>
                  <a:lnTo>
                    <a:pt x="5" y="6"/>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954" name="Freeform 1401"/>
            <p:cNvSpPr>
              <a:spLocks noChangeArrowheads="1"/>
            </p:cNvSpPr>
            <p:nvPr/>
          </p:nvSpPr>
          <p:spPr bwMode="auto">
            <a:xfrm flipH="1">
              <a:off x="2191" y="1926"/>
              <a:ext cx="44" cy="28"/>
            </a:xfrm>
            <a:custGeom>
              <a:avLst/>
              <a:gdLst>
                <a:gd name="T0" fmla="*/ 0 w 170"/>
                <a:gd name="T1" fmla="*/ 0 h 112"/>
                <a:gd name="T2" fmla="*/ 0 w 170"/>
                <a:gd name="T3" fmla="*/ 0 h 112"/>
                <a:gd name="T4" fmla="*/ 0 w 170"/>
                <a:gd name="T5" fmla="*/ 0 h 112"/>
                <a:gd name="T6" fmla="*/ 0 w 170"/>
                <a:gd name="T7" fmla="*/ 0 h 112"/>
                <a:gd name="T8" fmla="*/ 0 w 170"/>
                <a:gd name="T9" fmla="*/ 0 h 112"/>
                <a:gd name="T10" fmla="*/ 0 w 170"/>
                <a:gd name="T11" fmla="*/ 0 h 112"/>
                <a:gd name="T12" fmla="*/ 0 w 170"/>
                <a:gd name="T13" fmla="*/ 0 h 112"/>
                <a:gd name="T14" fmla="*/ 0 w 170"/>
                <a:gd name="T15" fmla="*/ 0 h 112"/>
                <a:gd name="T16" fmla="*/ 0 w 170"/>
                <a:gd name="T17" fmla="*/ 0 h 112"/>
                <a:gd name="T18" fmla="*/ 0 w 170"/>
                <a:gd name="T19" fmla="*/ 0 h 112"/>
                <a:gd name="T20" fmla="*/ 0 w 170"/>
                <a:gd name="T21" fmla="*/ 0 h 112"/>
                <a:gd name="T22" fmla="*/ 0 w 170"/>
                <a:gd name="T23" fmla="*/ 0 h 112"/>
                <a:gd name="T24" fmla="*/ 0 w 170"/>
                <a:gd name="T25" fmla="*/ 0 h 112"/>
                <a:gd name="T26" fmla="*/ 0 w 170"/>
                <a:gd name="T27" fmla="*/ 0 h 112"/>
                <a:gd name="T28" fmla="*/ 0 w 170"/>
                <a:gd name="T29" fmla="*/ 0 h 112"/>
                <a:gd name="T30" fmla="*/ 0 w 170"/>
                <a:gd name="T31" fmla="*/ 0 h 112"/>
                <a:gd name="T32" fmla="*/ 0 w 170"/>
                <a:gd name="T33" fmla="*/ 0 h 112"/>
                <a:gd name="T34" fmla="*/ 0 w 170"/>
                <a:gd name="T35" fmla="*/ 0 h 112"/>
                <a:gd name="T36" fmla="*/ 0 w 170"/>
                <a:gd name="T37" fmla="*/ 0 h 112"/>
                <a:gd name="T38" fmla="*/ 0 w 170"/>
                <a:gd name="T39" fmla="*/ 0 h 112"/>
                <a:gd name="T40" fmla="*/ 0 w 170"/>
                <a:gd name="T41" fmla="*/ 0 h 112"/>
                <a:gd name="T42" fmla="*/ 0 w 170"/>
                <a:gd name="T43" fmla="*/ 0 h 112"/>
                <a:gd name="T44" fmla="*/ 0 w 170"/>
                <a:gd name="T45" fmla="*/ 0 h 112"/>
                <a:gd name="T46" fmla="*/ 0 w 170"/>
                <a:gd name="T47" fmla="*/ 0 h 112"/>
                <a:gd name="T48" fmla="*/ 0 w 170"/>
                <a:gd name="T49" fmla="*/ 0 h 112"/>
                <a:gd name="T50" fmla="*/ 0 w 170"/>
                <a:gd name="T51" fmla="*/ 0 h 112"/>
                <a:gd name="T52" fmla="*/ 0 w 170"/>
                <a:gd name="T53" fmla="*/ 0 h 112"/>
                <a:gd name="T54" fmla="*/ 0 w 170"/>
                <a:gd name="T55" fmla="*/ 0 h 112"/>
                <a:gd name="T56" fmla="*/ 0 w 170"/>
                <a:gd name="T57" fmla="*/ 0 h 112"/>
                <a:gd name="T58" fmla="*/ 0 w 170"/>
                <a:gd name="T59" fmla="*/ 0 h 112"/>
                <a:gd name="T60" fmla="*/ 0 w 170"/>
                <a:gd name="T61" fmla="*/ 0 h 112"/>
                <a:gd name="T62" fmla="*/ 0 w 170"/>
                <a:gd name="T63" fmla="*/ 0 h 112"/>
                <a:gd name="T64" fmla="*/ 0 w 170"/>
                <a:gd name="T65" fmla="*/ 0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0" h="112">
                  <a:moveTo>
                    <a:pt x="0" y="0"/>
                  </a:moveTo>
                  <a:lnTo>
                    <a:pt x="1" y="3"/>
                  </a:lnTo>
                  <a:lnTo>
                    <a:pt x="6" y="7"/>
                  </a:lnTo>
                  <a:lnTo>
                    <a:pt x="14" y="14"/>
                  </a:lnTo>
                  <a:lnTo>
                    <a:pt x="23" y="22"/>
                  </a:lnTo>
                  <a:lnTo>
                    <a:pt x="34" y="32"/>
                  </a:lnTo>
                  <a:lnTo>
                    <a:pt x="47" y="41"/>
                  </a:lnTo>
                  <a:lnTo>
                    <a:pt x="62" y="49"/>
                  </a:lnTo>
                  <a:lnTo>
                    <a:pt x="77" y="55"/>
                  </a:lnTo>
                  <a:lnTo>
                    <a:pt x="93" y="60"/>
                  </a:lnTo>
                  <a:lnTo>
                    <a:pt x="108" y="65"/>
                  </a:lnTo>
                  <a:lnTo>
                    <a:pt x="122" y="68"/>
                  </a:lnTo>
                  <a:lnTo>
                    <a:pt x="134" y="73"/>
                  </a:lnTo>
                  <a:lnTo>
                    <a:pt x="146" y="79"/>
                  </a:lnTo>
                  <a:lnTo>
                    <a:pt x="156" y="87"/>
                  </a:lnTo>
                  <a:lnTo>
                    <a:pt x="164" y="98"/>
                  </a:lnTo>
                  <a:lnTo>
                    <a:pt x="170" y="112"/>
                  </a:lnTo>
                  <a:lnTo>
                    <a:pt x="170" y="111"/>
                  </a:lnTo>
                  <a:lnTo>
                    <a:pt x="170" y="106"/>
                  </a:lnTo>
                  <a:lnTo>
                    <a:pt x="169" y="99"/>
                  </a:lnTo>
                  <a:lnTo>
                    <a:pt x="164" y="90"/>
                  </a:lnTo>
                  <a:lnTo>
                    <a:pt x="154" y="81"/>
                  </a:lnTo>
                  <a:lnTo>
                    <a:pt x="139" y="70"/>
                  </a:lnTo>
                  <a:lnTo>
                    <a:pt x="116" y="60"/>
                  </a:lnTo>
                  <a:lnTo>
                    <a:pt x="85" y="51"/>
                  </a:lnTo>
                  <a:lnTo>
                    <a:pt x="84" y="51"/>
                  </a:lnTo>
                  <a:lnTo>
                    <a:pt x="78" y="49"/>
                  </a:lnTo>
                  <a:lnTo>
                    <a:pt x="71" y="46"/>
                  </a:lnTo>
                  <a:lnTo>
                    <a:pt x="61" y="42"/>
                  </a:lnTo>
                  <a:lnTo>
                    <a:pt x="48" y="36"/>
                  </a:lnTo>
                  <a:lnTo>
                    <a:pt x="34" y="27"/>
                  </a:lnTo>
                  <a:lnTo>
                    <a:pt x="18" y="15"/>
                  </a:lnTo>
                  <a:lnTo>
                    <a:pt x="0"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8738" name="Group 1402"/>
          <p:cNvGrpSpPr>
            <a:grpSpLocks/>
          </p:cNvGrpSpPr>
          <p:nvPr/>
        </p:nvGrpSpPr>
        <p:grpSpPr bwMode="auto">
          <a:xfrm>
            <a:off x="5961063" y="2557463"/>
            <a:ext cx="863600" cy="673100"/>
            <a:chOff x="4267" y="1095"/>
            <a:chExt cx="777" cy="559"/>
          </a:xfrm>
        </p:grpSpPr>
        <p:grpSp>
          <p:nvGrpSpPr>
            <p:cNvPr id="158765" name="Group 1403"/>
            <p:cNvGrpSpPr>
              <a:grpSpLocks/>
            </p:cNvGrpSpPr>
            <p:nvPr/>
          </p:nvGrpSpPr>
          <p:grpSpPr bwMode="auto">
            <a:xfrm flipH="1">
              <a:off x="4267" y="1095"/>
              <a:ext cx="646" cy="559"/>
              <a:chOff x="4267" y="1111"/>
              <a:chExt cx="646" cy="559"/>
            </a:xfrm>
          </p:grpSpPr>
          <p:sp>
            <p:nvSpPr>
              <p:cNvPr id="158801" name="Freeform 1404"/>
              <p:cNvSpPr>
                <a:spLocks noChangeArrowheads="1"/>
              </p:cNvSpPr>
              <p:nvPr/>
            </p:nvSpPr>
            <p:spPr bwMode="auto">
              <a:xfrm flipH="1">
                <a:off x="4267" y="1111"/>
                <a:ext cx="643" cy="552"/>
              </a:xfrm>
              <a:custGeom>
                <a:avLst/>
                <a:gdLst>
                  <a:gd name="T0" fmla="*/ 1 w 1447"/>
                  <a:gd name="T1" fmla="*/ 0 h 1343"/>
                  <a:gd name="T2" fmla="*/ 1 w 1447"/>
                  <a:gd name="T3" fmla="*/ 0 h 1343"/>
                  <a:gd name="T4" fmla="*/ 1 w 1447"/>
                  <a:gd name="T5" fmla="*/ 0 h 1343"/>
                  <a:gd name="T6" fmla="*/ 2 w 1447"/>
                  <a:gd name="T7" fmla="*/ 0 h 1343"/>
                  <a:gd name="T8" fmla="*/ 2 w 1447"/>
                  <a:gd name="T9" fmla="*/ 0 h 1343"/>
                  <a:gd name="T10" fmla="*/ 2 w 1447"/>
                  <a:gd name="T11" fmla="*/ 0 h 1343"/>
                  <a:gd name="T12" fmla="*/ 2 w 1447"/>
                  <a:gd name="T13" fmla="*/ 0 h 1343"/>
                  <a:gd name="T14" fmla="*/ 2 w 1447"/>
                  <a:gd name="T15" fmla="*/ 0 h 1343"/>
                  <a:gd name="T16" fmla="*/ 2 w 1447"/>
                  <a:gd name="T17" fmla="*/ 0 h 1343"/>
                  <a:gd name="T18" fmla="*/ 2 w 1447"/>
                  <a:gd name="T19" fmla="*/ 0 h 1343"/>
                  <a:gd name="T20" fmla="*/ 2 w 1447"/>
                  <a:gd name="T21" fmla="*/ 1 h 1343"/>
                  <a:gd name="T22" fmla="*/ 2 w 1447"/>
                  <a:gd name="T23" fmla="*/ 1 h 1343"/>
                  <a:gd name="T24" fmla="*/ 2 w 1447"/>
                  <a:gd name="T25" fmla="*/ 1 h 1343"/>
                  <a:gd name="T26" fmla="*/ 2 w 1447"/>
                  <a:gd name="T27" fmla="*/ 1 h 1343"/>
                  <a:gd name="T28" fmla="*/ 2 w 1447"/>
                  <a:gd name="T29" fmla="*/ 1 h 1343"/>
                  <a:gd name="T30" fmla="*/ 2 w 1447"/>
                  <a:gd name="T31" fmla="*/ 1 h 1343"/>
                  <a:gd name="T32" fmla="*/ 2 w 1447"/>
                  <a:gd name="T33" fmla="*/ 1 h 1343"/>
                  <a:gd name="T34" fmla="*/ 2 w 1447"/>
                  <a:gd name="T35" fmla="*/ 1 h 1343"/>
                  <a:gd name="T36" fmla="*/ 2 w 1447"/>
                  <a:gd name="T37" fmla="*/ 1 h 1343"/>
                  <a:gd name="T38" fmla="*/ 2 w 1447"/>
                  <a:gd name="T39" fmla="*/ 1 h 1343"/>
                  <a:gd name="T40" fmla="*/ 2 w 1447"/>
                  <a:gd name="T41" fmla="*/ 1 h 1343"/>
                  <a:gd name="T42" fmla="*/ 2 w 1447"/>
                  <a:gd name="T43" fmla="*/ 1 h 1343"/>
                  <a:gd name="T44" fmla="*/ 1 w 1447"/>
                  <a:gd name="T45" fmla="*/ 1 h 1343"/>
                  <a:gd name="T46" fmla="*/ 1 w 1447"/>
                  <a:gd name="T47" fmla="*/ 1 h 1343"/>
                  <a:gd name="T48" fmla="*/ 1 w 1447"/>
                  <a:gd name="T49" fmla="*/ 1 h 1343"/>
                  <a:gd name="T50" fmla="*/ 1 w 1447"/>
                  <a:gd name="T51" fmla="*/ 1 h 1343"/>
                  <a:gd name="T52" fmla="*/ 0 w 1447"/>
                  <a:gd name="T53" fmla="*/ 1 h 1343"/>
                  <a:gd name="T54" fmla="*/ 0 w 1447"/>
                  <a:gd name="T55" fmla="*/ 1 h 1343"/>
                  <a:gd name="T56" fmla="*/ 0 w 1447"/>
                  <a:gd name="T57" fmla="*/ 1 h 1343"/>
                  <a:gd name="T58" fmla="*/ 0 w 1447"/>
                  <a:gd name="T59" fmla="*/ 1 h 1343"/>
                  <a:gd name="T60" fmla="*/ 0 w 1447"/>
                  <a:gd name="T61" fmla="*/ 1 h 1343"/>
                  <a:gd name="T62" fmla="*/ 0 w 1447"/>
                  <a:gd name="T63" fmla="*/ 1 h 1343"/>
                  <a:gd name="T64" fmla="*/ 0 w 1447"/>
                  <a:gd name="T65" fmla="*/ 1 h 1343"/>
                  <a:gd name="T66" fmla="*/ 0 w 1447"/>
                  <a:gd name="T67" fmla="*/ 1 h 1343"/>
                  <a:gd name="T68" fmla="*/ 0 w 1447"/>
                  <a:gd name="T69" fmla="*/ 1 h 1343"/>
                  <a:gd name="T70" fmla="*/ 0 w 1447"/>
                  <a:gd name="T71" fmla="*/ 1 h 1343"/>
                  <a:gd name="T72" fmla="*/ 0 w 1447"/>
                  <a:gd name="T73" fmla="*/ 1 h 1343"/>
                  <a:gd name="T74" fmla="*/ 0 w 1447"/>
                  <a:gd name="T75" fmla="*/ 1 h 1343"/>
                  <a:gd name="T76" fmla="*/ 0 w 1447"/>
                  <a:gd name="T77" fmla="*/ 1 h 1343"/>
                  <a:gd name="T78" fmla="*/ 0 w 1447"/>
                  <a:gd name="T79" fmla="*/ 1 h 1343"/>
                  <a:gd name="T80" fmla="*/ 0 w 1447"/>
                  <a:gd name="T81" fmla="*/ 1 h 1343"/>
                  <a:gd name="T82" fmla="*/ 0 w 1447"/>
                  <a:gd name="T83" fmla="*/ 1 h 1343"/>
                  <a:gd name="T84" fmla="*/ 0 w 1447"/>
                  <a:gd name="T85" fmla="*/ 1 h 1343"/>
                  <a:gd name="T86" fmla="*/ 0 w 1447"/>
                  <a:gd name="T87" fmla="*/ 0 h 1343"/>
                  <a:gd name="T88" fmla="*/ 0 w 1447"/>
                  <a:gd name="T89" fmla="*/ 0 h 1343"/>
                  <a:gd name="T90" fmla="*/ 0 w 1447"/>
                  <a:gd name="T91" fmla="*/ 0 h 1343"/>
                  <a:gd name="T92" fmla="*/ 0 w 1447"/>
                  <a:gd name="T93" fmla="*/ 0 h 1343"/>
                  <a:gd name="T94" fmla="*/ 0 w 1447"/>
                  <a:gd name="T95" fmla="*/ 0 h 1343"/>
                  <a:gd name="T96" fmla="*/ 0 w 1447"/>
                  <a:gd name="T97" fmla="*/ 0 h 1343"/>
                  <a:gd name="T98" fmla="*/ 0 w 1447"/>
                  <a:gd name="T99" fmla="*/ 0 h 1343"/>
                  <a:gd name="T100" fmla="*/ 0 w 1447"/>
                  <a:gd name="T101" fmla="*/ 0 h 1343"/>
                  <a:gd name="T102" fmla="*/ 0 w 1447"/>
                  <a:gd name="T103" fmla="*/ 0 h 1343"/>
                  <a:gd name="T104" fmla="*/ 0 w 1447"/>
                  <a:gd name="T105" fmla="*/ 0 h 1343"/>
                  <a:gd name="T106" fmla="*/ 0 w 1447"/>
                  <a:gd name="T107" fmla="*/ 0 h 1343"/>
                  <a:gd name="T108" fmla="*/ 1 w 1447"/>
                  <a:gd name="T109" fmla="*/ 0 h 1343"/>
                  <a:gd name="T110" fmla="*/ 1 w 1447"/>
                  <a:gd name="T111" fmla="*/ 0 h 1343"/>
                  <a:gd name="T112" fmla="*/ 1 w 1447"/>
                  <a:gd name="T113" fmla="*/ 0 h 1343"/>
                  <a:gd name="T114" fmla="*/ 1 w 1447"/>
                  <a:gd name="T115" fmla="*/ 0 h 1343"/>
                  <a:gd name="T116" fmla="*/ 1 w 1447"/>
                  <a:gd name="T117" fmla="*/ 0 h 1343"/>
                  <a:gd name="T118" fmla="*/ 1 w 1447"/>
                  <a:gd name="T119" fmla="*/ 0 h 1343"/>
                  <a:gd name="T120" fmla="*/ 1 w 1447"/>
                  <a:gd name="T121" fmla="*/ 0 h 1343"/>
                  <a:gd name="T122" fmla="*/ 1 w 1447"/>
                  <a:gd name="T123" fmla="*/ 0 h 13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47" h="1343">
                    <a:moveTo>
                      <a:pt x="800" y="0"/>
                    </a:moveTo>
                    <a:lnTo>
                      <a:pt x="832" y="8"/>
                    </a:lnTo>
                    <a:lnTo>
                      <a:pt x="862" y="16"/>
                    </a:lnTo>
                    <a:lnTo>
                      <a:pt x="888" y="24"/>
                    </a:lnTo>
                    <a:lnTo>
                      <a:pt x="914" y="31"/>
                    </a:lnTo>
                    <a:lnTo>
                      <a:pt x="937" y="38"/>
                    </a:lnTo>
                    <a:lnTo>
                      <a:pt x="958" y="46"/>
                    </a:lnTo>
                    <a:lnTo>
                      <a:pt x="977" y="55"/>
                    </a:lnTo>
                    <a:lnTo>
                      <a:pt x="996" y="64"/>
                    </a:lnTo>
                    <a:lnTo>
                      <a:pt x="1013" y="76"/>
                    </a:lnTo>
                    <a:lnTo>
                      <a:pt x="1029" y="89"/>
                    </a:lnTo>
                    <a:lnTo>
                      <a:pt x="1044" y="105"/>
                    </a:lnTo>
                    <a:lnTo>
                      <a:pt x="1059" y="122"/>
                    </a:lnTo>
                    <a:lnTo>
                      <a:pt x="1073" y="143"/>
                    </a:lnTo>
                    <a:lnTo>
                      <a:pt x="1088" y="166"/>
                    </a:lnTo>
                    <a:lnTo>
                      <a:pt x="1102" y="192"/>
                    </a:lnTo>
                    <a:lnTo>
                      <a:pt x="1115" y="223"/>
                    </a:lnTo>
                    <a:lnTo>
                      <a:pt x="1430" y="409"/>
                    </a:lnTo>
                    <a:lnTo>
                      <a:pt x="1439" y="485"/>
                    </a:lnTo>
                    <a:lnTo>
                      <a:pt x="1445" y="564"/>
                    </a:lnTo>
                    <a:lnTo>
                      <a:pt x="1447" y="646"/>
                    </a:lnTo>
                    <a:lnTo>
                      <a:pt x="1446" y="728"/>
                    </a:lnTo>
                    <a:lnTo>
                      <a:pt x="1441" y="809"/>
                    </a:lnTo>
                    <a:lnTo>
                      <a:pt x="1436" y="885"/>
                    </a:lnTo>
                    <a:lnTo>
                      <a:pt x="1429" y="956"/>
                    </a:lnTo>
                    <a:lnTo>
                      <a:pt x="1421" y="1020"/>
                    </a:lnTo>
                    <a:lnTo>
                      <a:pt x="1128" y="1075"/>
                    </a:lnTo>
                    <a:lnTo>
                      <a:pt x="972" y="1138"/>
                    </a:lnTo>
                    <a:lnTo>
                      <a:pt x="997" y="1146"/>
                    </a:lnTo>
                    <a:lnTo>
                      <a:pt x="1020" y="1154"/>
                    </a:lnTo>
                    <a:lnTo>
                      <a:pt x="1039" y="1162"/>
                    </a:lnTo>
                    <a:lnTo>
                      <a:pt x="1058" y="1171"/>
                    </a:lnTo>
                    <a:lnTo>
                      <a:pt x="1073" y="1181"/>
                    </a:lnTo>
                    <a:lnTo>
                      <a:pt x="1085" y="1190"/>
                    </a:lnTo>
                    <a:lnTo>
                      <a:pt x="1096" y="1200"/>
                    </a:lnTo>
                    <a:lnTo>
                      <a:pt x="1103" y="1210"/>
                    </a:lnTo>
                    <a:lnTo>
                      <a:pt x="1107" y="1221"/>
                    </a:lnTo>
                    <a:lnTo>
                      <a:pt x="1107" y="1231"/>
                    </a:lnTo>
                    <a:lnTo>
                      <a:pt x="1105" y="1243"/>
                    </a:lnTo>
                    <a:lnTo>
                      <a:pt x="1099" y="1253"/>
                    </a:lnTo>
                    <a:lnTo>
                      <a:pt x="1090" y="1265"/>
                    </a:lnTo>
                    <a:lnTo>
                      <a:pt x="1076" y="1275"/>
                    </a:lnTo>
                    <a:lnTo>
                      <a:pt x="1059" y="1286"/>
                    </a:lnTo>
                    <a:lnTo>
                      <a:pt x="1037" y="1298"/>
                    </a:lnTo>
                    <a:lnTo>
                      <a:pt x="879" y="1343"/>
                    </a:lnTo>
                    <a:lnTo>
                      <a:pt x="609" y="1324"/>
                    </a:lnTo>
                    <a:lnTo>
                      <a:pt x="588" y="1324"/>
                    </a:lnTo>
                    <a:lnTo>
                      <a:pt x="566" y="1324"/>
                    </a:lnTo>
                    <a:lnTo>
                      <a:pt x="542" y="1326"/>
                    </a:lnTo>
                    <a:lnTo>
                      <a:pt x="516" y="1326"/>
                    </a:lnTo>
                    <a:lnTo>
                      <a:pt x="490" y="1327"/>
                    </a:lnTo>
                    <a:lnTo>
                      <a:pt x="463" y="1327"/>
                    </a:lnTo>
                    <a:lnTo>
                      <a:pt x="436" y="1326"/>
                    </a:lnTo>
                    <a:lnTo>
                      <a:pt x="409" y="1324"/>
                    </a:lnTo>
                    <a:lnTo>
                      <a:pt x="383" y="1322"/>
                    </a:lnTo>
                    <a:lnTo>
                      <a:pt x="356" y="1319"/>
                    </a:lnTo>
                    <a:lnTo>
                      <a:pt x="332" y="1315"/>
                    </a:lnTo>
                    <a:lnTo>
                      <a:pt x="309" y="1308"/>
                    </a:lnTo>
                    <a:lnTo>
                      <a:pt x="287" y="1301"/>
                    </a:lnTo>
                    <a:lnTo>
                      <a:pt x="269" y="1292"/>
                    </a:lnTo>
                    <a:lnTo>
                      <a:pt x="251" y="1281"/>
                    </a:lnTo>
                    <a:lnTo>
                      <a:pt x="238" y="1267"/>
                    </a:lnTo>
                    <a:lnTo>
                      <a:pt x="271" y="1248"/>
                    </a:lnTo>
                    <a:lnTo>
                      <a:pt x="340" y="1228"/>
                    </a:lnTo>
                    <a:lnTo>
                      <a:pt x="390" y="1191"/>
                    </a:lnTo>
                    <a:lnTo>
                      <a:pt x="353" y="1163"/>
                    </a:lnTo>
                    <a:lnTo>
                      <a:pt x="288" y="1122"/>
                    </a:lnTo>
                    <a:lnTo>
                      <a:pt x="276" y="1121"/>
                    </a:lnTo>
                    <a:lnTo>
                      <a:pt x="263" y="1118"/>
                    </a:lnTo>
                    <a:lnTo>
                      <a:pt x="249" y="1117"/>
                    </a:lnTo>
                    <a:lnTo>
                      <a:pt x="235" y="1115"/>
                    </a:lnTo>
                    <a:lnTo>
                      <a:pt x="220" y="1113"/>
                    </a:lnTo>
                    <a:lnTo>
                      <a:pt x="205" y="1109"/>
                    </a:lnTo>
                    <a:lnTo>
                      <a:pt x="190" y="1106"/>
                    </a:lnTo>
                    <a:lnTo>
                      <a:pt x="174" y="1102"/>
                    </a:lnTo>
                    <a:lnTo>
                      <a:pt x="158" y="1098"/>
                    </a:lnTo>
                    <a:lnTo>
                      <a:pt x="141" y="1092"/>
                    </a:lnTo>
                    <a:lnTo>
                      <a:pt x="124" y="1086"/>
                    </a:lnTo>
                    <a:lnTo>
                      <a:pt x="105" y="1080"/>
                    </a:lnTo>
                    <a:lnTo>
                      <a:pt x="87" y="1072"/>
                    </a:lnTo>
                    <a:lnTo>
                      <a:pt x="67" y="1064"/>
                    </a:lnTo>
                    <a:lnTo>
                      <a:pt x="48" y="1056"/>
                    </a:lnTo>
                    <a:lnTo>
                      <a:pt x="27" y="1046"/>
                    </a:lnTo>
                    <a:lnTo>
                      <a:pt x="10" y="934"/>
                    </a:lnTo>
                    <a:lnTo>
                      <a:pt x="5" y="828"/>
                    </a:lnTo>
                    <a:lnTo>
                      <a:pt x="1" y="727"/>
                    </a:lnTo>
                    <a:lnTo>
                      <a:pt x="0" y="629"/>
                    </a:lnTo>
                    <a:lnTo>
                      <a:pt x="1" y="532"/>
                    </a:lnTo>
                    <a:lnTo>
                      <a:pt x="5" y="436"/>
                    </a:lnTo>
                    <a:lnTo>
                      <a:pt x="14" y="339"/>
                    </a:lnTo>
                    <a:lnTo>
                      <a:pt x="27" y="238"/>
                    </a:lnTo>
                    <a:lnTo>
                      <a:pt x="45" y="135"/>
                    </a:lnTo>
                    <a:lnTo>
                      <a:pt x="68" y="129"/>
                    </a:lnTo>
                    <a:lnTo>
                      <a:pt x="92" y="124"/>
                    </a:lnTo>
                    <a:lnTo>
                      <a:pt x="115" y="119"/>
                    </a:lnTo>
                    <a:lnTo>
                      <a:pt x="139" y="114"/>
                    </a:lnTo>
                    <a:lnTo>
                      <a:pt x="163" y="109"/>
                    </a:lnTo>
                    <a:lnTo>
                      <a:pt x="186" y="104"/>
                    </a:lnTo>
                    <a:lnTo>
                      <a:pt x="210" y="99"/>
                    </a:lnTo>
                    <a:lnTo>
                      <a:pt x="233" y="94"/>
                    </a:lnTo>
                    <a:lnTo>
                      <a:pt x="257" y="90"/>
                    </a:lnTo>
                    <a:lnTo>
                      <a:pt x="280" y="86"/>
                    </a:lnTo>
                    <a:lnTo>
                      <a:pt x="303" y="82"/>
                    </a:lnTo>
                    <a:lnTo>
                      <a:pt x="327" y="77"/>
                    </a:lnTo>
                    <a:lnTo>
                      <a:pt x="350" y="73"/>
                    </a:lnTo>
                    <a:lnTo>
                      <a:pt x="375" y="69"/>
                    </a:lnTo>
                    <a:lnTo>
                      <a:pt x="398" y="64"/>
                    </a:lnTo>
                    <a:lnTo>
                      <a:pt x="422" y="61"/>
                    </a:lnTo>
                    <a:lnTo>
                      <a:pt x="445" y="56"/>
                    </a:lnTo>
                    <a:lnTo>
                      <a:pt x="469" y="53"/>
                    </a:lnTo>
                    <a:lnTo>
                      <a:pt x="492" y="50"/>
                    </a:lnTo>
                    <a:lnTo>
                      <a:pt x="516" y="45"/>
                    </a:lnTo>
                    <a:lnTo>
                      <a:pt x="539" y="41"/>
                    </a:lnTo>
                    <a:lnTo>
                      <a:pt x="564" y="38"/>
                    </a:lnTo>
                    <a:lnTo>
                      <a:pt x="587" y="35"/>
                    </a:lnTo>
                    <a:lnTo>
                      <a:pt x="611" y="30"/>
                    </a:lnTo>
                    <a:lnTo>
                      <a:pt x="634" y="26"/>
                    </a:lnTo>
                    <a:lnTo>
                      <a:pt x="658" y="23"/>
                    </a:lnTo>
                    <a:lnTo>
                      <a:pt x="681" y="20"/>
                    </a:lnTo>
                    <a:lnTo>
                      <a:pt x="705" y="15"/>
                    </a:lnTo>
                    <a:lnTo>
                      <a:pt x="728" y="12"/>
                    </a:lnTo>
                    <a:lnTo>
                      <a:pt x="752" y="8"/>
                    </a:lnTo>
                    <a:lnTo>
                      <a:pt x="776" y="3"/>
                    </a:lnTo>
                    <a:lnTo>
                      <a:pt x="800" y="0"/>
                    </a:lnTo>
                    <a:close/>
                  </a:path>
                </a:pathLst>
              </a:custGeom>
              <a:solidFill>
                <a:srgbClr val="473A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02" name="Freeform 1405"/>
              <p:cNvSpPr>
                <a:spLocks noChangeArrowheads="1"/>
              </p:cNvSpPr>
              <p:nvPr/>
            </p:nvSpPr>
            <p:spPr bwMode="auto">
              <a:xfrm flipH="1">
                <a:off x="4509" y="1122"/>
                <a:ext cx="7" cy="421"/>
              </a:xfrm>
              <a:custGeom>
                <a:avLst/>
                <a:gdLst>
                  <a:gd name="T0" fmla="*/ 0 w 16"/>
                  <a:gd name="T1" fmla="*/ 0 h 1024"/>
                  <a:gd name="T2" fmla="*/ 0 w 16"/>
                  <a:gd name="T3" fmla="*/ 0 h 1024"/>
                  <a:gd name="T4" fmla="*/ 0 w 16"/>
                  <a:gd name="T5" fmla="*/ 0 h 1024"/>
                  <a:gd name="T6" fmla="*/ 0 w 16"/>
                  <a:gd name="T7" fmla="*/ 1 h 1024"/>
                  <a:gd name="T8" fmla="*/ 0 w 16"/>
                  <a:gd name="T9" fmla="*/ 1 h 1024"/>
                  <a:gd name="T10" fmla="*/ 0 w 16"/>
                  <a:gd name="T11" fmla="*/ 1 h 1024"/>
                  <a:gd name="T12" fmla="*/ 0 w 16"/>
                  <a:gd name="T13" fmla="*/ 1 h 1024"/>
                  <a:gd name="T14" fmla="*/ 0 w 16"/>
                  <a:gd name="T15" fmla="*/ 0 h 1024"/>
                  <a:gd name="T16" fmla="*/ 0 w 16"/>
                  <a:gd name="T17" fmla="*/ 0 h 1024"/>
                  <a:gd name="T18" fmla="*/ 0 w 16"/>
                  <a:gd name="T19" fmla="*/ 0 h 1024"/>
                  <a:gd name="T20" fmla="*/ 0 w 16"/>
                  <a:gd name="T21" fmla="*/ 0 h 10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1024">
                    <a:moveTo>
                      <a:pt x="6" y="0"/>
                    </a:moveTo>
                    <a:lnTo>
                      <a:pt x="2" y="159"/>
                    </a:lnTo>
                    <a:lnTo>
                      <a:pt x="0" y="512"/>
                    </a:lnTo>
                    <a:lnTo>
                      <a:pt x="0" y="864"/>
                    </a:lnTo>
                    <a:lnTo>
                      <a:pt x="4" y="1024"/>
                    </a:lnTo>
                    <a:lnTo>
                      <a:pt x="16" y="1023"/>
                    </a:lnTo>
                    <a:lnTo>
                      <a:pt x="12" y="793"/>
                    </a:lnTo>
                    <a:lnTo>
                      <a:pt x="12" y="569"/>
                    </a:lnTo>
                    <a:lnTo>
                      <a:pt x="14" y="318"/>
                    </a:lnTo>
                    <a:lnTo>
                      <a:pt x="16" y="3"/>
                    </a:lnTo>
                    <a:lnTo>
                      <a:pt x="6" y="0"/>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03" name="Freeform 1406"/>
              <p:cNvSpPr>
                <a:spLocks noChangeArrowheads="1"/>
              </p:cNvSpPr>
              <p:nvPr/>
            </p:nvSpPr>
            <p:spPr bwMode="auto">
              <a:xfrm flipH="1">
                <a:off x="4511" y="1121"/>
                <a:ext cx="8" cy="421"/>
              </a:xfrm>
              <a:custGeom>
                <a:avLst/>
                <a:gdLst>
                  <a:gd name="T0" fmla="*/ 1 w 16"/>
                  <a:gd name="T1" fmla="*/ 0 h 1024"/>
                  <a:gd name="T2" fmla="*/ 1 w 16"/>
                  <a:gd name="T3" fmla="*/ 0 h 1024"/>
                  <a:gd name="T4" fmla="*/ 0 w 16"/>
                  <a:gd name="T5" fmla="*/ 0 h 1024"/>
                  <a:gd name="T6" fmla="*/ 0 w 16"/>
                  <a:gd name="T7" fmla="*/ 1 h 1024"/>
                  <a:gd name="T8" fmla="*/ 1 w 16"/>
                  <a:gd name="T9" fmla="*/ 1 h 1024"/>
                  <a:gd name="T10" fmla="*/ 1 w 16"/>
                  <a:gd name="T11" fmla="*/ 1 h 1024"/>
                  <a:gd name="T12" fmla="*/ 1 w 16"/>
                  <a:gd name="T13" fmla="*/ 1 h 1024"/>
                  <a:gd name="T14" fmla="*/ 1 w 16"/>
                  <a:gd name="T15" fmla="*/ 1 h 1024"/>
                  <a:gd name="T16" fmla="*/ 1 w 16"/>
                  <a:gd name="T17" fmla="*/ 1 h 1024"/>
                  <a:gd name="T18" fmla="*/ 1 w 16"/>
                  <a:gd name="T19" fmla="*/ 1 h 1024"/>
                  <a:gd name="T20" fmla="*/ 1 w 16"/>
                  <a:gd name="T21" fmla="*/ 0 h 1024"/>
                  <a:gd name="T22" fmla="*/ 1 w 16"/>
                  <a:gd name="T23" fmla="*/ 0 h 1024"/>
                  <a:gd name="T24" fmla="*/ 1 w 16"/>
                  <a:gd name="T25" fmla="*/ 0 h 1024"/>
                  <a:gd name="T26" fmla="*/ 1 w 16"/>
                  <a:gd name="T27" fmla="*/ 0 h 1024"/>
                  <a:gd name="T28" fmla="*/ 1 w 16"/>
                  <a:gd name="T29" fmla="*/ 0 h 1024"/>
                  <a:gd name="T30" fmla="*/ 1 w 16"/>
                  <a:gd name="T31" fmla="*/ 0 h 1024"/>
                  <a:gd name="T32" fmla="*/ 1 w 16"/>
                  <a:gd name="T33" fmla="*/ 0 h 10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1024">
                    <a:moveTo>
                      <a:pt x="6" y="0"/>
                    </a:moveTo>
                    <a:lnTo>
                      <a:pt x="3" y="159"/>
                    </a:lnTo>
                    <a:lnTo>
                      <a:pt x="0" y="512"/>
                    </a:lnTo>
                    <a:lnTo>
                      <a:pt x="0" y="864"/>
                    </a:lnTo>
                    <a:lnTo>
                      <a:pt x="4" y="1024"/>
                    </a:lnTo>
                    <a:lnTo>
                      <a:pt x="6" y="1023"/>
                    </a:lnTo>
                    <a:lnTo>
                      <a:pt x="10" y="1023"/>
                    </a:lnTo>
                    <a:lnTo>
                      <a:pt x="13" y="1023"/>
                    </a:lnTo>
                    <a:lnTo>
                      <a:pt x="16" y="1023"/>
                    </a:lnTo>
                    <a:lnTo>
                      <a:pt x="12" y="793"/>
                    </a:lnTo>
                    <a:lnTo>
                      <a:pt x="12" y="570"/>
                    </a:lnTo>
                    <a:lnTo>
                      <a:pt x="13" y="319"/>
                    </a:lnTo>
                    <a:lnTo>
                      <a:pt x="16" y="4"/>
                    </a:lnTo>
                    <a:lnTo>
                      <a:pt x="14" y="2"/>
                    </a:lnTo>
                    <a:lnTo>
                      <a:pt x="12" y="1"/>
                    </a:lnTo>
                    <a:lnTo>
                      <a:pt x="8" y="1"/>
                    </a:lnTo>
                    <a:lnTo>
                      <a:pt x="6" y="0"/>
                    </a:lnTo>
                    <a:close/>
                  </a:path>
                </a:pathLst>
              </a:custGeom>
              <a:solidFill>
                <a:srgbClr val="774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04" name="Freeform 1407"/>
              <p:cNvSpPr>
                <a:spLocks noChangeArrowheads="1"/>
              </p:cNvSpPr>
              <p:nvPr/>
            </p:nvSpPr>
            <p:spPr bwMode="auto">
              <a:xfrm flipH="1">
                <a:off x="4514" y="1121"/>
                <a:ext cx="8" cy="421"/>
              </a:xfrm>
              <a:custGeom>
                <a:avLst/>
                <a:gdLst>
                  <a:gd name="T0" fmla="*/ 0 w 18"/>
                  <a:gd name="T1" fmla="*/ 0 h 1024"/>
                  <a:gd name="T2" fmla="*/ 0 w 18"/>
                  <a:gd name="T3" fmla="*/ 0 h 1024"/>
                  <a:gd name="T4" fmla="*/ 0 w 18"/>
                  <a:gd name="T5" fmla="*/ 0 h 1024"/>
                  <a:gd name="T6" fmla="*/ 0 w 18"/>
                  <a:gd name="T7" fmla="*/ 1 h 1024"/>
                  <a:gd name="T8" fmla="*/ 0 w 18"/>
                  <a:gd name="T9" fmla="*/ 1 h 1024"/>
                  <a:gd name="T10" fmla="*/ 0 w 18"/>
                  <a:gd name="T11" fmla="*/ 1 h 1024"/>
                  <a:gd name="T12" fmla="*/ 0 w 18"/>
                  <a:gd name="T13" fmla="*/ 1 h 1024"/>
                  <a:gd name="T14" fmla="*/ 0 w 18"/>
                  <a:gd name="T15" fmla="*/ 1 h 1024"/>
                  <a:gd name="T16" fmla="*/ 0 w 18"/>
                  <a:gd name="T17" fmla="*/ 1 h 1024"/>
                  <a:gd name="T18" fmla="*/ 0 w 18"/>
                  <a:gd name="T19" fmla="*/ 1 h 1024"/>
                  <a:gd name="T20" fmla="*/ 0 w 18"/>
                  <a:gd name="T21" fmla="*/ 0 h 1024"/>
                  <a:gd name="T22" fmla="*/ 0 w 18"/>
                  <a:gd name="T23" fmla="*/ 0 h 1024"/>
                  <a:gd name="T24" fmla="*/ 0 w 18"/>
                  <a:gd name="T25" fmla="*/ 0 h 1024"/>
                  <a:gd name="T26" fmla="*/ 0 w 18"/>
                  <a:gd name="T27" fmla="*/ 0 h 1024"/>
                  <a:gd name="T28" fmla="*/ 0 w 18"/>
                  <a:gd name="T29" fmla="*/ 0 h 1024"/>
                  <a:gd name="T30" fmla="*/ 0 w 18"/>
                  <a:gd name="T31" fmla="*/ 0 h 1024"/>
                  <a:gd name="T32" fmla="*/ 0 w 18"/>
                  <a:gd name="T33" fmla="*/ 0 h 10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024">
                    <a:moveTo>
                      <a:pt x="7" y="0"/>
                    </a:moveTo>
                    <a:lnTo>
                      <a:pt x="3" y="159"/>
                    </a:lnTo>
                    <a:lnTo>
                      <a:pt x="0" y="511"/>
                    </a:lnTo>
                    <a:lnTo>
                      <a:pt x="0" y="864"/>
                    </a:lnTo>
                    <a:lnTo>
                      <a:pt x="4" y="1024"/>
                    </a:lnTo>
                    <a:lnTo>
                      <a:pt x="7" y="1023"/>
                    </a:lnTo>
                    <a:lnTo>
                      <a:pt x="11" y="1023"/>
                    </a:lnTo>
                    <a:lnTo>
                      <a:pt x="14" y="1023"/>
                    </a:lnTo>
                    <a:lnTo>
                      <a:pt x="18" y="1022"/>
                    </a:lnTo>
                    <a:lnTo>
                      <a:pt x="13" y="791"/>
                    </a:lnTo>
                    <a:lnTo>
                      <a:pt x="13" y="569"/>
                    </a:lnTo>
                    <a:lnTo>
                      <a:pt x="14" y="319"/>
                    </a:lnTo>
                    <a:lnTo>
                      <a:pt x="18" y="3"/>
                    </a:lnTo>
                    <a:lnTo>
                      <a:pt x="15" y="2"/>
                    </a:lnTo>
                    <a:lnTo>
                      <a:pt x="13" y="1"/>
                    </a:lnTo>
                    <a:lnTo>
                      <a:pt x="10" y="1"/>
                    </a:lnTo>
                    <a:lnTo>
                      <a:pt x="7" y="0"/>
                    </a:lnTo>
                    <a:close/>
                  </a:path>
                </a:pathLst>
              </a:custGeom>
              <a:solidFill>
                <a:srgbClr val="723F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05" name="Freeform 1408"/>
              <p:cNvSpPr>
                <a:spLocks noChangeArrowheads="1"/>
              </p:cNvSpPr>
              <p:nvPr/>
            </p:nvSpPr>
            <p:spPr bwMode="auto">
              <a:xfrm flipH="1">
                <a:off x="4516" y="1120"/>
                <a:ext cx="9" cy="421"/>
              </a:xfrm>
              <a:custGeom>
                <a:avLst/>
                <a:gdLst>
                  <a:gd name="T0" fmla="*/ 1 w 18"/>
                  <a:gd name="T1" fmla="*/ 0 h 1023"/>
                  <a:gd name="T2" fmla="*/ 1 w 18"/>
                  <a:gd name="T3" fmla="*/ 0 h 1023"/>
                  <a:gd name="T4" fmla="*/ 0 w 18"/>
                  <a:gd name="T5" fmla="*/ 0 h 1023"/>
                  <a:gd name="T6" fmla="*/ 0 w 18"/>
                  <a:gd name="T7" fmla="*/ 1 h 1023"/>
                  <a:gd name="T8" fmla="*/ 1 w 18"/>
                  <a:gd name="T9" fmla="*/ 1 h 1023"/>
                  <a:gd name="T10" fmla="*/ 1 w 18"/>
                  <a:gd name="T11" fmla="*/ 1 h 1023"/>
                  <a:gd name="T12" fmla="*/ 1 w 18"/>
                  <a:gd name="T13" fmla="*/ 1 h 1023"/>
                  <a:gd name="T14" fmla="*/ 1 w 18"/>
                  <a:gd name="T15" fmla="*/ 1 h 1023"/>
                  <a:gd name="T16" fmla="*/ 1 w 18"/>
                  <a:gd name="T17" fmla="*/ 1 h 1023"/>
                  <a:gd name="T18" fmla="*/ 1 w 18"/>
                  <a:gd name="T19" fmla="*/ 1 h 1023"/>
                  <a:gd name="T20" fmla="*/ 1 w 18"/>
                  <a:gd name="T21" fmla="*/ 0 h 1023"/>
                  <a:gd name="T22" fmla="*/ 1 w 18"/>
                  <a:gd name="T23" fmla="*/ 0 h 1023"/>
                  <a:gd name="T24" fmla="*/ 1 w 18"/>
                  <a:gd name="T25" fmla="*/ 0 h 1023"/>
                  <a:gd name="T26" fmla="*/ 1 w 18"/>
                  <a:gd name="T27" fmla="*/ 0 h 1023"/>
                  <a:gd name="T28" fmla="*/ 1 w 18"/>
                  <a:gd name="T29" fmla="*/ 0 h 1023"/>
                  <a:gd name="T30" fmla="*/ 1 w 18"/>
                  <a:gd name="T31" fmla="*/ 0 h 1023"/>
                  <a:gd name="T32" fmla="*/ 1 w 18"/>
                  <a:gd name="T33" fmla="*/ 0 h 10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023">
                    <a:moveTo>
                      <a:pt x="7" y="0"/>
                    </a:moveTo>
                    <a:lnTo>
                      <a:pt x="2" y="159"/>
                    </a:lnTo>
                    <a:lnTo>
                      <a:pt x="0" y="511"/>
                    </a:lnTo>
                    <a:lnTo>
                      <a:pt x="0" y="863"/>
                    </a:lnTo>
                    <a:lnTo>
                      <a:pt x="3" y="1023"/>
                    </a:lnTo>
                    <a:lnTo>
                      <a:pt x="7" y="1023"/>
                    </a:lnTo>
                    <a:lnTo>
                      <a:pt x="10" y="1021"/>
                    </a:lnTo>
                    <a:lnTo>
                      <a:pt x="13" y="1021"/>
                    </a:lnTo>
                    <a:lnTo>
                      <a:pt x="18" y="1021"/>
                    </a:lnTo>
                    <a:lnTo>
                      <a:pt x="12" y="791"/>
                    </a:lnTo>
                    <a:lnTo>
                      <a:pt x="12" y="569"/>
                    </a:lnTo>
                    <a:lnTo>
                      <a:pt x="15" y="319"/>
                    </a:lnTo>
                    <a:lnTo>
                      <a:pt x="18" y="3"/>
                    </a:lnTo>
                    <a:lnTo>
                      <a:pt x="15" y="2"/>
                    </a:lnTo>
                    <a:lnTo>
                      <a:pt x="12" y="1"/>
                    </a:lnTo>
                    <a:lnTo>
                      <a:pt x="9" y="1"/>
                    </a:lnTo>
                    <a:lnTo>
                      <a:pt x="7" y="0"/>
                    </a:lnTo>
                    <a:close/>
                  </a:path>
                </a:pathLst>
              </a:custGeom>
              <a:solidFill>
                <a:srgbClr val="6D3F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06" name="Freeform 1409"/>
              <p:cNvSpPr>
                <a:spLocks noChangeArrowheads="1"/>
              </p:cNvSpPr>
              <p:nvPr/>
            </p:nvSpPr>
            <p:spPr bwMode="auto">
              <a:xfrm flipH="1">
                <a:off x="4519" y="1119"/>
                <a:ext cx="8" cy="422"/>
              </a:xfrm>
              <a:custGeom>
                <a:avLst/>
                <a:gdLst>
                  <a:gd name="T0" fmla="*/ 0 w 17"/>
                  <a:gd name="T1" fmla="*/ 0 h 1022"/>
                  <a:gd name="T2" fmla="*/ 0 w 17"/>
                  <a:gd name="T3" fmla="*/ 0 h 1022"/>
                  <a:gd name="T4" fmla="*/ 0 w 17"/>
                  <a:gd name="T5" fmla="*/ 0 h 1022"/>
                  <a:gd name="T6" fmla="*/ 0 w 17"/>
                  <a:gd name="T7" fmla="*/ 1 h 1022"/>
                  <a:gd name="T8" fmla="*/ 0 w 17"/>
                  <a:gd name="T9" fmla="*/ 1 h 1022"/>
                  <a:gd name="T10" fmla="*/ 0 w 17"/>
                  <a:gd name="T11" fmla="*/ 1 h 1022"/>
                  <a:gd name="T12" fmla="*/ 0 w 17"/>
                  <a:gd name="T13" fmla="*/ 1 h 1022"/>
                  <a:gd name="T14" fmla="*/ 0 w 17"/>
                  <a:gd name="T15" fmla="*/ 1 h 1022"/>
                  <a:gd name="T16" fmla="*/ 0 w 17"/>
                  <a:gd name="T17" fmla="*/ 1 h 1022"/>
                  <a:gd name="T18" fmla="*/ 0 w 17"/>
                  <a:gd name="T19" fmla="*/ 1 h 1022"/>
                  <a:gd name="T20" fmla="*/ 0 w 17"/>
                  <a:gd name="T21" fmla="*/ 0 h 1022"/>
                  <a:gd name="T22" fmla="*/ 0 w 17"/>
                  <a:gd name="T23" fmla="*/ 0 h 1022"/>
                  <a:gd name="T24" fmla="*/ 0 w 17"/>
                  <a:gd name="T25" fmla="*/ 0 h 1022"/>
                  <a:gd name="T26" fmla="*/ 0 w 17"/>
                  <a:gd name="T27" fmla="*/ 0 h 1022"/>
                  <a:gd name="T28" fmla="*/ 0 w 17"/>
                  <a:gd name="T29" fmla="*/ 0 h 1022"/>
                  <a:gd name="T30" fmla="*/ 0 w 17"/>
                  <a:gd name="T31" fmla="*/ 0 h 1022"/>
                  <a:gd name="T32" fmla="*/ 0 w 17"/>
                  <a:gd name="T33" fmla="*/ 0 h 10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 h="1022">
                    <a:moveTo>
                      <a:pt x="6" y="0"/>
                    </a:moveTo>
                    <a:lnTo>
                      <a:pt x="2" y="159"/>
                    </a:lnTo>
                    <a:lnTo>
                      <a:pt x="0" y="511"/>
                    </a:lnTo>
                    <a:lnTo>
                      <a:pt x="0" y="862"/>
                    </a:lnTo>
                    <a:lnTo>
                      <a:pt x="3" y="1022"/>
                    </a:lnTo>
                    <a:lnTo>
                      <a:pt x="7" y="1022"/>
                    </a:lnTo>
                    <a:lnTo>
                      <a:pt x="10" y="1021"/>
                    </a:lnTo>
                    <a:lnTo>
                      <a:pt x="14" y="1021"/>
                    </a:lnTo>
                    <a:lnTo>
                      <a:pt x="17" y="1021"/>
                    </a:lnTo>
                    <a:lnTo>
                      <a:pt x="13" y="791"/>
                    </a:lnTo>
                    <a:lnTo>
                      <a:pt x="11" y="569"/>
                    </a:lnTo>
                    <a:lnTo>
                      <a:pt x="14" y="319"/>
                    </a:lnTo>
                    <a:lnTo>
                      <a:pt x="16" y="3"/>
                    </a:lnTo>
                    <a:lnTo>
                      <a:pt x="14" y="2"/>
                    </a:lnTo>
                    <a:lnTo>
                      <a:pt x="11" y="1"/>
                    </a:lnTo>
                    <a:lnTo>
                      <a:pt x="8" y="1"/>
                    </a:lnTo>
                    <a:lnTo>
                      <a:pt x="6" y="0"/>
                    </a:lnTo>
                    <a:close/>
                  </a:path>
                </a:pathLst>
              </a:custGeom>
              <a:solidFill>
                <a:srgbClr val="683F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07" name="Freeform 1410"/>
              <p:cNvSpPr>
                <a:spLocks noChangeArrowheads="1"/>
              </p:cNvSpPr>
              <p:nvPr/>
            </p:nvSpPr>
            <p:spPr bwMode="auto">
              <a:xfrm flipH="1">
                <a:off x="4522" y="1119"/>
                <a:ext cx="7" cy="421"/>
              </a:xfrm>
              <a:custGeom>
                <a:avLst/>
                <a:gdLst>
                  <a:gd name="T0" fmla="*/ 0 w 16"/>
                  <a:gd name="T1" fmla="*/ 0 h 1022"/>
                  <a:gd name="T2" fmla="*/ 0 w 16"/>
                  <a:gd name="T3" fmla="*/ 0 h 1022"/>
                  <a:gd name="T4" fmla="*/ 0 w 16"/>
                  <a:gd name="T5" fmla="*/ 0 h 1022"/>
                  <a:gd name="T6" fmla="*/ 0 w 16"/>
                  <a:gd name="T7" fmla="*/ 1 h 1022"/>
                  <a:gd name="T8" fmla="*/ 0 w 16"/>
                  <a:gd name="T9" fmla="*/ 1 h 1022"/>
                  <a:gd name="T10" fmla="*/ 0 w 16"/>
                  <a:gd name="T11" fmla="*/ 1 h 1022"/>
                  <a:gd name="T12" fmla="*/ 0 w 16"/>
                  <a:gd name="T13" fmla="*/ 1 h 1022"/>
                  <a:gd name="T14" fmla="*/ 0 w 16"/>
                  <a:gd name="T15" fmla="*/ 1 h 1022"/>
                  <a:gd name="T16" fmla="*/ 0 w 16"/>
                  <a:gd name="T17" fmla="*/ 1 h 1022"/>
                  <a:gd name="T18" fmla="*/ 0 w 16"/>
                  <a:gd name="T19" fmla="*/ 1 h 1022"/>
                  <a:gd name="T20" fmla="*/ 0 w 16"/>
                  <a:gd name="T21" fmla="*/ 0 h 1022"/>
                  <a:gd name="T22" fmla="*/ 0 w 16"/>
                  <a:gd name="T23" fmla="*/ 0 h 1022"/>
                  <a:gd name="T24" fmla="*/ 0 w 16"/>
                  <a:gd name="T25" fmla="*/ 0 h 1022"/>
                  <a:gd name="T26" fmla="*/ 0 w 16"/>
                  <a:gd name="T27" fmla="*/ 0 h 1022"/>
                  <a:gd name="T28" fmla="*/ 0 w 16"/>
                  <a:gd name="T29" fmla="*/ 0 h 1022"/>
                  <a:gd name="T30" fmla="*/ 0 w 16"/>
                  <a:gd name="T31" fmla="*/ 0 h 1022"/>
                  <a:gd name="T32" fmla="*/ 0 w 16"/>
                  <a:gd name="T33" fmla="*/ 0 h 10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1022">
                    <a:moveTo>
                      <a:pt x="7" y="0"/>
                    </a:moveTo>
                    <a:lnTo>
                      <a:pt x="2" y="159"/>
                    </a:lnTo>
                    <a:lnTo>
                      <a:pt x="0" y="510"/>
                    </a:lnTo>
                    <a:lnTo>
                      <a:pt x="0" y="862"/>
                    </a:lnTo>
                    <a:lnTo>
                      <a:pt x="4" y="1022"/>
                    </a:lnTo>
                    <a:lnTo>
                      <a:pt x="7" y="1021"/>
                    </a:lnTo>
                    <a:lnTo>
                      <a:pt x="11" y="1021"/>
                    </a:lnTo>
                    <a:lnTo>
                      <a:pt x="14" y="1021"/>
                    </a:lnTo>
                    <a:lnTo>
                      <a:pt x="16" y="1020"/>
                    </a:lnTo>
                    <a:lnTo>
                      <a:pt x="12" y="790"/>
                    </a:lnTo>
                    <a:lnTo>
                      <a:pt x="12" y="569"/>
                    </a:lnTo>
                    <a:lnTo>
                      <a:pt x="14" y="319"/>
                    </a:lnTo>
                    <a:lnTo>
                      <a:pt x="16" y="3"/>
                    </a:lnTo>
                    <a:lnTo>
                      <a:pt x="14" y="2"/>
                    </a:lnTo>
                    <a:lnTo>
                      <a:pt x="12" y="1"/>
                    </a:lnTo>
                    <a:lnTo>
                      <a:pt x="9" y="1"/>
                    </a:lnTo>
                    <a:lnTo>
                      <a:pt x="7" y="0"/>
                    </a:lnTo>
                    <a:close/>
                  </a:path>
                </a:pathLst>
              </a:custGeom>
              <a:solidFill>
                <a:srgbClr val="663F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08" name="Freeform 1411"/>
              <p:cNvSpPr>
                <a:spLocks noChangeArrowheads="1"/>
              </p:cNvSpPr>
              <p:nvPr/>
            </p:nvSpPr>
            <p:spPr bwMode="auto">
              <a:xfrm flipH="1">
                <a:off x="4525" y="1118"/>
                <a:ext cx="7" cy="421"/>
              </a:xfrm>
              <a:custGeom>
                <a:avLst/>
                <a:gdLst>
                  <a:gd name="T0" fmla="*/ 0 w 17"/>
                  <a:gd name="T1" fmla="*/ 0 h 1022"/>
                  <a:gd name="T2" fmla="*/ 0 w 17"/>
                  <a:gd name="T3" fmla="*/ 0 h 1022"/>
                  <a:gd name="T4" fmla="*/ 0 w 17"/>
                  <a:gd name="T5" fmla="*/ 0 h 1022"/>
                  <a:gd name="T6" fmla="*/ 0 w 17"/>
                  <a:gd name="T7" fmla="*/ 1 h 1022"/>
                  <a:gd name="T8" fmla="*/ 0 w 17"/>
                  <a:gd name="T9" fmla="*/ 1 h 1022"/>
                  <a:gd name="T10" fmla="*/ 0 w 17"/>
                  <a:gd name="T11" fmla="*/ 1 h 1022"/>
                  <a:gd name="T12" fmla="*/ 0 w 17"/>
                  <a:gd name="T13" fmla="*/ 1 h 1022"/>
                  <a:gd name="T14" fmla="*/ 0 w 17"/>
                  <a:gd name="T15" fmla="*/ 1 h 1022"/>
                  <a:gd name="T16" fmla="*/ 0 w 17"/>
                  <a:gd name="T17" fmla="*/ 1 h 1022"/>
                  <a:gd name="T18" fmla="*/ 0 w 17"/>
                  <a:gd name="T19" fmla="*/ 1 h 1022"/>
                  <a:gd name="T20" fmla="*/ 0 w 17"/>
                  <a:gd name="T21" fmla="*/ 0 h 1022"/>
                  <a:gd name="T22" fmla="*/ 0 w 17"/>
                  <a:gd name="T23" fmla="*/ 0 h 1022"/>
                  <a:gd name="T24" fmla="*/ 0 w 17"/>
                  <a:gd name="T25" fmla="*/ 0 h 1022"/>
                  <a:gd name="T26" fmla="*/ 0 w 17"/>
                  <a:gd name="T27" fmla="*/ 0 h 1022"/>
                  <a:gd name="T28" fmla="*/ 0 w 17"/>
                  <a:gd name="T29" fmla="*/ 0 h 1022"/>
                  <a:gd name="T30" fmla="*/ 0 w 17"/>
                  <a:gd name="T31" fmla="*/ 0 h 1022"/>
                  <a:gd name="T32" fmla="*/ 0 w 17"/>
                  <a:gd name="T33" fmla="*/ 0 h 10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 h="1022">
                    <a:moveTo>
                      <a:pt x="6" y="0"/>
                    </a:moveTo>
                    <a:lnTo>
                      <a:pt x="3" y="159"/>
                    </a:lnTo>
                    <a:lnTo>
                      <a:pt x="0" y="511"/>
                    </a:lnTo>
                    <a:lnTo>
                      <a:pt x="0" y="863"/>
                    </a:lnTo>
                    <a:lnTo>
                      <a:pt x="4" y="1022"/>
                    </a:lnTo>
                    <a:lnTo>
                      <a:pt x="7" y="1022"/>
                    </a:lnTo>
                    <a:lnTo>
                      <a:pt x="11" y="1022"/>
                    </a:lnTo>
                    <a:lnTo>
                      <a:pt x="13" y="1022"/>
                    </a:lnTo>
                    <a:lnTo>
                      <a:pt x="17" y="1021"/>
                    </a:lnTo>
                    <a:lnTo>
                      <a:pt x="12" y="791"/>
                    </a:lnTo>
                    <a:lnTo>
                      <a:pt x="12" y="569"/>
                    </a:lnTo>
                    <a:lnTo>
                      <a:pt x="13" y="319"/>
                    </a:lnTo>
                    <a:lnTo>
                      <a:pt x="17" y="4"/>
                    </a:lnTo>
                    <a:lnTo>
                      <a:pt x="14" y="3"/>
                    </a:lnTo>
                    <a:lnTo>
                      <a:pt x="12" y="2"/>
                    </a:lnTo>
                    <a:lnTo>
                      <a:pt x="8" y="2"/>
                    </a:lnTo>
                    <a:lnTo>
                      <a:pt x="6" y="0"/>
                    </a:lnTo>
                    <a:close/>
                  </a:path>
                </a:pathLst>
              </a:custGeom>
              <a:solidFill>
                <a:srgbClr val="5E3D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09" name="Freeform 1412"/>
              <p:cNvSpPr>
                <a:spLocks noChangeArrowheads="1"/>
              </p:cNvSpPr>
              <p:nvPr/>
            </p:nvSpPr>
            <p:spPr bwMode="auto">
              <a:xfrm flipH="1">
                <a:off x="4527" y="1118"/>
                <a:ext cx="8" cy="420"/>
              </a:xfrm>
              <a:custGeom>
                <a:avLst/>
                <a:gdLst>
                  <a:gd name="T0" fmla="*/ 0 w 18"/>
                  <a:gd name="T1" fmla="*/ 0 h 1022"/>
                  <a:gd name="T2" fmla="*/ 0 w 18"/>
                  <a:gd name="T3" fmla="*/ 0 h 1022"/>
                  <a:gd name="T4" fmla="*/ 0 w 18"/>
                  <a:gd name="T5" fmla="*/ 0 h 1022"/>
                  <a:gd name="T6" fmla="*/ 0 w 18"/>
                  <a:gd name="T7" fmla="*/ 1 h 1022"/>
                  <a:gd name="T8" fmla="*/ 0 w 18"/>
                  <a:gd name="T9" fmla="*/ 1 h 1022"/>
                  <a:gd name="T10" fmla="*/ 0 w 18"/>
                  <a:gd name="T11" fmla="*/ 1 h 1022"/>
                  <a:gd name="T12" fmla="*/ 0 w 18"/>
                  <a:gd name="T13" fmla="*/ 1 h 1022"/>
                  <a:gd name="T14" fmla="*/ 0 w 18"/>
                  <a:gd name="T15" fmla="*/ 1 h 1022"/>
                  <a:gd name="T16" fmla="*/ 0 w 18"/>
                  <a:gd name="T17" fmla="*/ 1 h 1022"/>
                  <a:gd name="T18" fmla="*/ 0 w 18"/>
                  <a:gd name="T19" fmla="*/ 1 h 1022"/>
                  <a:gd name="T20" fmla="*/ 0 w 18"/>
                  <a:gd name="T21" fmla="*/ 0 h 1022"/>
                  <a:gd name="T22" fmla="*/ 0 w 18"/>
                  <a:gd name="T23" fmla="*/ 0 h 1022"/>
                  <a:gd name="T24" fmla="*/ 0 w 18"/>
                  <a:gd name="T25" fmla="*/ 0 h 1022"/>
                  <a:gd name="T26" fmla="*/ 0 w 18"/>
                  <a:gd name="T27" fmla="*/ 0 h 1022"/>
                  <a:gd name="T28" fmla="*/ 0 w 18"/>
                  <a:gd name="T29" fmla="*/ 0 h 1022"/>
                  <a:gd name="T30" fmla="*/ 0 w 18"/>
                  <a:gd name="T31" fmla="*/ 0 h 1022"/>
                  <a:gd name="T32" fmla="*/ 0 w 18"/>
                  <a:gd name="T33" fmla="*/ 0 h 10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022">
                    <a:moveTo>
                      <a:pt x="7" y="0"/>
                    </a:moveTo>
                    <a:lnTo>
                      <a:pt x="3" y="159"/>
                    </a:lnTo>
                    <a:lnTo>
                      <a:pt x="0" y="510"/>
                    </a:lnTo>
                    <a:lnTo>
                      <a:pt x="0" y="863"/>
                    </a:lnTo>
                    <a:lnTo>
                      <a:pt x="4" y="1022"/>
                    </a:lnTo>
                    <a:lnTo>
                      <a:pt x="7" y="1022"/>
                    </a:lnTo>
                    <a:lnTo>
                      <a:pt x="11" y="1021"/>
                    </a:lnTo>
                    <a:lnTo>
                      <a:pt x="14" y="1021"/>
                    </a:lnTo>
                    <a:lnTo>
                      <a:pt x="18" y="1021"/>
                    </a:lnTo>
                    <a:lnTo>
                      <a:pt x="13" y="790"/>
                    </a:lnTo>
                    <a:lnTo>
                      <a:pt x="13" y="569"/>
                    </a:lnTo>
                    <a:lnTo>
                      <a:pt x="14" y="319"/>
                    </a:lnTo>
                    <a:lnTo>
                      <a:pt x="18" y="4"/>
                    </a:lnTo>
                    <a:lnTo>
                      <a:pt x="15" y="3"/>
                    </a:lnTo>
                    <a:lnTo>
                      <a:pt x="13" y="1"/>
                    </a:lnTo>
                    <a:lnTo>
                      <a:pt x="10" y="1"/>
                    </a:lnTo>
                    <a:lnTo>
                      <a:pt x="7" y="0"/>
                    </a:lnTo>
                    <a:close/>
                  </a:path>
                </a:pathLst>
              </a:custGeom>
              <a:solidFill>
                <a:srgbClr val="5B3D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10" name="Freeform 1413"/>
              <p:cNvSpPr>
                <a:spLocks noChangeArrowheads="1"/>
              </p:cNvSpPr>
              <p:nvPr/>
            </p:nvSpPr>
            <p:spPr bwMode="auto">
              <a:xfrm flipH="1">
                <a:off x="4530" y="1118"/>
                <a:ext cx="8" cy="420"/>
              </a:xfrm>
              <a:custGeom>
                <a:avLst/>
                <a:gdLst>
                  <a:gd name="T0" fmla="*/ 0 w 17"/>
                  <a:gd name="T1" fmla="*/ 0 h 1022"/>
                  <a:gd name="T2" fmla="*/ 0 w 17"/>
                  <a:gd name="T3" fmla="*/ 0 h 1022"/>
                  <a:gd name="T4" fmla="*/ 0 w 17"/>
                  <a:gd name="T5" fmla="*/ 0 h 1022"/>
                  <a:gd name="T6" fmla="*/ 0 w 17"/>
                  <a:gd name="T7" fmla="*/ 1 h 1022"/>
                  <a:gd name="T8" fmla="*/ 0 w 17"/>
                  <a:gd name="T9" fmla="*/ 1 h 1022"/>
                  <a:gd name="T10" fmla="*/ 0 w 17"/>
                  <a:gd name="T11" fmla="*/ 1 h 1022"/>
                  <a:gd name="T12" fmla="*/ 0 w 17"/>
                  <a:gd name="T13" fmla="*/ 1 h 1022"/>
                  <a:gd name="T14" fmla="*/ 0 w 17"/>
                  <a:gd name="T15" fmla="*/ 1 h 1022"/>
                  <a:gd name="T16" fmla="*/ 0 w 17"/>
                  <a:gd name="T17" fmla="*/ 1 h 1022"/>
                  <a:gd name="T18" fmla="*/ 0 w 17"/>
                  <a:gd name="T19" fmla="*/ 1 h 1022"/>
                  <a:gd name="T20" fmla="*/ 0 w 17"/>
                  <a:gd name="T21" fmla="*/ 0 h 1022"/>
                  <a:gd name="T22" fmla="*/ 0 w 17"/>
                  <a:gd name="T23" fmla="*/ 0 h 1022"/>
                  <a:gd name="T24" fmla="*/ 0 w 17"/>
                  <a:gd name="T25" fmla="*/ 0 h 1022"/>
                  <a:gd name="T26" fmla="*/ 0 w 17"/>
                  <a:gd name="T27" fmla="*/ 0 h 1022"/>
                  <a:gd name="T28" fmla="*/ 0 w 17"/>
                  <a:gd name="T29" fmla="*/ 0 h 1022"/>
                  <a:gd name="T30" fmla="*/ 0 w 17"/>
                  <a:gd name="T31" fmla="*/ 0 h 1022"/>
                  <a:gd name="T32" fmla="*/ 0 w 17"/>
                  <a:gd name="T33" fmla="*/ 0 h 10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 h="1022">
                    <a:moveTo>
                      <a:pt x="7" y="0"/>
                    </a:moveTo>
                    <a:lnTo>
                      <a:pt x="2" y="159"/>
                    </a:lnTo>
                    <a:lnTo>
                      <a:pt x="0" y="510"/>
                    </a:lnTo>
                    <a:lnTo>
                      <a:pt x="0" y="862"/>
                    </a:lnTo>
                    <a:lnTo>
                      <a:pt x="3" y="1022"/>
                    </a:lnTo>
                    <a:lnTo>
                      <a:pt x="7" y="1021"/>
                    </a:lnTo>
                    <a:lnTo>
                      <a:pt x="10" y="1021"/>
                    </a:lnTo>
                    <a:lnTo>
                      <a:pt x="14" y="1021"/>
                    </a:lnTo>
                    <a:lnTo>
                      <a:pt x="17" y="1021"/>
                    </a:lnTo>
                    <a:lnTo>
                      <a:pt x="12" y="790"/>
                    </a:lnTo>
                    <a:lnTo>
                      <a:pt x="12" y="569"/>
                    </a:lnTo>
                    <a:lnTo>
                      <a:pt x="14" y="319"/>
                    </a:lnTo>
                    <a:lnTo>
                      <a:pt x="17" y="5"/>
                    </a:lnTo>
                    <a:lnTo>
                      <a:pt x="15" y="4"/>
                    </a:lnTo>
                    <a:lnTo>
                      <a:pt x="12" y="2"/>
                    </a:lnTo>
                    <a:lnTo>
                      <a:pt x="9" y="1"/>
                    </a:lnTo>
                    <a:lnTo>
                      <a:pt x="7" y="0"/>
                    </a:lnTo>
                    <a:close/>
                  </a:path>
                </a:pathLst>
              </a:custGeom>
              <a:solidFill>
                <a:srgbClr val="563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11" name="Freeform 1414"/>
              <p:cNvSpPr>
                <a:spLocks noChangeArrowheads="1"/>
              </p:cNvSpPr>
              <p:nvPr/>
            </p:nvSpPr>
            <p:spPr bwMode="auto">
              <a:xfrm flipH="1">
                <a:off x="4533" y="1117"/>
                <a:ext cx="8" cy="420"/>
              </a:xfrm>
              <a:custGeom>
                <a:avLst/>
                <a:gdLst>
                  <a:gd name="T0" fmla="*/ 0 w 17"/>
                  <a:gd name="T1" fmla="*/ 0 h 1020"/>
                  <a:gd name="T2" fmla="*/ 0 w 17"/>
                  <a:gd name="T3" fmla="*/ 0 h 1020"/>
                  <a:gd name="T4" fmla="*/ 0 w 17"/>
                  <a:gd name="T5" fmla="*/ 0 h 1020"/>
                  <a:gd name="T6" fmla="*/ 0 w 17"/>
                  <a:gd name="T7" fmla="*/ 1 h 1020"/>
                  <a:gd name="T8" fmla="*/ 0 w 17"/>
                  <a:gd name="T9" fmla="*/ 1 h 1020"/>
                  <a:gd name="T10" fmla="*/ 0 w 17"/>
                  <a:gd name="T11" fmla="*/ 1 h 1020"/>
                  <a:gd name="T12" fmla="*/ 0 w 17"/>
                  <a:gd name="T13" fmla="*/ 1 h 1020"/>
                  <a:gd name="T14" fmla="*/ 0 w 17"/>
                  <a:gd name="T15" fmla="*/ 1 h 1020"/>
                  <a:gd name="T16" fmla="*/ 0 w 17"/>
                  <a:gd name="T17" fmla="*/ 1 h 1020"/>
                  <a:gd name="T18" fmla="*/ 0 w 17"/>
                  <a:gd name="T19" fmla="*/ 1 h 1020"/>
                  <a:gd name="T20" fmla="*/ 0 w 17"/>
                  <a:gd name="T21" fmla="*/ 0 h 1020"/>
                  <a:gd name="T22" fmla="*/ 0 w 17"/>
                  <a:gd name="T23" fmla="*/ 0 h 1020"/>
                  <a:gd name="T24" fmla="*/ 0 w 17"/>
                  <a:gd name="T25" fmla="*/ 0 h 1020"/>
                  <a:gd name="T26" fmla="*/ 0 w 17"/>
                  <a:gd name="T27" fmla="*/ 0 h 1020"/>
                  <a:gd name="T28" fmla="*/ 0 w 17"/>
                  <a:gd name="T29" fmla="*/ 0 h 1020"/>
                  <a:gd name="T30" fmla="*/ 0 w 17"/>
                  <a:gd name="T31" fmla="*/ 0 h 1020"/>
                  <a:gd name="T32" fmla="*/ 0 w 17"/>
                  <a:gd name="T33" fmla="*/ 0 h 10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 h="1020">
                    <a:moveTo>
                      <a:pt x="6" y="0"/>
                    </a:moveTo>
                    <a:lnTo>
                      <a:pt x="2" y="159"/>
                    </a:lnTo>
                    <a:lnTo>
                      <a:pt x="0" y="510"/>
                    </a:lnTo>
                    <a:lnTo>
                      <a:pt x="0" y="861"/>
                    </a:lnTo>
                    <a:lnTo>
                      <a:pt x="5" y="1020"/>
                    </a:lnTo>
                    <a:lnTo>
                      <a:pt x="7" y="1020"/>
                    </a:lnTo>
                    <a:lnTo>
                      <a:pt x="10" y="1020"/>
                    </a:lnTo>
                    <a:lnTo>
                      <a:pt x="14" y="1020"/>
                    </a:lnTo>
                    <a:lnTo>
                      <a:pt x="17" y="1019"/>
                    </a:lnTo>
                    <a:lnTo>
                      <a:pt x="13" y="790"/>
                    </a:lnTo>
                    <a:lnTo>
                      <a:pt x="11" y="569"/>
                    </a:lnTo>
                    <a:lnTo>
                      <a:pt x="14" y="319"/>
                    </a:lnTo>
                    <a:lnTo>
                      <a:pt x="16" y="5"/>
                    </a:lnTo>
                    <a:lnTo>
                      <a:pt x="14" y="3"/>
                    </a:lnTo>
                    <a:lnTo>
                      <a:pt x="11" y="2"/>
                    </a:lnTo>
                    <a:lnTo>
                      <a:pt x="8" y="1"/>
                    </a:lnTo>
                    <a:lnTo>
                      <a:pt x="6" y="0"/>
                    </a:lnTo>
                    <a:close/>
                  </a:path>
                </a:pathLst>
              </a:custGeom>
              <a:solidFill>
                <a:srgbClr val="513D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12" name="Freeform 1415"/>
              <p:cNvSpPr>
                <a:spLocks noChangeArrowheads="1"/>
              </p:cNvSpPr>
              <p:nvPr/>
            </p:nvSpPr>
            <p:spPr bwMode="auto">
              <a:xfrm flipH="1">
                <a:off x="4535" y="1117"/>
                <a:ext cx="8" cy="420"/>
              </a:xfrm>
              <a:custGeom>
                <a:avLst/>
                <a:gdLst>
                  <a:gd name="T0" fmla="*/ 1 w 16"/>
                  <a:gd name="T1" fmla="*/ 0 h 1020"/>
                  <a:gd name="T2" fmla="*/ 1 w 16"/>
                  <a:gd name="T3" fmla="*/ 0 h 1020"/>
                  <a:gd name="T4" fmla="*/ 0 w 16"/>
                  <a:gd name="T5" fmla="*/ 0 h 1020"/>
                  <a:gd name="T6" fmla="*/ 0 w 16"/>
                  <a:gd name="T7" fmla="*/ 1 h 1020"/>
                  <a:gd name="T8" fmla="*/ 1 w 16"/>
                  <a:gd name="T9" fmla="*/ 1 h 1020"/>
                  <a:gd name="T10" fmla="*/ 1 w 16"/>
                  <a:gd name="T11" fmla="*/ 1 h 1020"/>
                  <a:gd name="T12" fmla="*/ 1 w 16"/>
                  <a:gd name="T13" fmla="*/ 1 h 1020"/>
                  <a:gd name="T14" fmla="*/ 1 w 16"/>
                  <a:gd name="T15" fmla="*/ 1 h 1020"/>
                  <a:gd name="T16" fmla="*/ 1 w 16"/>
                  <a:gd name="T17" fmla="*/ 1 h 1020"/>
                  <a:gd name="T18" fmla="*/ 1 w 16"/>
                  <a:gd name="T19" fmla="*/ 1 h 1020"/>
                  <a:gd name="T20" fmla="*/ 1 w 16"/>
                  <a:gd name="T21" fmla="*/ 0 h 1020"/>
                  <a:gd name="T22" fmla="*/ 1 w 16"/>
                  <a:gd name="T23" fmla="*/ 0 h 1020"/>
                  <a:gd name="T24" fmla="*/ 1 w 16"/>
                  <a:gd name="T25" fmla="*/ 0 h 1020"/>
                  <a:gd name="T26" fmla="*/ 1 w 16"/>
                  <a:gd name="T27" fmla="*/ 0 h 1020"/>
                  <a:gd name="T28" fmla="*/ 1 w 16"/>
                  <a:gd name="T29" fmla="*/ 0 h 1020"/>
                  <a:gd name="T30" fmla="*/ 1 w 16"/>
                  <a:gd name="T31" fmla="*/ 0 h 1020"/>
                  <a:gd name="T32" fmla="*/ 1 w 16"/>
                  <a:gd name="T33" fmla="*/ 0 h 10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1020">
                    <a:moveTo>
                      <a:pt x="6" y="0"/>
                    </a:moveTo>
                    <a:lnTo>
                      <a:pt x="3" y="159"/>
                    </a:lnTo>
                    <a:lnTo>
                      <a:pt x="0" y="510"/>
                    </a:lnTo>
                    <a:lnTo>
                      <a:pt x="0" y="861"/>
                    </a:lnTo>
                    <a:lnTo>
                      <a:pt x="4" y="1020"/>
                    </a:lnTo>
                    <a:lnTo>
                      <a:pt x="7" y="1020"/>
                    </a:lnTo>
                    <a:lnTo>
                      <a:pt x="11" y="1019"/>
                    </a:lnTo>
                    <a:lnTo>
                      <a:pt x="14" y="1019"/>
                    </a:lnTo>
                    <a:lnTo>
                      <a:pt x="16" y="1019"/>
                    </a:lnTo>
                    <a:lnTo>
                      <a:pt x="12" y="790"/>
                    </a:lnTo>
                    <a:lnTo>
                      <a:pt x="12" y="569"/>
                    </a:lnTo>
                    <a:lnTo>
                      <a:pt x="13" y="319"/>
                    </a:lnTo>
                    <a:lnTo>
                      <a:pt x="16" y="4"/>
                    </a:lnTo>
                    <a:lnTo>
                      <a:pt x="14" y="3"/>
                    </a:lnTo>
                    <a:lnTo>
                      <a:pt x="12" y="2"/>
                    </a:lnTo>
                    <a:lnTo>
                      <a:pt x="9" y="1"/>
                    </a:lnTo>
                    <a:lnTo>
                      <a:pt x="6" y="0"/>
                    </a:lnTo>
                    <a:close/>
                  </a:path>
                </a:pathLst>
              </a:custGeom>
              <a:solidFill>
                <a:srgbClr val="4C3A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13" name="Freeform 1416"/>
              <p:cNvSpPr>
                <a:spLocks noChangeArrowheads="1"/>
              </p:cNvSpPr>
              <p:nvPr/>
            </p:nvSpPr>
            <p:spPr bwMode="auto">
              <a:xfrm flipH="1">
                <a:off x="4538" y="1116"/>
                <a:ext cx="7" cy="421"/>
              </a:xfrm>
              <a:custGeom>
                <a:avLst/>
                <a:gdLst>
                  <a:gd name="T0" fmla="*/ 0 w 17"/>
                  <a:gd name="T1" fmla="*/ 0 h 1020"/>
                  <a:gd name="T2" fmla="*/ 0 w 17"/>
                  <a:gd name="T3" fmla="*/ 0 h 1020"/>
                  <a:gd name="T4" fmla="*/ 0 w 17"/>
                  <a:gd name="T5" fmla="*/ 0 h 1020"/>
                  <a:gd name="T6" fmla="*/ 0 w 17"/>
                  <a:gd name="T7" fmla="*/ 1 h 1020"/>
                  <a:gd name="T8" fmla="*/ 0 w 17"/>
                  <a:gd name="T9" fmla="*/ 1 h 1020"/>
                  <a:gd name="T10" fmla="*/ 0 w 17"/>
                  <a:gd name="T11" fmla="*/ 1 h 1020"/>
                  <a:gd name="T12" fmla="*/ 0 w 17"/>
                  <a:gd name="T13" fmla="*/ 1 h 1020"/>
                  <a:gd name="T14" fmla="*/ 0 w 17"/>
                  <a:gd name="T15" fmla="*/ 0 h 1020"/>
                  <a:gd name="T16" fmla="*/ 0 w 17"/>
                  <a:gd name="T17" fmla="*/ 0 h 1020"/>
                  <a:gd name="T18" fmla="*/ 0 w 17"/>
                  <a:gd name="T19" fmla="*/ 0 h 1020"/>
                  <a:gd name="T20" fmla="*/ 0 w 17"/>
                  <a:gd name="T21" fmla="*/ 0 h 10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1020">
                    <a:moveTo>
                      <a:pt x="6" y="0"/>
                    </a:moveTo>
                    <a:lnTo>
                      <a:pt x="3" y="159"/>
                    </a:lnTo>
                    <a:lnTo>
                      <a:pt x="0" y="510"/>
                    </a:lnTo>
                    <a:lnTo>
                      <a:pt x="0" y="861"/>
                    </a:lnTo>
                    <a:lnTo>
                      <a:pt x="4" y="1020"/>
                    </a:lnTo>
                    <a:lnTo>
                      <a:pt x="17" y="1019"/>
                    </a:lnTo>
                    <a:lnTo>
                      <a:pt x="12" y="790"/>
                    </a:lnTo>
                    <a:lnTo>
                      <a:pt x="12" y="569"/>
                    </a:lnTo>
                    <a:lnTo>
                      <a:pt x="13" y="319"/>
                    </a:lnTo>
                    <a:lnTo>
                      <a:pt x="17" y="4"/>
                    </a:lnTo>
                    <a:lnTo>
                      <a:pt x="6" y="0"/>
                    </a:lnTo>
                    <a:close/>
                  </a:path>
                </a:pathLst>
              </a:custGeom>
              <a:solidFill>
                <a:srgbClr val="473A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14" name="Freeform 1417"/>
              <p:cNvSpPr>
                <a:spLocks noChangeArrowheads="1"/>
              </p:cNvSpPr>
              <p:nvPr/>
            </p:nvSpPr>
            <p:spPr bwMode="auto">
              <a:xfrm flipH="1">
                <a:off x="4504" y="1123"/>
                <a:ext cx="7" cy="419"/>
              </a:xfrm>
              <a:custGeom>
                <a:avLst/>
                <a:gdLst>
                  <a:gd name="T0" fmla="*/ 0 w 17"/>
                  <a:gd name="T1" fmla="*/ 0 h 1020"/>
                  <a:gd name="T2" fmla="*/ 0 w 17"/>
                  <a:gd name="T3" fmla="*/ 0 h 1020"/>
                  <a:gd name="T4" fmla="*/ 0 w 17"/>
                  <a:gd name="T5" fmla="*/ 0 h 1020"/>
                  <a:gd name="T6" fmla="*/ 0 w 17"/>
                  <a:gd name="T7" fmla="*/ 1 h 1020"/>
                  <a:gd name="T8" fmla="*/ 0 w 17"/>
                  <a:gd name="T9" fmla="*/ 1 h 1020"/>
                  <a:gd name="T10" fmla="*/ 0 w 17"/>
                  <a:gd name="T11" fmla="*/ 1 h 1020"/>
                  <a:gd name="T12" fmla="*/ 0 w 17"/>
                  <a:gd name="T13" fmla="*/ 1 h 1020"/>
                  <a:gd name="T14" fmla="*/ 0 w 17"/>
                  <a:gd name="T15" fmla="*/ 0 h 1020"/>
                  <a:gd name="T16" fmla="*/ 0 w 17"/>
                  <a:gd name="T17" fmla="*/ 0 h 1020"/>
                  <a:gd name="T18" fmla="*/ 0 w 17"/>
                  <a:gd name="T19" fmla="*/ 0 h 1020"/>
                  <a:gd name="T20" fmla="*/ 0 w 17"/>
                  <a:gd name="T21" fmla="*/ 0 h 10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1020">
                    <a:moveTo>
                      <a:pt x="6" y="0"/>
                    </a:moveTo>
                    <a:lnTo>
                      <a:pt x="3" y="159"/>
                    </a:lnTo>
                    <a:lnTo>
                      <a:pt x="0" y="510"/>
                    </a:lnTo>
                    <a:lnTo>
                      <a:pt x="0" y="861"/>
                    </a:lnTo>
                    <a:lnTo>
                      <a:pt x="4" y="1020"/>
                    </a:lnTo>
                    <a:lnTo>
                      <a:pt x="17" y="1019"/>
                    </a:lnTo>
                    <a:lnTo>
                      <a:pt x="12" y="790"/>
                    </a:lnTo>
                    <a:lnTo>
                      <a:pt x="12" y="569"/>
                    </a:lnTo>
                    <a:lnTo>
                      <a:pt x="14" y="319"/>
                    </a:lnTo>
                    <a:lnTo>
                      <a:pt x="17" y="4"/>
                    </a:lnTo>
                    <a:lnTo>
                      <a:pt x="6" y="0"/>
                    </a:lnTo>
                    <a:close/>
                  </a:path>
                </a:pathLst>
              </a:custGeom>
              <a:solidFill>
                <a:srgbClr val="002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15" name="Freeform 1418"/>
              <p:cNvSpPr>
                <a:spLocks noChangeArrowheads="1"/>
              </p:cNvSpPr>
              <p:nvPr/>
            </p:nvSpPr>
            <p:spPr bwMode="auto">
              <a:xfrm flipH="1">
                <a:off x="4554" y="1111"/>
                <a:ext cx="359" cy="446"/>
              </a:xfrm>
              <a:custGeom>
                <a:avLst/>
                <a:gdLst>
                  <a:gd name="T0" fmla="*/ 0 w 809"/>
                  <a:gd name="T1" fmla="*/ 0 h 1084"/>
                  <a:gd name="T2" fmla="*/ 0 w 809"/>
                  <a:gd name="T3" fmla="*/ 0 h 1084"/>
                  <a:gd name="T4" fmla="*/ 0 w 809"/>
                  <a:gd name="T5" fmla="*/ 0 h 1084"/>
                  <a:gd name="T6" fmla="*/ 0 w 809"/>
                  <a:gd name="T7" fmla="*/ 0 h 1084"/>
                  <a:gd name="T8" fmla="*/ 0 w 809"/>
                  <a:gd name="T9" fmla="*/ 0 h 1084"/>
                  <a:gd name="T10" fmla="*/ 0 w 809"/>
                  <a:gd name="T11" fmla="*/ 0 h 1084"/>
                  <a:gd name="T12" fmla="*/ 0 w 809"/>
                  <a:gd name="T13" fmla="*/ 0 h 1084"/>
                  <a:gd name="T14" fmla="*/ 0 w 809"/>
                  <a:gd name="T15" fmla="*/ 0 h 1084"/>
                  <a:gd name="T16" fmla="*/ 1 w 809"/>
                  <a:gd name="T17" fmla="*/ 0 h 1084"/>
                  <a:gd name="T18" fmla="*/ 1 w 809"/>
                  <a:gd name="T19" fmla="*/ 0 h 1084"/>
                  <a:gd name="T20" fmla="*/ 1 w 809"/>
                  <a:gd name="T21" fmla="*/ 0 h 1084"/>
                  <a:gd name="T22" fmla="*/ 1 w 809"/>
                  <a:gd name="T23" fmla="*/ 0 h 1084"/>
                  <a:gd name="T24" fmla="*/ 1 w 809"/>
                  <a:gd name="T25" fmla="*/ 0 h 1084"/>
                  <a:gd name="T26" fmla="*/ 1 w 809"/>
                  <a:gd name="T27" fmla="*/ 0 h 1084"/>
                  <a:gd name="T28" fmla="*/ 1 w 809"/>
                  <a:gd name="T29" fmla="*/ 0 h 1084"/>
                  <a:gd name="T30" fmla="*/ 1 w 809"/>
                  <a:gd name="T31" fmla="*/ 0 h 1084"/>
                  <a:gd name="T32" fmla="*/ 1 w 809"/>
                  <a:gd name="T33" fmla="*/ 0 h 1084"/>
                  <a:gd name="T34" fmla="*/ 1 w 809"/>
                  <a:gd name="T35" fmla="*/ 1 h 1084"/>
                  <a:gd name="T36" fmla="*/ 1 w 809"/>
                  <a:gd name="T37" fmla="*/ 1 h 1084"/>
                  <a:gd name="T38" fmla="*/ 1 w 809"/>
                  <a:gd name="T39" fmla="*/ 1 h 1084"/>
                  <a:gd name="T40" fmla="*/ 1 w 809"/>
                  <a:gd name="T41" fmla="*/ 1 h 1084"/>
                  <a:gd name="T42" fmla="*/ 1 w 809"/>
                  <a:gd name="T43" fmla="*/ 1 h 1084"/>
                  <a:gd name="T44" fmla="*/ 1 w 809"/>
                  <a:gd name="T45" fmla="*/ 1 h 1084"/>
                  <a:gd name="T46" fmla="*/ 1 w 809"/>
                  <a:gd name="T47" fmla="*/ 1 h 1084"/>
                  <a:gd name="T48" fmla="*/ 1 w 809"/>
                  <a:gd name="T49" fmla="*/ 1 h 1084"/>
                  <a:gd name="T50" fmla="*/ 1 w 809"/>
                  <a:gd name="T51" fmla="*/ 1 h 1084"/>
                  <a:gd name="T52" fmla="*/ 0 w 809"/>
                  <a:gd name="T53" fmla="*/ 1 h 1084"/>
                  <a:gd name="T54" fmla="*/ 0 w 809"/>
                  <a:gd name="T55" fmla="*/ 1 h 1084"/>
                  <a:gd name="T56" fmla="*/ 0 w 809"/>
                  <a:gd name="T57" fmla="*/ 1 h 1084"/>
                  <a:gd name="T58" fmla="*/ 0 w 809"/>
                  <a:gd name="T59" fmla="*/ 1 h 1084"/>
                  <a:gd name="T60" fmla="*/ 0 w 809"/>
                  <a:gd name="T61" fmla="*/ 1 h 1084"/>
                  <a:gd name="T62" fmla="*/ 0 w 809"/>
                  <a:gd name="T63" fmla="*/ 1 h 1084"/>
                  <a:gd name="T64" fmla="*/ 0 w 809"/>
                  <a:gd name="T65" fmla="*/ 1 h 1084"/>
                  <a:gd name="T66" fmla="*/ 0 w 809"/>
                  <a:gd name="T67" fmla="*/ 1 h 1084"/>
                  <a:gd name="T68" fmla="*/ 0 w 809"/>
                  <a:gd name="T69" fmla="*/ 1 h 1084"/>
                  <a:gd name="T70" fmla="*/ 0 w 809"/>
                  <a:gd name="T71" fmla="*/ 0 h 1084"/>
                  <a:gd name="T72" fmla="*/ 0 w 809"/>
                  <a:gd name="T73" fmla="*/ 0 h 1084"/>
                  <a:gd name="T74" fmla="*/ 0 w 809"/>
                  <a:gd name="T75" fmla="*/ 0 h 10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09" h="1084">
                    <a:moveTo>
                      <a:pt x="41" y="117"/>
                    </a:moveTo>
                    <a:lnTo>
                      <a:pt x="65" y="112"/>
                    </a:lnTo>
                    <a:lnTo>
                      <a:pt x="88" y="105"/>
                    </a:lnTo>
                    <a:lnTo>
                      <a:pt x="112" y="99"/>
                    </a:lnTo>
                    <a:lnTo>
                      <a:pt x="135" y="93"/>
                    </a:lnTo>
                    <a:lnTo>
                      <a:pt x="159" y="88"/>
                    </a:lnTo>
                    <a:lnTo>
                      <a:pt x="182" y="82"/>
                    </a:lnTo>
                    <a:lnTo>
                      <a:pt x="206" y="77"/>
                    </a:lnTo>
                    <a:lnTo>
                      <a:pt x="231" y="71"/>
                    </a:lnTo>
                    <a:lnTo>
                      <a:pt x="254" y="67"/>
                    </a:lnTo>
                    <a:lnTo>
                      <a:pt x="278" y="62"/>
                    </a:lnTo>
                    <a:lnTo>
                      <a:pt x="302" y="58"/>
                    </a:lnTo>
                    <a:lnTo>
                      <a:pt x="325" y="53"/>
                    </a:lnTo>
                    <a:lnTo>
                      <a:pt x="349" y="48"/>
                    </a:lnTo>
                    <a:lnTo>
                      <a:pt x="373" y="45"/>
                    </a:lnTo>
                    <a:lnTo>
                      <a:pt x="398" y="40"/>
                    </a:lnTo>
                    <a:lnTo>
                      <a:pt x="422" y="37"/>
                    </a:lnTo>
                    <a:lnTo>
                      <a:pt x="445" y="33"/>
                    </a:lnTo>
                    <a:lnTo>
                      <a:pt x="469" y="30"/>
                    </a:lnTo>
                    <a:lnTo>
                      <a:pt x="493" y="26"/>
                    </a:lnTo>
                    <a:lnTo>
                      <a:pt x="517" y="23"/>
                    </a:lnTo>
                    <a:lnTo>
                      <a:pt x="542" y="21"/>
                    </a:lnTo>
                    <a:lnTo>
                      <a:pt x="566" y="17"/>
                    </a:lnTo>
                    <a:lnTo>
                      <a:pt x="590" y="15"/>
                    </a:lnTo>
                    <a:lnTo>
                      <a:pt x="614" y="13"/>
                    </a:lnTo>
                    <a:lnTo>
                      <a:pt x="638" y="10"/>
                    </a:lnTo>
                    <a:lnTo>
                      <a:pt x="663" y="8"/>
                    </a:lnTo>
                    <a:lnTo>
                      <a:pt x="687" y="7"/>
                    </a:lnTo>
                    <a:lnTo>
                      <a:pt x="711" y="5"/>
                    </a:lnTo>
                    <a:lnTo>
                      <a:pt x="735" y="3"/>
                    </a:lnTo>
                    <a:lnTo>
                      <a:pt x="760" y="2"/>
                    </a:lnTo>
                    <a:lnTo>
                      <a:pt x="785" y="1"/>
                    </a:lnTo>
                    <a:lnTo>
                      <a:pt x="809" y="0"/>
                    </a:lnTo>
                    <a:lnTo>
                      <a:pt x="796" y="264"/>
                    </a:lnTo>
                    <a:lnTo>
                      <a:pt x="788" y="525"/>
                    </a:lnTo>
                    <a:lnTo>
                      <a:pt x="786" y="788"/>
                    </a:lnTo>
                    <a:lnTo>
                      <a:pt x="792" y="1052"/>
                    </a:lnTo>
                    <a:lnTo>
                      <a:pt x="775" y="1056"/>
                    </a:lnTo>
                    <a:lnTo>
                      <a:pt x="757" y="1060"/>
                    </a:lnTo>
                    <a:lnTo>
                      <a:pt x="739" y="1063"/>
                    </a:lnTo>
                    <a:lnTo>
                      <a:pt x="718" y="1066"/>
                    </a:lnTo>
                    <a:lnTo>
                      <a:pt x="697" y="1070"/>
                    </a:lnTo>
                    <a:lnTo>
                      <a:pt x="675" y="1072"/>
                    </a:lnTo>
                    <a:lnTo>
                      <a:pt x="652" y="1075"/>
                    </a:lnTo>
                    <a:lnTo>
                      <a:pt x="628" y="1077"/>
                    </a:lnTo>
                    <a:lnTo>
                      <a:pt x="604" y="1079"/>
                    </a:lnTo>
                    <a:lnTo>
                      <a:pt x="578" y="1080"/>
                    </a:lnTo>
                    <a:lnTo>
                      <a:pt x="553" y="1081"/>
                    </a:lnTo>
                    <a:lnTo>
                      <a:pt x="527" y="1083"/>
                    </a:lnTo>
                    <a:lnTo>
                      <a:pt x="500" y="1084"/>
                    </a:lnTo>
                    <a:lnTo>
                      <a:pt x="473" y="1084"/>
                    </a:lnTo>
                    <a:lnTo>
                      <a:pt x="446" y="1084"/>
                    </a:lnTo>
                    <a:lnTo>
                      <a:pt x="418" y="1084"/>
                    </a:lnTo>
                    <a:lnTo>
                      <a:pt x="392" y="1083"/>
                    </a:lnTo>
                    <a:lnTo>
                      <a:pt x="364" y="1081"/>
                    </a:lnTo>
                    <a:lnTo>
                      <a:pt x="338" y="1080"/>
                    </a:lnTo>
                    <a:lnTo>
                      <a:pt x="310" y="1079"/>
                    </a:lnTo>
                    <a:lnTo>
                      <a:pt x="284" y="1077"/>
                    </a:lnTo>
                    <a:lnTo>
                      <a:pt x="257" y="1075"/>
                    </a:lnTo>
                    <a:lnTo>
                      <a:pt x="232" y="1072"/>
                    </a:lnTo>
                    <a:lnTo>
                      <a:pt x="206" y="1070"/>
                    </a:lnTo>
                    <a:lnTo>
                      <a:pt x="182" y="1066"/>
                    </a:lnTo>
                    <a:lnTo>
                      <a:pt x="158" y="1063"/>
                    </a:lnTo>
                    <a:lnTo>
                      <a:pt x="135" y="1058"/>
                    </a:lnTo>
                    <a:lnTo>
                      <a:pt x="113" y="1055"/>
                    </a:lnTo>
                    <a:lnTo>
                      <a:pt x="91" y="1050"/>
                    </a:lnTo>
                    <a:lnTo>
                      <a:pt x="72" y="1046"/>
                    </a:lnTo>
                    <a:lnTo>
                      <a:pt x="52" y="1040"/>
                    </a:lnTo>
                    <a:lnTo>
                      <a:pt x="35" y="1034"/>
                    </a:lnTo>
                    <a:lnTo>
                      <a:pt x="19" y="919"/>
                    </a:lnTo>
                    <a:lnTo>
                      <a:pt x="7" y="806"/>
                    </a:lnTo>
                    <a:lnTo>
                      <a:pt x="1" y="694"/>
                    </a:lnTo>
                    <a:lnTo>
                      <a:pt x="0" y="583"/>
                    </a:lnTo>
                    <a:lnTo>
                      <a:pt x="3" y="470"/>
                    </a:lnTo>
                    <a:lnTo>
                      <a:pt x="11" y="356"/>
                    </a:lnTo>
                    <a:lnTo>
                      <a:pt x="23" y="238"/>
                    </a:lnTo>
                    <a:lnTo>
                      <a:pt x="41" y="117"/>
                    </a:lnTo>
                    <a:close/>
                  </a:path>
                </a:pathLst>
              </a:custGeom>
              <a:solidFill>
                <a:srgbClr val="AA8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16" name="Freeform 1419"/>
              <p:cNvSpPr>
                <a:spLocks noChangeArrowheads="1"/>
              </p:cNvSpPr>
              <p:nvPr/>
            </p:nvSpPr>
            <p:spPr bwMode="auto">
              <a:xfrm flipH="1">
                <a:off x="4562" y="1112"/>
                <a:ext cx="351" cy="430"/>
              </a:xfrm>
              <a:custGeom>
                <a:avLst/>
                <a:gdLst>
                  <a:gd name="T0" fmla="*/ 0 w 789"/>
                  <a:gd name="T1" fmla="*/ 0 h 1045"/>
                  <a:gd name="T2" fmla="*/ 0 w 789"/>
                  <a:gd name="T3" fmla="*/ 0 h 1045"/>
                  <a:gd name="T4" fmla="*/ 0 w 789"/>
                  <a:gd name="T5" fmla="*/ 0 h 1045"/>
                  <a:gd name="T6" fmla="*/ 0 w 789"/>
                  <a:gd name="T7" fmla="*/ 0 h 1045"/>
                  <a:gd name="T8" fmla="*/ 0 w 789"/>
                  <a:gd name="T9" fmla="*/ 0 h 1045"/>
                  <a:gd name="T10" fmla="*/ 0 w 789"/>
                  <a:gd name="T11" fmla="*/ 0 h 1045"/>
                  <a:gd name="T12" fmla="*/ 0 w 789"/>
                  <a:gd name="T13" fmla="*/ 0 h 1045"/>
                  <a:gd name="T14" fmla="*/ 0 w 789"/>
                  <a:gd name="T15" fmla="*/ 0 h 1045"/>
                  <a:gd name="T16" fmla="*/ 0 w 789"/>
                  <a:gd name="T17" fmla="*/ 0 h 1045"/>
                  <a:gd name="T18" fmla="*/ 0 w 789"/>
                  <a:gd name="T19" fmla="*/ 0 h 1045"/>
                  <a:gd name="T20" fmla="*/ 0 w 789"/>
                  <a:gd name="T21" fmla="*/ 0 h 1045"/>
                  <a:gd name="T22" fmla="*/ 0 w 789"/>
                  <a:gd name="T23" fmla="*/ 0 h 1045"/>
                  <a:gd name="T24" fmla="*/ 0 w 789"/>
                  <a:gd name="T25" fmla="*/ 0 h 1045"/>
                  <a:gd name="T26" fmla="*/ 0 w 789"/>
                  <a:gd name="T27" fmla="*/ 0 h 1045"/>
                  <a:gd name="T28" fmla="*/ 0 w 789"/>
                  <a:gd name="T29" fmla="*/ 0 h 1045"/>
                  <a:gd name="T30" fmla="*/ 0 w 789"/>
                  <a:gd name="T31" fmla="*/ 0 h 1045"/>
                  <a:gd name="T32" fmla="*/ 0 w 789"/>
                  <a:gd name="T33" fmla="*/ 0 h 1045"/>
                  <a:gd name="T34" fmla="*/ 1 w 789"/>
                  <a:gd name="T35" fmla="*/ 0 h 1045"/>
                  <a:gd name="T36" fmla="*/ 1 w 789"/>
                  <a:gd name="T37" fmla="*/ 0 h 1045"/>
                  <a:gd name="T38" fmla="*/ 1 w 789"/>
                  <a:gd name="T39" fmla="*/ 0 h 1045"/>
                  <a:gd name="T40" fmla="*/ 1 w 789"/>
                  <a:gd name="T41" fmla="*/ 0 h 1045"/>
                  <a:gd name="T42" fmla="*/ 1 w 789"/>
                  <a:gd name="T43" fmla="*/ 0 h 1045"/>
                  <a:gd name="T44" fmla="*/ 1 w 789"/>
                  <a:gd name="T45" fmla="*/ 0 h 1045"/>
                  <a:gd name="T46" fmla="*/ 1 w 789"/>
                  <a:gd name="T47" fmla="*/ 0 h 1045"/>
                  <a:gd name="T48" fmla="*/ 1 w 789"/>
                  <a:gd name="T49" fmla="*/ 0 h 1045"/>
                  <a:gd name="T50" fmla="*/ 1 w 789"/>
                  <a:gd name="T51" fmla="*/ 0 h 1045"/>
                  <a:gd name="T52" fmla="*/ 1 w 789"/>
                  <a:gd name="T53" fmla="*/ 0 h 1045"/>
                  <a:gd name="T54" fmla="*/ 1 w 789"/>
                  <a:gd name="T55" fmla="*/ 0 h 1045"/>
                  <a:gd name="T56" fmla="*/ 1 w 789"/>
                  <a:gd name="T57" fmla="*/ 0 h 1045"/>
                  <a:gd name="T58" fmla="*/ 1 w 789"/>
                  <a:gd name="T59" fmla="*/ 0 h 1045"/>
                  <a:gd name="T60" fmla="*/ 1 w 789"/>
                  <a:gd name="T61" fmla="*/ 0 h 1045"/>
                  <a:gd name="T62" fmla="*/ 1 w 789"/>
                  <a:gd name="T63" fmla="*/ 0 h 1045"/>
                  <a:gd name="T64" fmla="*/ 1 w 789"/>
                  <a:gd name="T65" fmla="*/ 0 h 1045"/>
                  <a:gd name="T66" fmla="*/ 1 w 789"/>
                  <a:gd name="T67" fmla="*/ 0 h 1045"/>
                  <a:gd name="T68" fmla="*/ 1 w 789"/>
                  <a:gd name="T69" fmla="*/ 0 h 1045"/>
                  <a:gd name="T70" fmla="*/ 1 w 789"/>
                  <a:gd name="T71" fmla="*/ 1 h 1045"/>
                  <a:gd name="T72" fmla="*/ 1 w 789"/>
                  <a:gd name="T73" fmla="*/ 1 h 1045"/>
                  <a:gd name="T74" fmla="*/ 1 w 789"/>
                  <a:gd name="T75" fmla="*/ 1 h 1045"/>
                  <a:gd name="T76" fmla="*/ 1 w 789"/>
                  <a:gd name="T77" fmla="*/ 1 h 1045"/>
                  <a:gd name="T78" fmla="*/ 1 w 789"/>
                  <a:gd name="T79" fmla="*/ 1 h 1045"/>
                  <a:gd name="T80" fmla="*/ 1 w 789"/>
                  <a:gd name="T81" fmla="*/ 1 h 1045"/>
                  <a:gd name="T82" fmla="*/ 1 w 789"/>
                  <a:gd name="T83" fmla="*/ 1 h 1045"/>
                  <a:gd name="T84" fmla="*/ 1 w 789"/>
                  <a:gd name="T85" fmla="*/ 1 h 1045"/>
                  <a:gd name="T86" fmla="*/ 1 w 789"/>
                  <a:gd name="T87" fmla="*/ 1 h 1045"/>
                  <a:gd name="T88" fmla="*/ 0 w 789"/>
                  <a:gd name="T89" fmla="*/ 1 h 1045"/>
                  <a:gd name="T90" fmla="*/ 0 w 789"/>
                  <a:gd name="T91" fmla="*/ 1 h 1045"/>
                  <a:gd name="T92" fmla="*/ 0 w 789"/>
                  <a:gd name="T93" fmla="*/ 1 h 1045"/>
                  <a:gd name="T94" fmla="*/ 0 w 789"/>
                  <a:gd name="T95" fmla="*/ 1 h 1045"/>
                  <a:gd name="T96" fmla="*/ 0 w 789"/>
                  <a:gd name="T97" fmla="*/ 1 h 1045"/>
                  <a:gd name="T98" fmla="*/ 0 w 789"/>
                  <a:gd name="T99" fmla="*/ 1 h 1045"/>
                  <a:gd name="T100" fmla="*/ 0 w 789"/>
                  <a:gd name="T101" fmla="*/ 1 h 1045"/>
                  <a:gd name="T102" fmla="*/ 0 w 789"/>
                  <a:gd name="T103" fmla="*/ 1 h 1045"/>
                  <a:gd name="T104" fmla="*/ 0 w 789"/>
                  <a:gd name="T105" fmla="*/ 1 h 1045"/>
                  <a:gd name="T106" fmla="*/ 0 w 789"/>
                  <a:gd name="T107" fmla="*/ 1 h 1045"/>
                  <a:gd name="T108" fmla="*/ 0 w 789"/>
                  <a:gd name="T109" fmla="*/ 1 h 1045"/>
                  <a:gd name="T110" fmla="*/ 0 w 789"/>
                  <a:gd name="T111" fmla="*/ 0 h 1045"/>
                  <a:gd name="T112" fmla="*/ 0 w 789"/>
                  <a:gd name="T113" fmla="*/ 0 h 1045"/>
                  <a:gd name="T114" fmla="*/ 0 w 789"/>
                  <a:gd name="T115" fmla="*/ 0 h 1045"/>
                  <a:gd name="T116" fmla="*/ 0 w 789"/>
                  <a:gd name="T117" fmla="*/ 0 h 1045"/>
                  <a:gd name="T118" fmla="*/ 0 w 789"/>
                  <a:gd name="T119" fmla="*/ 0 h 1045"/>
                  <a:gd name="T120" fmla="*/ 0 w 789"/>
                  <a:gd name="T121" fmla="*/ 0 h 10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89" h="1045">
                    <a:moveTo>
                      <a:pt x="41" y="117"/>
                    </a:moveTo>
                    <a:lnTo>
                      <a:pt x="64" y="111"/>
                    </a:lnTo>
                    <a:lnTo>
                      <a:pt x="87" y="105"/>
                    </a:lnTo>
                    <a:lnTo>
                      <a:pt x="110" y="99"/>
                    </a:lnTo>
                    <a:lnTo>
                      <a:pt x="133" y="94"/>
                    </a:lnTo>
                    <a:lnTo>
                      <a:pt x="156" y="88"/>
                    </a:lnTo>
                    <a:lnTo>
                      <a:pt x="179" y="82"/>
                    </a:lnTo>
                    <a:lnTo>
                      <a:pt x="202" y="77"/>
                    </a:lnTo>
                    <a:lnTo>
                      <a:pt x="225" y="72"/>
                    </a:lnTo>
                    <a:lnTo>
                      <a:pt x="248" y="67"/>
                    </a:lnTo>
                    <a:lnTo>
                      <a:pt x="271" y="62"/>
                    </a:lnTo>
                    <a:lnTo>
                      <a:pt x="295" y="58"/>
                    </a:lnTo>
                    <a:lnTo>
                      <a:pt x="318" y="53"/>
                    </a:lnTo>
                    <a:lnTo>
                      <a:pt x="341" y="49"/>
                    </a:lnTo>
                    <a:lnTo>
                      <a:pt x="366" y="45"/>
                    </a:lnTo>
                    <a:lnTo>
                      <a:pt x="389" y="41"/>
                    </a:lnTo>
                    <a:lnTo>
                      <a:pt x="412" y="37"/>
                    </a:lnTo>
                    <a:lnTo>
                      <a:pt x="436" y="34"/>
                    </a:lnTo>
                    <a:lnTo>
                      <a:pt x="459" y="30"/>
                    </a:lnTo>
                    <a:lnTo>
                      <a:pt x="483" y="27"/>
                    </a:lnTo>
                    <a:lnTo>
                      <a:pt x="506" y="23"/>
                    </a:lnTo>
                    <a:lnTo>
                      <a:pt x="530" y="21"/>
                    </a:lnTo>
                    <a:lnTo>
                      <a:pt x="553" y="18"/>
                    </a:lnTo>
                    <a:lnTo>
                      <a:pt x="577" y="15"/>
                    </a:lnTo>
                    <a:lnTo>
                      <a:pt x="601" y="13"/>
                    </a:lnTo>
                    <a:lnTo>
                      <a:pt x="625" y="11"/>
                    </a:lnTo>
                    <a:lnTo>
                      <a:pt x="648" y="8"/>
                    </a:lnTo>
                    <a:lnTo>
                      <a:pt x="672" y="7"/>
                    </a:lnTo>
                    <a:lnTo>
                      <a:pt x="695" y="5"/>
                    </a:lnTo>
                    <a:lnTo>
                      <a:pt x="719" y="4"/>
                    </a:lnTo>
                    <a:lnTo>
                      <a:pt x="742" y="3"/>
                    </a:lnTo>
                    <a:lnTo>
                      <a:pt x="766" y="1"/>
                    </a:lnTo>
                    <a:lnTo>
                      <a:pt x="789" y="0"/>
                    </a:lnTo>
                    <a:lnTo>
                      <a:pt x="778" y="254"/>
                    </a:lnTo>
                    <a:lnTo>
                      <a:pt x="769" y="505"/>
                    </a:lnTo>
                    <a:lnTo>
                      <a:pt x="766" y="756"/>
                    </a:lnTo>
                    <a:lnTo>
                      <a:pt x="772" y="1009"/>
                    </a:lnTo>
                    <a:lnTo>
                      <a:pt x="739" y="1017"/>
                    </a:lnTo>
                    <a:lnTo>
                      <a:pt x="701" y="1024"/>
                    </a:lnTo>
                    <a:lnTo>
                      <a:pt x="658" y="1031"/>
                    </a:lnTo>
                    <a:lnTo>
                      <a:pt x="612" y="1036"/>
                    </a:lnTo>
                    <a:lnTo>
                      <a:pt x="564" y="1040"/>
                    </a:lnTo>
                    <a:lnTo>
                      <a:pt x="514" y="1043"/>
                    </a:lnTo>
                    <a:lnTo>
                      <a:pt x="461" y="1044"/>
                    </a:lnTo>
                    <a:lnTo>
                      <a:pt x="409" y="1045"/>
                    </a:lnTo>
                    <a:lnTo>
                      <a:pt x="355" y="1044"/>
                    </a:lnTo>
                    <a:lnTo>
                      <a:pt x="303" y="1041"/>
                    </a:lnTo>
                    <a:lnTo>
                      <a:pt x="252" y="1038"/>
                    </a:lnTo>
                    <a:lnTo>
                      <a:pt x="202" y="1033"/>
                    </a:lnTo>
                    <a:lnTo>
                      <a:pt x="155" y="1026"/>
                    </a:lnTo>
                    <a:lnTo>
                      <a:pt x="111" y="1020"/>
                    </a:lnTo>
                    <a:lnTo>
                      <a:pt x="71" y="1009"/>
                    </a:lnTo>
                    <a:lnTo>
                      <a:pt x="35" y="999"/>
                    </a:lnTo>
                    <a:lnTo>
                      <a:pt x="19" y="888"/>
                    </a:lnTo>
                    <a:lnTo>
                      <a:pt x="8" y="780"/>
                    </a:lnTo>
                    <a:lnTo>
                      <a:pt x="2" y="672"/>
                    </a:lnTo>
                    <a:lnTo>
                      <a:pt x="0" y="565"/>
                    </a:lnTo>
                    <a:lnTo>
                      <a:pt x="4" y="456"/>
                    </a:lnTo>
                    <a:lnTo>
                      <a:pt x="12" y="346"/>
                    </a:lnTo>
                    <a:lnTo>
                      <a:pt x="25" y="233"/>
                    </a:lnTo>
                    <a:lnTo>
                      <a:pt x="41" y="117"/>
                    </a:lnTo>
                    <a:close/>
                  </a:path>
                </a:pathLst>
              </a:custGeom>
              <a:solidFill>
                <a:srgbClr val="AF93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17" name="Freeform 1420"/>
              <p:cNvSpPr>
                <a:spLocks noChangeArrowheads="1"/>
              </p:cNvSpPr>
              <p:nvPr/>
            </p:nvSpPr>
            <p:spPr bwMode="auto">
              <a:xfrm flipH="1">
                <a:off x="4570" y="1113"/>
                <a:ext cx="342" cy="413"/>
              </a:xfrm>
              <a:custGeom>
                <a:avLst/>
                <a:gdLst>
                  <a:gd name="T0" fmla="*/ 0 w 768"/>
                  <a:gd name="T1" fmla="*/ 0 h 1004"/>
                  <a:gd name="T2" fmla="*/ 0 w 768"/>
                  <a:gd name="T3" fmla="*/ 0 h 1004"/>
                  <a:gd name="T4" fmla="*/ 0 w 768"/>
                  <a:gd name="T5" fmla="*/ 0 h 1004"/>
                  <a:gd name="T6" fmla="*/ 0 w 768"/>
                  <a:gd name="T7" fmla="*/ 0 h 1004"/>
                  <a:gd name="T8" fmla="*/ 0 w 768"/>
                  <a:gd name="T9" fmla="*/ 0 h 1004"/>
                  <a:gd name="T10" fmla="*/ 0 w 768"/>
                  <a:gd name="T11" fmla="*/ 0 h 1004"/>
                  <a:gd name="T12" fmla="*/ 0 w 768"/>
                  <a:gd name="T13" fmla="*/ 0 h 1004"/>
                  <a:gd name="T14" fmla="*/ 0 w 768"/>
                  <a:gd name="T15" fmla="*/ 0 h 1004"/>
                  <a:gd name="T16" fmla="*/ 0 w 768"/>
                  <a:gd name="T17" fmla="*/ 0 h 1004"/>
                  <a:gd name="T18" fmla="*/ 1 w 768"/>
                  <a:gd name="T19" fmla="*/ 0 h 1004"/>
                  <a:gd name="T20" fmla="*/ 1 w 768"/>
                  <a:gd name="T21" fmla="*/ 0 h 1004"/>
                  <a:gd name="T22" fmla="*/ 1 w 768"/>
                  <a:gd name="T23" fmla="*/ 0 h 1004"/>
                  <a:gd name="T24" fmla="*/ 1 w 768"/>
                  <a:gd name="T25" fmla="*/ 0 h 1004"/>
                  <a:gd name="T26" fmla="*/ 1 w 768"/>
                  <a:gd name="T27" fmla="*/ 0 h 1004"/>
                  <a:gd name="T28" fmla="*/ 1 w 768"/>
                  <a:gd name="T29" fmla="*/ 0 h 1004"/>
                  <a:gd name="T30" fmla="*/ 1 w 768"/>
                  <a:gd name="T31" fmla="*/ 0 h 1004"/>
                  <a:gd name="T32" fmla="*/ 1 w 768"/>
                  <a:gd name="T33" fmla="*/ 0 h 1004"/>
                  <a:gd name="T34" fmla="*/ 1 w 768"/>
                  <a:gd name="T35" fmla="*/ 0 h 1004"/>
                  <a:gd name="T36" fmla="*/ 1 w 768"/>
                  <a:gd name="T37" fmla="*/ 0 h 1004"/>
                  <a:gd name="T38" fmla="*/ 1 w 768"/>
                  <a:gd name="T39" fmla="*/ 1 h 1004"/>
                  <a:gd name="T40" fmla="*/ 1 w 768"/>
                  <a:gd name="T41" fmla="*/ 1 h 1004"/>
                  <a:gd name="T42" fmla="*/ 1 w 768"/>
                  <a:gd name="T43" fmla="*/ 1 h 1004"/>
                  <a:gd name="T44" fmla="*/ 1 w 768"/>
                  <a:gd name="T45" fmla="*/ 1 h 1004"/>
                  <a:gd name="T46" fmla="*/ 1 w 768"/>
                  <a:gd name="T47" fmla="*/ 1 h 1004"/>
                  <a:gd name="T48" fmla="*/ 1 w 768"/>
                  <a:gd name="T49" fmla="*/ 1 h 1004"/>
                  <a:gd name="T50" fmla="*/ 1 w 768"/>
                  <a:gd name="T51" fmla="*/ 1 h 1004"/>
                  <a:gd name="T52" fmla="*/ 1 w 768"/>
                  <a:gd name="T53" fmla="*/ 1 h 1004"/>
                  <a:gd name="T54" fmla="*/ 1 w 768"/>
                  <a:gd name="T55" fmla="*/ 1 h 1004"/>
                  <a:gd name="T56" fmla="*/ 0 w 768"/>
                  <a:gd name="T57" fmla="*/ 1 h 1004"/>
                  <a:gd name="T58" fmla="*/ 0 w 768"/>
                  <a:gd name="T59" fmla="*/ 1 h 1004"/>
                  <a:gd name="T60" fmla="*/ 0 w 768"/>
                  <a:gd name="T61" fmla="*/ 1 h 1004"/>
                  <a:gd name="T62" fmla="*/ 0 w 768"/>
                  <a:gd name="T63" fmla="*/ 1 h 1004"/>
                  <a:gd name="T64" fmla="*/ 0 w 768"/>
                  <a:gd name="T65" fmla="*/ 1 h 1004"/>
                  <a:gd name="T66" fmla="*/ 0 w 768"/>
                  <a:gd name="T67" fmla="*/ 1 h 1004"/>
                  <a:gd name="T68" fmla="*/ 0 w 768"/>
                  <a:gd name="T69" fmla="*/ 1 h 1004"/>
                  <a:gd name="T70" fmla="*/ 0 w 768"/>
                  <a:gd name="T71" fmla="*/ 1 h 1004"/>
                  <a:gd name="T72" fmla="*/ 0 w 768"/>
                  <a:gd name="T73" fmla="*/ 1 h 1004"/>
                  <a:gd name="T74" fmla="*/ 0 w 768"/>
                  <a:gd name="T75" fmla="*/ 1 h 1004"/>
                  <a:gd name="T76" fmla="*/ 0 w 768"/>
                  <a:gd name="T77" fmla="*/ 1 h 1004"/>
                  <a:gd name="T78" fmla="*/ 0 w 768"/>
                  <a:gd name="T79" fmla="*/ 0 h 1004"/>
                  <a:gd name="T80" fmla="*/ 0 w 768"/>
                  <a:gd name="T81" fmla="*/ 0 h 1004"/>
                  <a:gd name="T82" fmla="*/ 0 w 768"/>
                  <a:gd name="T83" fmla="*/ 0 h 1004"/>
                  <a:gd name="T84" fmla="*/ 0 w 768"/>
                  <a:gd name="T85" fmla="*/ 0 h 1004"/>
                  <a:gd name="T86" fmla="*/ 0 w 768"/>
                  <a:gd name="T87" fmla="*/ 0 h 1004"/>
                  <a:gd name="T88" fmla="*/ 0 w 768"/>
                  <a:gd name="T89" fmla="*/ 0 h 10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68" h="1004">
                    <a:moveTo>
                      <a:pt x="38" y="115"/>
                    </a:moveTo>
                    <a:lnTo>
                      <a:pt x="82" y="103"/>
                    </a:lnTo>
                    <a:lnTo>
                      <a:pt x="127" y="92"/>
                    </a:lnTo>
                    <a:lnTo>
                      <a:pt x="171" y="81"/>
                    </a:lnTo>
                    <a:lnTo>
                      <a:pt x="216" y="71"/>
                    </a:lnTo>
                    <a:lnTo>
                      <a:pt x="261" y="61"/>
                    </a:lnTo>
                    <a:lnTo>
                      <a:pt x="307" y="53"/>
                    </a:lnTo>
                    <a:lnTo>
                      <a:pt x="353" y="43"/>
                    </a:lnTo>
                    <a:lnTo>
                      <a:pt x="400" y="36"/>
                    </a:lnTo>
                    <a:lnTo>
                      <a:pt x="446" y="28"/>
                    </a:lnTo>
                    <a:lnTo>
                      <a:pt x="492" y="23"/>
                    </a:lnTo>
                    <a:lnTo>
                      <a:pt x="538" y="17"/>
                    </a:lnTo>
                    <a:lnTo>
                      <a:pt x="584" y="12"/>
                    </a:lnTo>
                    <a:lnTo>
                      <a:pt x="631" y="8"/>
                    </a:lnTo>
                    <a:lnTo>
                      <a:pt x="677" y="4"/>
                    </a:lnTo>
                    <a:lnTo>
                      <a:pt x="722" y="2"/>
                    </a:lnTo>
                    <a:lnTo>
                      <a:pt x="768" y="0"/>
                    </a:lnTo>
                    <a:lnTo>
                      <a:pt x="755" y="244"/>
                    </a:lnTo>
                    <a:lnTo>
                      <a:pt x="746" y="483"/>
                    </a:lnTo>
                    <a:lnTo>
                      <a:pt x="743" y="723"/>
                    </a:lnTo>
                    <a:lnTo>
                      <a:pt x="747" y="967"/>
                    </a:lnTo>
                    <a:lnTo>
                      <a:pt x="715" y="975"/>
                    </a:lnTo>
                    <a:lnTo>
                      <a:pt x="678" y="982"/>
                    </a:lnTo>
                    <a:lnTo>
                      <a:pt x="637" y="988"/>
                    </a:lnTo>
                    <a:lnTo>
                      <a:pt x="593" y="994"/>
                    </a:lnTo>
                    <a:lnTo>
                      <a:pt x="546" y="998"/>
                    </a:lnTo>
                    <a:lnTo>
                      <a:pt x="496" y="1000"/>
                    </a:lnTo>
                    <a:lnTo>
                      <a:pt x="447" y="1003"/>
                    </a:lnTo>
                    <a:lnTo>
                      <a:pt x="395" y="1004"/>
                    </a:lnTo>
                    <a:lnTo>
                      <a:pt x="343" y="1004"/>
                    </a:lnTo>
                    <a:lnTo>
                      <a:pt x="292" y="1003"/>
                    </a:lnTo>
                    <a:lnTo>
                      <a:pt x="243" y="999"/>
                    </a:lnTo>
                    <a:lnTo>
                      <a:pt x="195" y="996"/>
                    </a:lnTo>
                    <a:lnTo>
                      <a:pt x="148" y="990"/>
                    </a:lnTo>
                    <a:lnTo>
                      <a:pt x="106" y="983"/>
                    </a:lnTo>
                    <a:lnTo>
                      <a:pt x="67" y="974"/>
                    </a:lnTo>
                    <a:lnTo>
                      <a:pt x="32" y="964"/>
                    </a:lnTo>
                    <a:lnTo>
                      <a:pt x="17" y="856"/>
                    </a:lnTo>
                    <a:lnTo>
                      <a:pt x="7" y="752"/>
                    </a:lnTo>
                    <a:lnTo>
                      <a:pt x="1" y="649"/>
                    </a:lnTo>
                    <a:lnTo>
                      <a:pt x="0" y="546"/>
                    </a:lnTo>
                    <a:lnTo>
                      <a:pt x="3" y="441"/>
                    </a:lnTo>
                    <a:lnTo>
                      <a:pt x="10" y="335"/>
                    </a:lnTo>
                    <a:lnTo>
                      <a:pt x="22" y="226"/>
                    </a:lnTo>
                    <a:lnTo>
                      <a:pt x="38" y="115"/>
                    </a:lnTo>
                    <a:close/>
                  </a:path>
                </a:pathLst>
              </a:custGeom>
              <a:solidFill>
                <a:srgbClr val="B2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18" name="Freeform 1421"/>
              <p:cNvSpPr>
                <a:spLocks noChangeArrowheads="1"/>
              </p:cNvSpPr>
              <p:nvPr/>
            </p:nvSpPr>
            <p:spPr bwMode="auto">
              <a:xfrm flipH="1">
                <a:off x="4579" y="1113"/>
                <a:ext cx="332" cy="398"/>
              </a:xfrm>
              <a:custGeom>
                <a:avLst/>
                <a:gdLst>
                  <a:gd name="T0" fmla="*/ 0 w 747"/>
                  <a:gd name="T1" fmla="*/ 0 h 965"/>
                  <a:gd name="T2" fmla="*/ 0 w 747"/>
                  <a:gd name="T3" fmla="*/ 0 h 965"/>
                  <a:gd name="T4" fmla="*/ 0 w 747"/>
                  <a:gd name="T5" fmla="*/ 0 h 965"/>
                  <a:gd name="T6" fmla="*/ 0 w 747"/>
                  <a:gd name="T7" fmla="*/ 0 h 965"/>
                  <a:gd name="T8" fmla="*/ 0 w 747"/>
                  <a:gd name="T9" fmla="*/ 0 h 965"/>
                  <a:gd name="T10" fmla="*/ 0 w 747"/>
                  <a:gd name="T11" fmla="*/ 0 h 965"/>
                  <a:gd name="T12" fmla="*/ 0 w 747"/>
                  <a:gd name="T13" fmla="*/ 0 h 965"/>
                  <a:gd name="T14" fmla="*/ 0 w 747"/>
                  <a:gd name="T15" fmla="*/ 0 h 965"/>
                  <a:gd name="T16" fmla="*/ 0 w 747"/>
                  <a:gd name="T17" fmla="*/ 0 h 965"/>
                  <a:gd name="T18" fmla="*/ 1 w 747"/>
                  <a:gd name="T19" fmla="*/ 0 h 965"/>
                  <a:gd name="T20" fmla="*/ 1 w 747"/>
                  <a:gd name="T21" fmla="*/ 0 h 965"/>
                  <a:gd name="T22" fmla="*/ 1 w 747"/>
                  <a:gd name="T23" fmla="*/ 0 h 965"/>
                  <a:gd name="T24" fmla="*/ 1 w 747"/>
                  <a:gd name="T25" fmla="*/ 0 h 965"/>
                  <a:gd name="T26" fmla="*/ 1 w 747"/>
                  <a:gd name="T27" fmla="*/ 0 h 965"/>
                  <a:gd name="T28" fmla="*/ 1 w 747"/>
                  <a:gd name="T29" fmla="*/ 0 h 965"/>
                  <a:gd name="T30" fmla="*/ 1 w 747"/>
                  <a:gd name="T31" fmla="*/ 0 h 965"/>
                  <a:gd name="T32" fmla="*/ 1 w 747"/>
                  <a:gd name="T33" fmla="*/ 0 h 965"/>
                  <a:gd name="T34" fmla="*/ 1 w 747"/>
                  <a:gd name="T35" fmla="*/ 0 h 965"/>
                  <a:gd name="T36" fmla="*/ 1 w 747"/>
                  <a:gd name="T37" fmla="*/ 0 h 965"/>
                  <a:gd name="T38" fmla="*/ 1 w 747"/>
                  <a:gd name="T39" fmla="*/ 0 h 965"/>
                  <a:gd name="T40" fmla="*/ 1 w 747"/>
                  <a:gd name="T41" fmla="*/ 1 h 965"/>
                  <a:gd name="T42" fmla="*/ 1 w 747"/>
                  <a:gd name="T43" fmla="*/ 1 h 965"/>
                  <a:gd name="T44" fmla="*/ 1 w 747"/>
                  <a:gd name="T45" fmla="*/ 1 h 965"/>
                  <a:gd name="T46" fmla="*/ 1 w 747"/>
                  <a:gd name="T47" fmla="*/ 1 h 965"/>
                  <a:gd name="T48" fmla="*/ 1 w 747"/>
                  <a:gd name="T49" fmla="*/ 1 h 965"/>
                  <a:gd name="T50" fmla="*/ 1 w 747"/>
                  <a:gd name="T51" fmla="*/ 1 h 965"/>
                  <a:gd name="T52" fmla="*/ 1 w 747"/>
                  <a:gd name="T53" fmla="*/ 1 h 965"/>
                  <a:gd name="T54" fmla="*/ 1 w 747"/>
                  <a:gd name="T55" fmla="*/ 1 h 965"/>
                  <a:gd name="T56" fmla="*/ 0 w 747"/>
                  <a:gd name="T57" fmla="*/ 1 h 965"/>
                  <a:gd name="T58" fmla="*/ 0 w 747"/>
                  <a:gd name="T59" fmla="*/ 1 h 965"/>
                  <a:gd name="T60" fmla="*/ 0 w 747"/>
                  <a:gd name="T61" fmla="*/ 1 h 965"/>
                  <a:gd name="T62" fmla="*/ 0 w 747"/>
                  <a:gd name="T63" fmla="*/ 1 h 965"/>
                  <a:gd name="T64" fmla="*/ 0 w 747"/>
                  <a:gd name="T65" fmla="*/ 1 h 965"/>
                  <a:gd name="T66" fmla="*/ 0 w 747"/>
                  <a:gd name="T67" fmla="*/ 1 h 965"/>
                  <a:gd name="T68" fmla="*/ 0 w 747"/>
                  <a:gd name="T69" fmla="*/ 1 h 965"/>
                  <a:gd name="T70" fmla="*/ 0 w 747"/>
                  <a:gd name="T71" fmla="*/ 1 h 965"/>
                  <a:gd name="T72" fmla="*/ 0 w 747"/>
                  <a:gd name="T73" fmla="*/ 1 h 965"/>
                  <a:gd name="T74" fmla="*/ 0 w 747"/>
                  <a:gd name="T75" fmla="*/ 1 h 965"/>
                  <a:gd name="T76" fmla="*/ 0 w 747"/>
                  <a:gd name="T77" fmla="*/ 1 h 965"/>
                  <a:gd name="T78" fmla="*/ 0 w 747"/>
                  <a:gd name="T79" fmla="*/ 0 h 965"/>
                  <a:gd name="T80" fmla="*/ 0 w 747"/>
                  <a:gd name="T81" fmla="*/ 0 h 965"/>
                  <a:gd name="T82" fmla="*/ 0 w 747"/>
                  <a:gd name="T83" fmla="*/ 0 h 965"/>
                  <a:gd name="T84" fmla="*/ 0 w 747"/>
                  <a:gd name="T85" fmla="*/ 0 h 965"/>
                  <a:gd name="T86" fmla="*/ 0 w 747"/>
                  <a:gd name="T87" fmla="*/ 0 h 965"/>
                  <a:gd name="T88" fmla="*/ 0 w 747"/>
                  <a:gd name="T89" fmla="*/ 0 h 96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47" h="965">
                    <a:moveTo>
                      <a:pt x="37" y="114"/>
                    </a:moveTo>
                    <a:lnTo>
                      <a:pt x="80" y="102"/>
                    </a:lnTo>
                    <a:lnTo>
                      <a:pt x="122" y="91"/>
                    </a:lnTo>
                    <a:lnTo>
                      <a:pt x="166" y="81"/>
                    </a:lnTo>
                    <a:lnTo>
                      <a:pt x="210" y="70"/>
                    </a:lnTo>
                    <a:lnTo>
                      <a:pt x="255" y="61"/>
                    </a:lnTo>
                    <a:lnTo>
                      <a:pt x="300" y="52"/>
                    </a:lnTo>
                    <a:lnTo>
                      <a:pt x="345" y="44"/>
                    </a:lnTo>
                    <a:lnTo>
                      <a:pt x="389" y="36"/>
                    </a:lnTo>
                    <a:lnTo>
                      <a:pt x="434" y="29"/>
                    </a:lnTo>
                    <a:lnTo>
                      <a:pt x="479" y="23"/>
                    </a:lnTo>
                    <a:lnTo>
                      <a:pt x="524" y="17"/>
                    </a:lnTo>
                    <a:lnTo>
                      <a:pt x="569" y="13"/>
                    </a:lnTo>
                    <a:lnTo>
                      <a:pt x="614" y="8"/>
                    </a:lnTo>
                    <a:lnTo>
                      <a:pt x="659" y="5"/>
                    </a:lnTo>
                    <a:lnTo>
                      <a:pt x="703" y="2"/>
                    </a:lnTo>
                    <a:lnTo>
                      <a:pt x="747" y="0"/>
                    </a:lnTo>
                    <a:lnTo>
                      <a:pt x="735" y="234"/>
                    </a:lnTo>
                    <a:lnTo>
                      <a:pt x="726" y="462"/>
                    </a:lnTo>
                    <a:lnTo>
                      <a:pt x="722" y="691"/>
                    </a:lnTo>
                    <a:lnTo>
                      <a:pt x="727" y="925"/>
                    </a:lnTo>
                    <a:lnTo>
                      <a:pt x="696" y="933"/>
                    </a:lnTo>
                    <a:lnTo>
                      <a:pt x="659" y="940"/>
                    </a:lnTo>
                    <a:lnTo>
                      <a:pt x="620" y="945"/>
                    </a:lnTo>
                    <a:lnTo>
                      <a:pt x="576" y="951"/>
                    </a:lnTo>
                    <a:lnTo>
                      <a:pt x="530" y="956"/>
                    </a:lnTo>
                    <a:lnTo>
                      <a:pt x="483" y="960"/>
                    </a:lnTo>
                    <a:lnTo>
                      <a:pt x="433" y="963"/>
                    </a:lnTo>
                    <a:lnTo>
                      <a:pt x="384" y="965"/>
                    </a:lnTo>
                    <a:lnTo>
                      <a:pt x="334" y="965"/>
                    </a:lnTo>
                    <a:lnTo>
                      <a:pt x="285" y="964"/>
                    </a:lnTo>
                    <a:lnTo>
                      <a:pt x="236" y="963"/>
                    </a:lnTo>
                    <a:lnTo>
                      <a:pt x="189" y="959"/>
                    </a:lnTo>
                    <a:lnTo>
                      <a:pt x="144" y="954"/>
                    </a:lnTo>
                    <a:lnTo>
                      <a:pt x="103" y="948"/>
                    </a:lnTo>
                    <a:lnTo>
                      <a:pt x="65" y="940"/>
                    </a:lnTo>
                    <a:lnTo>
                      <a:pt x="31" y="929"/>
                    </a:lnTo>
                    <a:lnTo>
                      <a:pt x="16" y="827"/>
                    </a:lnTo>
                    <a:lnTo>
                      <a:pt x="7" y="727"/>
                    </a:lnTo>
                    <a:lnTo>
                      <a:pt x="1" y="626"/>
                    </a:lnTo>
                    <a:lnTo>
                      <a:pt x="0" y="527"/>
                    </a:lnTo>
                    <a:lnTo>
                      <a:pt x="4" y="427"/>
                    </a:lnTo>
                    <a:lnTo>
                      <a:pt x="11" y="326"/>
                    </a:lnTo>
                    <a:lnTo>
                      <a:pt x="22" y="222"/>
                    </a:lnTo>
                    <a:lnTo>
                      <a:pt x="37" y="114"/>
                    </a:lnTo>
                    <a:close/>
                  </a:path>
                </a:pathLst>
              </a:custGeom>
              <a:solidFill>
                <a:srgbClr val="B79B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19" name="Freeform 1422"/>
              <p:cNvSpPr>
                <a:spLocks noChangeArrowheads="1"/>
              </p:cNvSpPr>
              <p:nvPr/>
            </p:nvSpPr>
            <p:spPr bwMode="auto">
              <a:xfrm flipH="1">
                <a:off x="4587" y="1115"/>
                <a:ext cx="323" cy="381"/>
              </a:xfrm>
              <a:custGeom>
                <a:avLst/>
                <a:gdLst>
                  <a:gd name="T0" fmla="*/ 0 w 726"/>
                  <a:gd name="T1" fmla="*/ 0 h 926"/>
                  <a:gd name="T2" fmla="*/ 0 w 726"/>
                  <a:gd name="T3" fmla="*/ 0 h 926"/>
                  <a:gd name="T4" fmla="*/ 0 w 726"/>
                  <a:gd name="T5" fmla="*/ 0 h 926"/>
                  <a:gd name="T6" fmla="*/ 0 w 726"/>
                  <a:gd name="T7" fmla="*/ 0 h 926"/>
                  <a:gd name="T8" fmla="*/ 0 w 726"/>
                  <a:gd name="T9" fmla="*/ 0 h 926"/>
                  <a:gd name="T10" fmla="*/ 0 w 726"/>
                  <a:gd name="T11" fmla="*/ 0 h 926"/>
                  <a:gd name="T12" fmla="*/ 0 w 726"/>
                  <a:gd name="T13" fmla="*/ 0 h 926"/>
                  <a:gd name="T14" fmla="*/ 0 w 726"/>
                  <a:gd name="T15" fmla="*/ 0 h 926"/>
                  <a:gd name="T16" fmla="*/ 0 w 726"/>
                  <a:gd name="T17" fmla="*/ 0 h 926"/>
                  <a:gd name="T18" fmla="*/ 0 w 726"/>
                  <a:gd name="T19" fmla="*/ 0 h 926"/>
                  <a:gd name="T20" fmla="*/ 1 w 726"/>
                  <a:gd name="T21" fmla="*/ 0 h 926"/>
                  <a:gd name="T22" fmla="*/ 1 w 726"/>
                  <a:gd name="T23" fmla="*/ 0 h 926"/>
                  <a:gd name="T24" fmla="*/ 1 w 726"/>
                  <a:gd name="T25" fmla="*/ 0 h 926"/>
                  <a:gd name="T26" fmla="*/ 1 w 726"/>
                  <a:gd name="T27" fmla="*/ 0 h 926"/>
                  <a:gd name="T28" fmla="*/ 1 w 726"/>
                  <a:gd name="T29" fmla="*/ 0 h 926"/>
                  <a:gd name="T30" fmla="*/ 1 w 726"/>
                  <a:gd name="T31" fmla="*/ 0 h 926"/>
                  <a:gd name="T32" fmla="*/ 1 w 726"/>
                  <a:gd name="T33" fmla="*/ 0 h 926"/>
                  <a:gd name="T34" fmla="*/ 1 w 726"/>
                  <a:gd name="T35" fmla="*/ 0 h 926"/>
                  <a:gd name="T36" fmla="*/ 1 w 726"/>
                  <a:gd name="T37" fmla="*/ 0 h 926"/>
                  <a:gd name="T38" fmla="*/ 1 w 726"/>
                  <a:gd name="T39" fmla="*/ 0 h 926"/>
                  <a:gd name="T40" fmla="*/ 1 w 726"/>
                  <a:gd name="T41" fmla="*/ 1 h 926"/>
                  <a:gd name="T42" fmla="*/ 1 w 726"/>
                  <a:gd name="T43" fmla="*/ 1 h 926"/>
                  <a:gd name="T44" fmla="*/ 1 w 726"/>
                  <a:gd name="T45" fmla="*/ 1 h 926"/>
                  <a:gd name="T46" fmla="*/ 1 w 726"/>
                  <a:gd name="T47" fmla="*/ 1 h 926"/>
                  <a:gd name="T48" fmla="*/ 1 w 726"/>
                  <a:gd name="T49" fmla="*/ 1 h 926"/>
                  <a:gd name="T50" fmla="*/ 1 w 726"/>
                  <a:gd name="T51" fmla="*/ 1 h 926"/>
                  <a:gd name="T52" fmla="*/ 1 w 726"/>
                  <a:gd name="T53" fmla="*/ 1 h 926"/>
                  <a:gd name="T54" fmla="*/ 0 w 726"/>
                  <a:gd name="T55" fmla="*/ 1 h 926"/>
                  <a:gd name="T56" fmla="*/ 0 w 726"/>
                  <a:gd name="T57" fmla="*/ 1 h 926"/>
                  <a:gd name="T58" fmla="*/ 0 w 726"/>
                  <a:gd name="T59" fmla="*/ 1 h 926"/>
                  <a:gd name="T60" fmla="*/ 0 w 726"/>
                  <a:gd name="T61" fmla="*/ 1 h 926"/>
                  <a:gd name="T62" fmla="*/ 0 w 726"/>
                  <a:gd name="T63" fmla="*/ 1 h 926"/>
                  <a:gd name="T64" fmla="*/ 0 w 726"/>
                  <a:gd name="T65" fmla="*/ 1 h 926"/>
                  <a:gd name="T66" fmla="*/ 0 w 726"/>
                  <a:gd name="T67" fmla="*/ 1 h 926"/>
                  <a:gd name="T68" fmla="*/ 0 w 726"/>
                  <a:gd name="T69" fmla="*/ 1 h 926"/>
                  <a:gd name="T70" fmla="*/ 0 w 726"/>
                  <a:gd name="T71" fmla="*/ 1 h 926"/>
                  <a:gd name="T72" fmla="*/ 0 w 726"/>
                  <a:gd name="T73" fmla="*/ 1 h 926"/>
                  <a:gd name="T74" fmla="*/ 0 w 726"/>
                  <a:gd name="T75" fmla="*/ 1 h 926"/>
                  <a:gd name="T76" fmla="*/ 0 w 726"/>
                  <a:gd name="T77" fmla="*/ 0 h 926"/>
                  <a:gd name="T78" fmla="*/ 0 w 726"/>
                  <a:gd name="T79" fmla="*/ 0 h 926"/>
                  <a:gd name="T80" fmla="*/ 0 w 726"/>
                  <a:gd name="T81" fmla="*/ 0 h 926"/>
                  <a:gd name="T82" fmla="*/ 0 w 726"/>
                  <a:gd name="T83" fmla="*/ 0 h 926"/>
                  <a:gd name="T84" fmla="*/ 0 w 726"/>
                  <a:gd name="T85" fmla="*/ 0 h 926"/>
                  <a:gd name="T86" fmla="*/ 0 w 726"/>
                  <a:gd name="T87" fmla="*/ 0 h 926"/>
                  <a:gd name="T88" fmla="*/ 0 w 726"/>
                  <a:gd name="T89" fmla="*/ 0 h 9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26" h="926">
                    <a:moveTo>
                      <a:pt x="36" y="113"/>
                    </a:moveTo>
                    <a:lnTo>
                      <a:pt x="76" y="102"/>
                    </a:lnTo>
                    <a:lnTo>
                      <a:pt x="118" y="91"/>
                    </a:lnTo>
                    <a:lnTo>
                      <a:pt x="161" y="81"/>
                    </a:lnTo>
                    <a:lnTo>
                      <a:pt x="203" y="70"/>
                    </a:lnTo>
                    <a:lnTo>
                      <a:pt x="246" y="61"/>
                    </a:lnTo>
                    <a:lnTo>
                      <a:pt x="290" y="53"/>
                    </a:lnTo>
                    <a:lnTo>
                      <a:pt x="335" y="44"/>
                    </a:lnTo>
                    <a:lnTo>
                      <a:pt x="378" y="37"/>
                    </a:lnTo>
                    <a:lnTo>
                      <a:pt x="422" y="30"/>
                    </a:lnTo>
                    <a:lnTo>
                      <a:pt x="467" y="23"/>
                    </a:lnTo>
                    <a:lnTo>
                      <a:pt x="511" y="17"/>
                    </a:lnTo>
                    <a:lnTo>
                      <a:pt x="555" y="13"/>
                    </a:lnTo>
                    <a:lnTo>
                      <a:pt x="598" y="8"/>
                    </a:lnTo>
                    <a:lnTo>
                      <a:pt x="641" y="5"/>
                    </a:lnTo>
                    <a:lnTo>
                      <a:pt x="685" y="3"/>
                    </a:lnTo>
                    <a:lnTo>
                      <a:pt x="726" y="0"/>
                    </a:lnTo>
                    <a:lnTo>
                      <a:pt x="715" y="224"/>
                    </a:lnTo>
                    <a:lnTo>
                      <a:pt x="705" y="441"/>
                    </a:lnTo>
                    <a:lnTo>
                      <a:pt x="701" y="660"/>
                    </a:lnTo>
                    <a:lnTo>
                      <a:pt x="705" y="882"/>
                    </a:lnTo>
                    <a:lnTo>
                      <a:pt x="674" y="890"/>
                    </a:lnTo>
                    <a:lnTo>
                      <a:pt x="640" y="897"/>
                    </a:lnTo>
                    <a:lnTo>
                      <a:pt x="601" y="903"/>
                    </a:lnTo>
                    <a:lnTo>
                      <a:pt x="559" y="910"/>
                    </a:lnTo>
                    <a:lnTo>
                      <a:pt x="514" y="915"/>
                    </a:lnTo>
                    <a:lnTo>
                      <a:pt x="468" y="919"/>
                    </a:lnTo>
                    <a:lnTo>
                      <a:pt x="421" y="923"/>
                    </a:lnTo>
                    <a:lnTo>
                      <a:pt x="373" y="925"/>
                    </a:lnTo>
                    <a:lnTo>
                      <a:pt x="324" y="926"/>
                    </a:lnTo>
                    <a:lnTo>
                      <a:pt x="276" y="926"/>
                    </a:lnTo>
                    <a:lnTo>
                      <a:pt x="229" y="925"/>
                    </a:lnTo>
                    <a:lnTo>
                      <a:pt x="184" y="922"/>
                    </a:lnTo>
                    <a:lnTo>
                      <a:pt x="140" y="917"/>
                    </a:lnTo>
                    <a:lnTo>
                      <a:pt x="100" y="911"/>
                    </a:lnTo>
                    <a:lnTo>
                      <a:pt x="63" y="903"/>
                    </a:lnTo>
                    <a:lnTo>
                      <a:pt x="30" y="894"/>
                    </a:lnTo>
                    <a:lnTo>
                      <a:pt x="17" y="796"/>
                    </a:lnTo>
                    <a:lnTo>
                      <a:pt x="6" y="700"/>
                    </a:lnTo>
                    <a:lnTo>
                      <a:pt x="2" y="605"/>
                    </a:lnTo>
                    <a:lnTo>
                      <a:pt x="0" y="509"/>
                    </a:lnTo>
                    <a:lnTo>
                      <a:pt x="4" y="414"/>
                    </a:lnTo>
                    <a:lnTo>
                      <a:pt x="11" y="316"/>
                    </a:lnTo>
                    <a:lnTo>
                      <a:pt x="21" y="217"/>
                    </a:lnTo>
                    <a:lnTo>
                      <a:pt x="36" y="113"/>
                    </a:lnTo>
                    <a:close/>
                  </a:path>
                </a:pathLst>
              </a:custGeom>
              <a:solidFill>
                <a:srgbClr val="BCA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20" name="Freeform 1423"/>
              <p:cNvSpPr>
                <a:spLocks noChangeArrowheads="1"/>
              </p:cNvSpPr>
              <p:nvPr/>
            </p:nvSpPr>
            <p:spPr bwMode="auto">
              <a:xfrm flipH="1">
                <a:off x="4595" y="1116"/>
                <a:ext cx="314" cy="365"/>
              </a:xfrm>
              <a:custGeom>
                <a:avLst/>
                <a:gdLst>
                  <a:gd name="T0" fmla="*/ 0 w 705"/>
                  <a:gd name="T1" fmla="*/ 0 h 887"/>
                  <a:gd name="T2" fmla="*/ 0 w 705"/>
                  <a:gd name="T3" fmla="*/ 0 h 887"/>
                  <a:gd name="T4" fmla="*/ 0 w 705"/>
                  <a:gd name="T5" fmla="*/ 0 h 887"/>
                  <a:gd name="T6" fmla="*/ 0 w 705"/>
                  <a:gd name="T7" fmla="*/ 0 h 887"/>
                  <a:gd name="T8" fmla="*/ 0 w 705"/>
                  <a:gd name="T9" fmla="*/ 0 h 887"/>
                  <a:gd name="T10" fmla="*/ 0 w 705"/>
                  <a:gd name="T11" fmla="*/ 0 h 887"/>
                  <a:gd name="T12" fmla="*/ 0 w 705"/>
                  <a:gd name="T13" fmla="*/ 0 h 887"/>
                  <a:gd name="T14" fmla="*/ 0 w 705"/>
                  <a:gd name="T15" fmla="*/ 0 h 887"/>
                  <a:gd name="T16" fmla="*/ 0 w 705"/>
                  <a:gd name="T17" fmla="*/ 0 h 887"/>
                  <a:gd name="T18" fmla="*/ 0 w 705"/>
                  <a:gd name="T19" fmla="*/ 0 h 887"/>
                  <a:gd name="T20" fmla="*/ 1 w 705"/>
                  <a:gd name="T21" fmla="*/ 0 h 887"/>
                  <a:gd name="T22" fmla="*/ 1 w 705"/>
                  <a:gd name="T23" fmla="*/ 0 h 887"/>
                  <a:gd name="T24" fmla="*/ 1 w 705"/>
                  <a:gd name="T25" fmla="*/ 0 h 887"/>
                  <a:gd name="T26" fmla="*/ 1 w 705"/>
                  <a:gd name="T27" fmla="*/ 0 h 887"/>
                  <a:gd name="T28" fmla="*/ 1 w 705"/>
                  <a:gd name="T29" fmla="*/ 0 h 887"/>
                  <a:gd name="T30" fmla="*/ 1 w 705"/>
                  <a:gd name="T31" fmla="*/ 0 h 887"/>
                  <a:gd name="T32" fmla="*/ 1 w 705"/>
                  <a:gd name="T33" fmla="*/ 0 h 887"/>
                  <a:gd name="T34" fmla="*/ 1 w 705"/>
                  <a:gd name="T35" fmla="*/ 0 h 887"/>
                  <a:gd name="T36" fmla="*/ 1 w 705"/>
                  <a:gd name="T37" fmla="*/ 0 h 887"/>
                  <a:gd name="T38" fmla="*/ 1 w 705"/>
                  <a:gd name="T39" fmla="*/ 0 h 887"/>
                  <a:gd name="T40" fmla="*/ 1 w 705"/>
                  <a:gd name="T41" fmla="*/ 1 h 887"/>
                  <a:gd name="T42" fmla="*/ 1 w 705"/>
                  <a:gd name="T43" fmla="*/ 1 h 887"/>
                  <a:gd name="T44" fmla="*/ 1 w 705"/>
                  <a:gd name="T45" fmla="*/ 1 h 887"/>
                  <a:gd name="T46" fmla="*/ 1 w 705"/>
                  <a:gd name="T47" fmla="*/ 1 h 887"/>
                  <a:gd name="T48" fmla="*/ 1 w 705"/>
                  <a:gd name="T49" fmla="*/ 1 h 887"/>
                  <a:gd name="T50" fmla="*/ 1 w 705"/>
                  <a:gd name="T51" fmla="*/ 1 h 887"/>
                  <a:gd name="T52" fmla="*/ 1 w 705"/>
                  <a:gd name="T53" fmla="*/ 1 h 887"/>
                  <a:gd name="T54" fmla="*/ 0 w 705"/>
                  <a:gd name="T55" fmla="*/ 1 h 887"/>
                  <a:gd name="T56" fmla="*/ 0 w 705"/>
                  <a:gd name="T57" fmla="*/ 1 h 887"/>
                  <a:gd name="T58" fmla="*/ 0 w 705"/>
                  <a:gd name="T59" fmla="*/ 1 h 887"/>
                  <a:gd name="T60" fmla="*/ 0 w 705"/>
                  <a:gd name="T61" fmla="*/ 1 h 887"/>
                  <a:gd name="T62" fmla="*/ 0 w 705"/>
                  <a:gd name="T63" fmla="*/ 1 h 887"/>
                  <a:gd name="T64" fmla="*/ 0 w 705"/>
                  <a:gd name="T65" fmla="*/ 1 h 887"/>
                  <a:gd name="T66" fmla="*/ 0 w 705"/>
                  <a:gd name="T67" fmla="*/ 1 h 887"/>
                  <a:gd name="T68" fmla="*/ 0 w 705"/>
                  <a:gd name="T69" fmla="*/ 1 h 887"/>
                  <a:gd name="T70" fmla="*/ 0 w 705"/>
                  <a:gd name="T71" fmla="*/ 1 h 887"/>
                  <a:gd name="T72" fmla="*/ 0 w 705"/>
                  <a:gd name="T73" fmla="*/ 1 h 887"/>
                  <a:gd name="T74" fmla="*/ 0 w 705"/>
                  <a:gd name="T75" fmla="*/ 1 h 887"/>
                  <a:gd name="T76" fmla="*/ 0 w 705"/>
                  <a:gd name="T77" fmla="*/ 0 h 887"/>
                  <a:gd name="T78" fmla="*/ 0 w 705"/>
                  <a:gd name="T79" fmla="*/ 0 h 887"/>
                  <a:gd name="T80" fmla="*/ 0 w 705"/>
                  <a:gd name="T81" fmla="*/ 0 h 887"/>
                  <a:gd name="T82" fmla="*/ 0 w 705"/>
                  <a:gd name="T83" fmla="*/ 0 h 887"/>
                  <a:gd name="T84" fmla="*/ 0 w 705"/>
                  <a:gd name="T85" fmla="*/ 0 h 887"/>
                  <a:gd name="T86" fmla="*/ 0 w 705"/>
                  <a:gd name="T87" fmla="*/ 0 h 887"/>
                  <a:gd name="T88" fmla="*/ 0 w 705"/>
                  <a:gd name="T89" fmla="*/ 0 h 8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05" h="887">
                    <a:moveTo>
                      <a:pt x="33" y="111"/>
                    </a:moveTo>
                    <a:lnTo>
                      <a:pt x="72" y="100"/>
                    </a:lnTo>
                    <a:lnTo>
                      <a:pt x="113" y="89"/>
                    </a:lnTo>
                    <a:lnTo>
                      <a:pt x="153" y="79"/>
                    </a:lnTo>
                    <a:lnTo>
                      <a:pt x="196" y="70"/>
                    </a:lnTo>
                    <a:lnTo>
                      <a:pt x="237" y="61"/>
                    </a:lnTo>
                    <a:lnTo>
                      <a:pt x="280" y="51"/>
                    </a:lnTo>
                    <a:lnTo>
                      <a:pt x="323" y="43"/>
                    </a:lnTo>
                    <a:lnTo>
                      <a:pt x="366" y="36"/>
                    </a:lnTo>
                    <a:lnTo>
                      <a:pt x="410" y="29"/>
                    </a:lnTo>
                    <a:lnTo>
                      <a:pt x="452" y="23"/>
                    </a:lnTo>
                    <a:lnTo>
                      <a:pt x="496" y="17"/>
                    </a:lnTo>
                    <a:lnTo>
                      <a:pt x="539" y="12"/>
                    </a:lnTo>
                    <a:lnTo>
                      <a:pt x="581" y="8"/>
                    </a:lnTo>
                    <a:lnTo>
                      <a:pt x="623" y="4"/>
                    </a:lnTo>
                    <a:lnTo>
                      <a:pt x="664" y="2"/>
                    </a:lnTo>
                    <a:lnTo>
                      <a:pt x="705" y="0"/>
                    </a:lnTo>
                    <a:lnTo>
                      <a:pt x="693" y="213"/>
                    </a:lnTo>
                    <a:lnTo>
                      <a:pt x="684" y="420"/>
                    </a:lnTo>
                    <a:lnTo>
                      <a:pt x="679" y="627"/>
                    </a:lnTo>
                    <a:lnTo>
                      <a:pt x="683" y="840"/>
                    </a:lnTo>
                    <a:lnTo>
                      <a:pt x="653" y="847"/>
                    </a:lnTo>
                    <a:lnTo>
                      <a:pt x="619" y="855"/>
                    </a:lnTo>
                    <a:lnTo>
                      <a:pt x="581" y="862"/>
                    </a:lnTo>
                    <a:lnTo>
                      <a:pt x="541" y="868"/>
                    </a:lnTo>
                    <a:lnTo>
                      <a:pt x="497" y="874"/>
                    </a:lnTo>
                    <a:lnTo>
                      <a:pt x="452" y="878"/>
                    </a:lnTo>
                    <a:lnTo>
                      <a:pt x="406" y="882"/>
                    </a:lnTo>
                    <a:lnTo>
                      <a:pt x="359" y="885"/>
                    </a:lnTo>
                    <a:lnTo>
                      <a:pt x="312" y="886"/>
                    </a:lnTo>
                    <a:lnTo>
                      <a:pt x="266" y="887"/>
                    </a:lnTo>
                    <a:lnTo>
                      <a:pt x="220" y="886"/>
                    </a:lnTo>
                    <a:lnTo>
                      <a:pt x="176" y="884"/>
                    </a:lnTo>
                    <a:lnTo>
                      <a:pt x="135" y="881"/>
                    </a:lnTo>
                    <a:lnTo>
                      <a:pt x="95" y="875"/>
                    </a:lnTo>
                    <a:lnTo>
                      <a:pt x="60" y="868"/>
                    </a:lnTo>
                    <a:lnTo>
                      <a:pt x="29" y="859"/>
                    </a:lnTo>
                    <a:lnTo>
                      <a:pt x="15" y="765"/>
                    </a:lnTo>
                    <a:lnTo>
                      <a:pt x="6" y="673"/>
                    </a:lnTo>
                    <a:lnTo>
                      <a:pt x="1" y="581"/>
                    </a:lnTo>
                    <a:lnTo>
                      <a:pt x="0" y="490"/>
                    </a:lnTo>
                    <a:lnTo>
                      <a:pt x="2" y="399"/>
                    </a:lnTo>
                    <a:lnTo>
                      <a:pt x="9" y="306"/>
                    </a:lnTo>
                    <a:lnTo>
                      <a:pt x="19" y="210"/>
                    </a:lnTo>
                    <a:lnTo>
                      <a:pt x="33" y="111"/>
                    </a:lnTo>
                    <a:close/>
                  </a:path>
                </a:pathLst>
              </a:custGeom>
              <a:solidFill>
                <a:srgbClr val="C1A5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21" name="Freeform 1424"/>
              <p:cNvSpPr>
                <a:spLocks noChangeArrowheads="1"/>
              </p:cNvSpPr>
              <p:nvPr/>
            </p:nvSpPr>
            <p:spPr bwMode="auto">
              <a:xfrm flipH="1">
                <a:off x="4603" y="1117"/>
                <a:ext cx="304" cy="349"/>
              </a:xfrm>
              <a:custGeom>
                <a:avLst/>
                <a:gdLst>
                  <a:gd name="T0" fmla="*/ 0 w 683"/>
                  <a:gd name="T1" fmla="*/ 0 h 849"/>
                  <a:gd name="T2" fmla="*/ 0 w 683"/>
                  <a:gd name="T3" fmla="*/ 0 h 849"/>
                  <a:gd name="T4" fmla="*/ 0 w 683"/>
                  <a:gd name="T5" fmla="*/ 0 h 849"/>
                  <a:gd name="T6" fmla="*/ 0 w 683"/>
                  <a:gd name="T7" fmla="*/ 0 h 849"/>
                  <a:gd name="T8" fmla="*/ 0 w 683"/>
                  <a:gd name="T9" fmla="*/ 0 h 849"/>
                  <a:gd name="T10" fmla="*/ 0 w 683"/>
                  <a:gd name="T11" fmla="*/ 0 h 849"/>
                  <a:gd name="T12" fmla="*/ 0 w 683"/>
                  <a:gd name="T13" fmla="*/ 0 h 849"/>
                  <a:gd name="T14" fmla="*/ 0 w 683"/>
                  <a:gd name="T15" fmla="*/ 0 h 849"/>
                  <a:gd name="T16" fmla="*/ 0 w 683"/>
                  <a:gd name="T17" fmla="*/ 0 h 849"/>
                  <a:gd name="T18" fmla="*/ 0 w 683"/>
                  <a:gd name="T19" fmla="*/ 0 h 849"/>
                  <a:gd name="T20" fmla="*/ 1 w 683"/>
                  <a:gd name="T21" fmla="*/ 0 h 849"/>
                  <a:gd name="T22" fmla="*/ 1 w 683"/>
                  <a:gd name="T23" fmla="*/ 0 h 849"/>
                  <a:gd name="T24" fmla="*/ 1 w 683"/>
                  <a:gd name="T25" fmla="*/ 0 h 849"/>
                  <a:gd name="T26" fmla="*/ 1 w 683"/>
                  <a:gd name="T27" fmla="*/ 0 h 849"/>
                  <a:gd name="T28" fmla="*/ 1 w 683"/>
                  <a:gd name="T29" fmla="*/ 0 h 849"/>
                  <a:gd name="T30" fmla="*/ 1 w 683"/>
                  <a:gd name="T31" fmla="*/ 0 h 849"/>
                  <a:gd name="T32" fmla="*/ 1 w 683"/>
                  <a:gd name="T33" fmla="*/ 0 h 849"/>
                  <a:gd name="T34" fmla="*/ 1 w 683"/>
                  <a:gd name="T35" fmla="*/ 0 h 849"/>
                  <a:gd name="T36" fmla="*/ 1 w 683"/>
                  <a:gd name="T37" fmla="*/ 0 h 849"/>
                  <a:gd name="T38" fmla="*/ 1 w 683"/>
                  <a:gd name="T39" fmla="*/ 0 h 849"/>
                  <a:gd name="T40" fmla="*/ 1 w 683"/>
                  <a:gd name="T41" fmla="*/ 1 h 849"/>
                  <a:gd name="T42" fmla="*/ 1 w 683"/>
                  <a:gd name="T43" fmla="*/ 1 h 849"/>
                  <a:gd name="T44" fmla="*/ 1 w 683"/>
                  <a:gd name="T45" fmla="*/ 1 h 849"/>
                  <a:gd name="T46" fmla="*/ 1 w 683"/>
                  <a:gd name="T47" fmla="*/ 1 h 849"/>
                  <a:gd name="T48" fmla="*/ 1 w 683"/>
                  <a:gd name="T49" fmla="*/ 1 h 849"/>
                  <a:gd name="T50" fmla="*/ 1 w 683"/>
                  <a:gd name="T51" fmla="*/ 1 h 849"/>
                  <a:gd name="T52" fmla="*/ 1 w 683"/>
                  <a:gd name="T53" fmla="*/ 1 h 849"/>
                  <a:gd name="T54" fmla="*/ 0 w 683"/>
                  <a:gd name="T55" fmla="*/ 1 h 849"/>
                  <a:gd name="T56" fmla="*/ 0 w 683"/>
                  <a:gd name="T57" fmla="*/ 1 h 849"/>
                  <a:gd name="T58" fmla="*/ 0 w 683"/>
                  <a:gd name="T59" fmla="*/ 1 h 849"/>
                  <a:gd name="T60" fmla="*/ 0 w 683"/>
                  <a:gd name="T61" fmla="*/ 1 h 849"/>
                  <a:gd name="T62" fmla="*/ 0 w 683"/>
                  <a:gd name="T63" fmla="*/ 1 h 849"/>
                  <a:gd name="T64" fmla="*/ 0 w 683"/>
                  <a:gd name="T65" fmla="*/ 1 h 849"/>
                  <a:gd name="T66" fmla="*/ 0 w 683"/>
                  <a:gd name="T67" fmla="*/ 1 h 849"/>
                  <a:gd name="T68" fmla="*/ 0 w 683"/>
                  <a:gd name="T69" fmla="*/ 1 h 849"/>
                  <a:gd name="T70" fmla="*/ 0 w 683"/>
                  <a:gd name="T71" fmla="*/ 1 h 849"/>
                  <a:gd name="T72" fmla="*/ 0 w 683"/>
                  <a:gd name="T73" fmla="*/ 1 h 849"/>
                  <a:gd name="T74" fmla="*/ 0 w 683"/>
                  <a:gd name="T75" fmla="*/ 1 h 849"/>
                  <a:gd name="T76" fmla="*/ 0 w 683"/>
                  <a:gd name="T77" fmla="*/ 0 h 849"/>
                  <a:gd name="T78" fmla="*/ 0 w 683"/>
                  <a:gd name="T79" fmla="*/ 0 h 849"/>
                  <a:gd name="T80" fmla="*/ 0 w 683"/>
                  <a:gd name="T81" fmla="*/ 0 h 849"/>
                  <a:gd name="T82" fmla="*/ 0 w 683"/>
                  <a:gd name="T83" fmla="*/ 0 h 849"/>
                  <a:gd name="T84" fmla="*/ 0 w 683"/>
                  <a:gd name="T85" fmla="*/ 0 h 849"/>
                  <a:gd name="T86" fmla="*/ 0 w 683"/>
                  <a:gd name="T87" fmla="*/ 0 h 849"/>
                  <a:gd name="T88" fmla="*/ 0 w 683"/>
                  <a:gd name="T89" fmla="*/ 0 h 8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83" h="849">
                    <a:moveTo>
                      <a:pt x="31" y="110"/>
                    </a:moveTo>
                    <a:lnTo>
                      <a:pt x="69" y="100"/>
                    </a:lnTo>
                    <a:lnTo>
                      <a:pt x="107" y="90"/>
                    </a:lnTo>
                    <a:lnTo>
                      <a:pt x="148" y="79"/>
                    </a:lnTo>
                    <a:lnTo>
                      <a:pt x="188" y="70"/>
                    </a:lnTo>
                    <a:lnTo>
                      <a:pt x="229" y="61"/>
                    </a:lnTo>
                    <a:lnTo>
                      <a:pt x="271" y="52"/>
                    </a:lnTo>
                    <a:lnTo>
                      <a:pt x="312" y="44"/>
                    </a:lnTo>
                    <a:lnTo>
                      <a:pt x="355" y="36"/>
                    </a:lnTo>
                    <a:lnTo>
                      <a:pt x="398" y="29"/>
                    </a:lnTo>
                    <a:lnTo>
                      <a:pt x="440" y="23"/>
                    </a:lnTo>
                    <a:lnTo>
                      <a:pt x="482" y="17"/>
                    </a:lnTo>
                    <a:lnTo>
                      <a:pt x="523" y="11"/>
                    </a:lnTo>
                    <a:lnTo>
                      <a:pt x="565" y="8"/>
                    </a:lnTo>
                    <a:lnTo>
                      <a:pt x="605" y="4"/>
                    </a:lnTo>
                    <a:lnTo>
                      <a:pt x="645" y="2"/>
                    </a:lnTo>
                    <a:lnTo>
                      <a:pt x="683" y="0"/>
                    </a:lnTo>
                    <a:lnTo>
                      <a:pt x="673" y="203"/>
                    </a:lnTo>
                    <a:lnTo>
                      <a:pt x="663" y="398"/>
                    </a:lnTo>
                    <a:lnTo>
                      <a:pt x="658" y="595"/>
                    </a:lnTo>
                    <a:lnTo>
                      <a:pt x="663" y="798"/>
                    </a:lnTo>
                    <a:lnTo>
                      <a:pt x="634" y="805"/>
                    </a:lnTo>
                    <a:lnTo>
                      <a:pt x="600" y="813"/>
                    </a:lnTo>
                    <a:lnTo>
                      <a:pt x="563" y="820"/>
                    </a:lnTo>
                    <a:lnTo>
                      <a:pt x="524" y="826"/>
                    </a:lnTo>
                    <a:lnTo>
                      <a:pt x="482" y="831"/>
                    </a:lnTo>
                    <a:lnTo>
                      <a:pt x="438" y="837"/>
                    </a:lnTo>
                    <a:lnTo>
                      <a:pt x="393" y="842"/>
                    </a:lnTo>
                    <a:lnTo>
                      <a:pt x="348" y="845"/>
                    </a:lnTo>
                    <a:lnTo>
                      <a:pt x="302" y="847"/>
                    </a:lnTo>
                    <a:lnTo>
                      <a:pt x="257" y="849"/>
                    </a:lnTo>
                    <a:lnTo>
                      <a:pt x="212" y="849"/>
                    </a:lnTo>
                    <a:lnTo>
                      <a:pt x="170" y="847"/>
                    </a:lnTo>
                    <a:lnTo>
                      <a:pt x="129" y="845"/>
                    </a:lnTo>
                    <a:lnTo>
                      <a:pt x="91" y="839"/>
                    </a:lnTo>
                    <a:lnTo>
                      <a:pt x="58" y="834"/>
                    </a:lnTo>
                    <a:lnTo>
                      <a:pt x="27" y="824"/>
                    </a:lnTo>
                    <a:lnTo>
                      <a:pt x="14" y="735"/>
                    </a:lnTo>
                    <a:lnTo>
                      <a:pt x="6" y="647"/>
                    </a:lnTo>
                    <a:lnTo>
                      <a:pt x="0" y="560"/>
                    </a:lnTo>
                    <a:lnTo>
                      <a:pt x="0" y="472"/>
                    </a:lnTo>
                    <a:lnTo>
                      <a:pt x="3" y="384"/>
                    </a:lnTo>
                    <a:lnTo>
                      <a:pt x="8" y="296"/>
                    </a:lnTo>
                    <a:lnTo>
                      <a:pt x="19" y="205"/>
                    </a:lnTo>
                    <a:lnTo>
                      <a:pt x="31" y="110"/>
                    </a:lnTo>
                    <a:close/>
                  </a:path>
                </a:pathLst>
              </a:custGeom>
              <a:solidFill>
                <a:srgbClr val="C4A8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22" name="Freeform 1425"/>
              <p:cNvSpPr>
                <a:spLocks noChangeArrowheads="1"/>
              </p:cNvSpPr>
              <p:nvPr/>
            </p:nvSpPr>
            <p:spPr bwMode="auto">
              <a:xfrm flipH="1">
                <a:off x="4611" y="1118"/>
                <a:ext cx="295" cy="334"/>
              </a:xfrm>
              <a:custGeom>
                <a:avLst/>
                <a:gdLst>
                  <a:gd name="T0" fmla="*/ 0 w 665"/>
                  <a:gd name="T1" fmla="*/ 0 h 812"/>
                  <a:gd name="T2" fmla="*/ 0 w 665"/>
                  <a:gd name="T3" fmla="*/ 0 h 812"/>
                  <a:gd name="T4" fmla="*/ 0 w 665"/>
                  <a:gd name="T5" fmla="*/ 0 h 812"/>
                  <a:gd name="T6" fmla="*/ 0 w 665"/>
                  <a:gd name="T7" fmla="*/ 0 h 812"/>
                  <a:gd name="T8" fmla="*/ 0 w 665"/>
                  <a:gd name="T9" fmla="*/ 0 h 812"/>
                  <a:gd name="T10" fmla="*/ 0 w 665"/>
                  <a:gd name="T11" fmla="*/ 0 h 812"/>
                  <a:gd name="T12" fmla="*/ 0 w 665"/>
                  <a:gd name="T13" fmla="*/ 0 h 812"/>
                  <a:gd name="T14" fmla="*/ 0 w 665"/>
                  <a:gd name="T15" fmla="*/ 0 h 812"/>
                  <a:gd name="T16" fmla="*/ 0 w 665"/>
                  <a:gd name="T17" fmla="*/ 0 h 812"/>
                  <a:gd name="T18" fmla="*/ 0 w 665"/>
                  <a:gd name="T19" fmla="*/ 0 h 812"/>
                  <a:gd name="T20" fmla="*/ 0 w 665"/>
                  <a:gd name="T21" fmla="*/ 0 h 812"/>
                  <a:gd name="T22" fmla="*/ 1 w 665"/>
                  <a:gd name="T23" fmla="*/ 0 h 812"/>
                  <a:gd name="T24" fmla="*/ 1 w 665"/>
                  <a:gd name="T25" fmla="*/ 0 h 812"/>
                  <a:gd name="T26" fmla="*/ 1 w 665"/>
                  <a:gd name="T27" fmla="*/ 0 h 812"/>
                  <a:gd name="T28" fmla="*/ 1 w 665"/>
                  <a:gd name="T29" fmla="*/ 0 h 812"/>
                  <a:gd name="T30" fmla="*/ 1 w 665"/>
                  <a:gd name="T31" fmla="*/ 0 h 812"/>
                  <a:gd name="T32" fmla="*/ 1 w 665"/>
                  <a:gd name="T33" fmla="*/ 0 h 812"/>
                  <a:gd name="T34" fmla="*/ 1 w 665"/>
                  <a:gd name="T35" fmla="*/ 0 h 812"/>
                  <a:gd name="T36" fmla="*/ 1 w 665"/>
                  <a:gd name="T37" fmla="*/ 0 h 812"/>
                  <a:gd name="T38" fmla="*/ 1 w 665"/>
                  <a:gd name="T39" fmla="*/ 0 h 812"/>
                  <a:gd name="T40" fmla="*/ 1 w 665"/>
                  <a:gd name="T41" fmla="*/ 0 h 812"/>
                  <a:gd name="T42" fmla="*/ 1 w 665"/>
                  <a:gd name="T43" fmla="*/ 0 h 812"/>
                  <a:gd name="T44" fmla="*/ 1 w 665"/>
                  <a:gd name="T45" fmla="*/ 0 h 812"/>
                  <a:gd name="T46" fmla="*/ 1 w 665"/>
                  <a:gd name="T47" fmla="*/ 0 h 812"/>
                  <a:gd name="T48" fmla="*/ 1 w 665"/>
                  <a:gd name="T49" fmla="*/ 1 h 812"/>
                  <a:gd name="T50" fmla="*/ 1 w 665"/>
                  <a:gd name="T51" fmla="*/ 1 h 812"/>
                  <a:gd name="T52" fmla="*/ 1 w 665"/>
                  <a:gd name="T53" fmla="*/ 1 h 812"/>
                  <a:gd name="T54" fmla="*/ 1 w 665"/>
                  <a:gd name="T55" fmla="*/ 1 h 812"/>
                  <a:gd name="T56" fmla="*/ 1 w 665"/>
                  <a:gd name="T57" fmla="*/ 1 h 812"/>
                  <a:gd name="T58" fmla="*/ 1 w 665"/>
                  <a:gd name="T59" fmla="*/ 1 h 812"/>
                  <a:gd name="T60" fmla="*/ 0 w 665"/>
                  <a:gd name="T61" fmla="*/ 1 h 812"/>
                  <a:gd name="T62" fmla="*/ 0 w 665"/>
                  <a:gd name="T63" fmla="*/ 1 h 812"/>
                  <a:gd name="T64" fmla="*/ 0 w 665"/>
                  <a:gd name="T65" fmla="*/ 1 h 812"/>
                  <a:gd name="T66" fmla="*/ 0 w 665"/>
                  <a:gd name="T67" fmla="*/ 1 h 812"/>
                  <a:gd name="T68" fmla="*/ 0 w 665"/>
                  <a:gd name="T69" fmla="*/ 1 h 812"/>
                  <a:gd name="T70" fmla="*/ 0 w 665"/>
                  <a:gd name="T71" fmla="*/ 1 h 812"/>
                  <a:gd name="T72" fmla="*/ 0 w 665"/>
                  <a:gd name="T73" fmla="*/ 1 h 812"/>
                  <a:gd name="T74" fmla="*/ 0 w 665"/>
                  <a:gd name="T75" fmla="*/ 1 h 812"/>
                  <a:gd name="T76" fmla="*/ 0 w 665"/>
                  <a:gd name="T77" fmla="*/ 1 h 812"/>
                  <a:gd name="T78" fmla="*/ 0 w 665"/>
                  <a:gd name="T79" fmla="*/ 1 h 812"/>
                  <a:gd name="T80" fmla="*/ 0 w 665"/>
                  <a:gd name="T81" fmla="*/ 1 h 812"/>
                  <a:gd name="T82" fmla="*/ 0 w 665"/>
                  <a:gd name="T83" fmla="*/ 0 h 812"/>
                  <a:gd name="T84" fmla="*/ 0 w 665"/>
                  <a:gd name="T85" fmla="*/ 0 h 812"/>
                  <a:gd name="T86" fmla="*/ 0 w 665"/>
                  <a:gd name="T87" fmla="*/ 0 h 812"/>
                  <a:gd name="T88" fmla="*/ 0 w 665"/>
                  <a:gd name="T89" fmla="*/ 0 h 812"/>
                  <a:gd name="T90" fmla="*/ 0 w 665"/>
                  <a:gd name="T91" fmla="*/ 0 h 812"/>
                  <a:gd name="T92" fmla="*/ 0 w 665"/>
                  <a:gd name="T93" fmla="*/ 0 h 812"/>
                  <a:gd name="T94" fmla="*/ 0 w 665"/>
                  <a:gd name="T95" fmla="*/ 0 h 812"/>
                  <a:gd name="T96" fmla="*/ 0 w 665"/>
                  <a:gd name="T97" fmla="*/ 0 h 8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65" h="812">
                    <a:moveTo>
                      <a:pt x="31" y="110"/>
                    </a:moveTo>
                    <a:lnTo>
                      <a:pt x="67" y="99"/>
                    </a:lnTo>
                    <a:lnTo>
                      <a:pt x="105" y="89"/>
                    </a:lnTo>
                    <a:lnTo>
                      <a:pt x="143" y="80"/>
                    </a:lnTo>
                    <a:lnTo>
                      <a:pt x="182" y="69"/>
                    </a:lnTo>
                    <a:lnTo>
                      <a:pt x="223" y="60"/>
                    </a:lnTo>
                    <a:lnTo>
                      <a:pt x="263" y="52"/>
                    </a:lnTo>
                    <a:lnTo>
                      <a:pt x="304" y="44"/>
                    </a:lnTo>
                    <a:lnTo>
                      <a:pt x="346" y="36"/>
                    </a:lnTo>
                    <a:lnTo>
                      <a:pt x="387" y="29"/>
                    </a:lnTo>
                    <a:lnTo>
                      <a:pt x="429" y="23"/>
                    </a:lnTo>
                    <a:lnTo>
                      <a:pt x="469" y="17"/>
                    </a:lnTo>
                    <a:lnTo>
                      <a:pt x="511" y="12"/>
                    </a:lnTo>
                    <a:lnTo>
                      <a:pt x="550" y="8"/>
                    </a:lnTo>
                    <a:lnTo>
                      <a:pt x="590" y="5"/>
                    </a:lnTo>
                    <a:lnTo>
                      <a:pt x="628" y="2"/>
                    </a:lnTo>
                    <a:lnTo>
                      <a:pt x="665" y="0"/>
                    </a:lnTo>
                    <a:lnTo>
                      <a:pt x="659" y="98"/>
                    </a:lnTo>
                    <a:lnTo>
                      <a:pt x="653" y="192"/>
                    </a:lnTo>
                    <a:lnTo>
                      <a:pt x="648" y="286"/>
                    </a:lnTo>
                    <a:lnTo>
                      <a:pt x="643" y="378"/>
                    </a:lnTo>
                    <a:lnTo>
                      <a:pt x="640" y="471"/>
                    </a:lnTo>
                    <a:lnTo>
                      <a:pt x="637" y="564"/>
                    </a:lnTo>
                    <a:lnTo>
                      <a:pt x="637" y="659"/>
                    </a:lnTo>
                    <a:lnTo>
                      <a:pt x="641" y="757"/>
                    </a:lnTo>
                    <a:lnTo>
                      <a:pt x="613" y="764"/>
                    </a:lnTo>
                    <a:lnTo>
                      <a:pt x="581" y="771"/>
                    </a:lnTo>
                    <a:lnTo>
                      <a:pt x="545" y="778"/>
                    </a:lnTo>
                    <a:lnTo>
                      <a:pt x="507" y="784"/>
                    </a:lnTo>
                    <a:lnTo>
                      <a:pt x="467" y="791"/>
                    </a:lnTo>
                    <a:lnTo>
                      <a:pt x="424" y="797"/>
                    </a:lnTo>
                    <a:lnTo>
                      <a:pt x="380" y="802"/>
                    </a:lnTo>
                    <a:lnTo>
                      <a:pt x="337" y="806"/>
                    </a:lnTo>
                    <a:lnTo>
                      <a:pt x="293" y="810"/>
                    </a:lnTo>
                    <a:lnTo>
                      <a:pt x="249" y="812"/>
                    </a:lnTo>
                    <a:lnTo>
                      <a:pt x="207" y="812"/>
                    </a:lnTo>
                    <a:lnTo>
                      <a:pt x="165" y="812"/>
                    </a:lnTo>
                    <a:lnTo>
                      <a:pt x="126" y="809"/>
                    </a:lnTo>
                    <a:lnTo>
                      <a:pt x="89" y="805"/>
                    </a:lnTo>
                    <a:lnTo>
                      <a:pt x="57" y="798"/>
                    </a:lnTo>
                    <a:lnTo>
                      <a:pt x="27" y="790"/>
                    </a:lnTo>
                    <a:lnTo>
                      <a:pt x="14" y="705"/>
                    </a:lnTo>
                    <a:lnTo>
                      <a:pt x="6" y="621"/>
                    </a:lnTo>
                    <a:lnTo>
                      <a:pt x="2" y="538"/>
                    </a:lnTo>
                    <a:lnTo>
                      <a:pt x="0" y="455"/>
                    </a:lnTo>
                    <a:lnTo>
                      <a:pt x="4" y="371"/>
                    </a:lnTo>
                    <a:lnTo>
                      <a:pt x="10" y="287"/>
                    </a:lnTo>
                    <a:lnTo>
                      <a:pt x="19" y="199"/>
                    </a:lnTo>
                    <a:lnTo>
                      <a:pt x="31" y="110"/>
                    </a:lnTo>
                    <a:close/>
                  </a:path>
                </a:pathLst>
              </a:custGeom>
              <a:solidFill>
                <a:srgbClr val="C9AD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23" name="Freeform 1426"/>
              <p:cNvSpPr>
                <a:spLocks noChangeArrowheads="1"/>
              </p:cNvSpPr>
              <p:nvPr/>
            </p:nvSpPr>
            <p:spPr bwMode="auto">
              <a:xfrm flipH="1">
                <a:off x="4619" y="1118"/>
                <a:ext cx="286" cy="319"/>
              </a:xfrm>
              <a:custGeom>
                <a:avLst/>
                <a:gdLst>
                  <a:gd name="T0" fmla="*/ 0 w 643"/>
                  <a:gd name="T1" fmla="*/ 0 h 774"/>
                  <a:gd name="T2" fmla="*/ 0 w 643"/>
                  <a:gd name="T3" fmla="*/ 0 h 774"/>
                  <a:gd name="T4" fmla="*/ 0 w 643"/>
                  <a:gd name="T5" fmla="*/ 0 h 774"/>
                  <a:gd name="T6" fmla="*/ 0 w 643"/>
                  <a:gd name="T7" fmla="*/ 0 h 774"/>
                  <a:gd name="T8" fmla="*/ 0 w 643"/>
                  <a:gd name="T9" fmla="*/ 0 h 774"/>
                  <a:gd name="T10" fmla="*/ 0 w 643"/>
                  <a:gd name="T11" fmla="*/ 0 h 774"/>
                  <a:gd name="T12" fmla="*/ 0 w 643"/>
                  <a:gd name="T13" fmla="*/ 0 h 774"/>
                  <a:gd name="T14" fmla="*/ 0 w 643"/>
                  <a:gd name="T15" fmla="*/ 0 h 774"/>
                  <a:gd name="T16" fmla="*/ 0 w 643"/>
                  <a:gd name="T17" fmla="*/ 0 h 774"/>
                  <a:gd name="T18" fmla="*/ 0 w 643"/>
                  <a:gd name="T19" fmla="*/ 0 h 774"/>
                  <a:gd name="T20" fmla="*/ 0 w 643"/>
                  <a:gd name="T21" fmla="*/ 0 h 774"/>
                  <a:gd name="T22" fmla="*/ 1 w 643"/>
                  <a:gd name="T23" fmla="*/ 0 h 774"/>
                  <a:gd name="T24" fmla="*/ 1 w 643"/>
                  <a:gd name="T25" fmla="*/ 0 h 774"/>
                  <a:gd name="T26" fmla="*/ 1 w 643"/>
                  <a:gd name="T27" fmla="*/ 0 h 774"/>
                  <a:gd name="T28" fmla="*/ 1 w 643"/>
                  <a:gd name="T29" fmla="*/ 0 h 774"/>
                  <a:gd name="T30" fmla="*/ 1 w 643"/>
                  <a:gd name="T31" fmla="*/ 0 h 774"/>
                  <a:gd name="T32" fmla="*/ 1 w 643"/>
                  <a:gd name="T33" fmla="*/ 0 h 774"/>
                  <a:gd name="T34" fmla="*/ 1 w 643"/>
                  <a:gd name="T35" fmla="*/ 0 h 774"/>
                  <a:gd name="T36" fmla="*/ 1 w 643"/>
                  <a:gd name="T37" fmla="*/ 0 h 774"/>
                  <a:gd name="T38" fmla="*/ 1 w 643"/>
                  <a:gd name="T39" fmla="*/ 0 h 774"/>
                  <a:gd name="T40" fmla="*/ 1 w 643"/>
                  <a:gd name="T41" fmla="*/ 0 h 774"/>
                  <a:gd name="T42" fmla="*/ 1 w 643"/>
                  <a:gd name="T43" fmla="*/ 0 h 774"/>
                  <a:gd name="T44" fmla="*/ 1 w 643"/>
                  <a:gd name="T45" fmla="*/ 0 h 774"/>
                  <a:gd name="T46" fmla="*/ 1 w 643"/>
                  <a:gd name="T47" fmla="*/ 0 h 774"/>
                  <a:gd name="T48" fmla="*/ 1 w 643"/>
                  <a:gd name="T49" fmla="*/ 1 h 774"/>
                  <a:gd name="T50" fmla="*/ 1 w 643"/>
                  <a:gd name="T51" fmla="*/ 1 h 774"/>
                  <a:gd name="T52" fmla="*/ 1 w 643"/>
                  <a:gd name="T53" fmla="*/ 1 h 774"/>
                  <a:gd name="T54" fmla="*/ 1 w 643"/>
                  <a:gd name="T55" fmla="*/ 1 h 774"/>
                  <a:gd name="T56" fmla="*/ 1 w 643"/>
                  <a:gd name="T57" fmla="*/ 1 h 774"/>
                  <a:gd name="T58" fmla="*/ 1 w 643"/>
                  <a:gd name="T59" fmla="*/ 1 h 774"/>
                  <a:gd name="T60" fmla="*/ 0 w 643"/>
                  <a:gd name="T61" fmla="*/ 1 h 774"/>
                  <a:gd name="T62" fmla="*/ 0 w 643"/>
                  <a:gd name="T63" fmla="*/ 1 h 774"/>
                  <a:gd name="T64" fmla="*/ 0 w 643"/>
                  <a:gd name="T65" fmla="*/ 1 h 774"/>
                  <a:gd name="T66" fmla="*/ 0 w 643"/>
                  <a:gd name="T67" fmla="*/ 1 h 774"/>
                  <a:gd name="T68" fmla="*/ 0 w 643"/>
                  <a:gd name="T69" fmla="*/ 1 h 774"/>
                  <a:gd name="T70" fmla="*/ 0 w 643"/>
                  <a:gd name="T71" fmla="*/ 1 h 774"/>
                  <a:gd name="T72" fmla="*/ 0 w 643"/>
                  <a:gd name="T73" fmla="*/ 1 h 774"/>
                  <a:gd name="T74" fmla="*/ 0 w 643"/>
                  <a:gd name="T75" fmla="*/ 1 h 774"/>
                  <a:gd name="T76" fmla="*/ 0 w 643"/>
                  <a:gd name="T77" fmla="*/ 1 h 774"/>
                  <a:gd name="T78" fmla="*/ 0 w 643"/>
                  <a:gd name="T79" fmla="*/ 1 h 774"/>
                  <a:gd name="T80" fmla="*/ 0 w 643"/>
                  <a:gd name="T81" fmla="*/ 1 h 774"/>
                  <a:gd name="T82" fmla="*/ 0 w 643"/>
                  <a:gd name="T83" fmla="*/ 0 h 774"/>
                  <a:gd name="T84" fmla="*/ 0 w 643"/>
                  <a:gd name="T85" fmla="*/ 0 h 774"/>
                  <a:gd name="T86" fmla="*/ 0 w 643"/>
                  <a:gd name="T87" fmla="*/ 0 h 774"/>
                  <a:gd name="T88" fmla="*/ 0 w 643"/>
                  <a:gd name="T89" fmla="*/ 0 h 774"/>
                  <a:gd name="T90" fmla="*/ 0 w 643"/>
                  <a:gd name="T91" fmla="*/ 0 h 774"/>
                  <a:gd name="T92" fmla="*/ 0 w 643"/>
                  <a:gd name="T93" fmla="*/ 0 h 774"/>
                  <a:gd name="T94" fmla="*/ 0 w 643"/>
                  <a:gd name="T95" fmla="*/ 0 h 774"/>
                  <a:gd name="T96" fmla="*/ 0 w 643"/>
                  <a:gd name="T97" fmla="*/ 0 h 7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43" h="774">
                    <a:moveTo>
                      <a:pt x="29" y="109"/>
                    </a:moveTo>
                    <a:lnTo>
                      <a:pt x="63" y="98"/>
                    </a:lnTo>
                    <a:lnTo>
                      <a:pt x="99" y="89"/>
                    </a:lnTo>
                    <a:lnTo>
                      <a:pt x="136" y="79"/>
                    </a:lnTo>
                    <a:lnTo>
                      <a:pt x="174" y="70"/>
                    </a:lnTo>
                    <a:lnTo>
                      <a:pt x="213" y="61"/>
                    </a:lnTo>
                    <a:lnTo>
                      <a:pt x="253" y="52"/>
                    </a:lnTo>
                    <a:lnTo>
                      <a:pt x="292" y="44"/>
                    </a:lnTo>
                    <a:lnTo>
                      <a:pt x="334" y="37"/>
                    </a:lnTo>
                    <a:lnTo>
                      <a:pt x="374" y="30"/>
                    </a:lnTo>
                    <a:lnTo>
                      <a:pt x="415" y="23"/>
                    </a:lnTo>
                    <a:lnTo>
                      <a:pt x="455" y="18"/>
                    </a:lnTo>
                    <a:lnTo>
                      <a:pt x="494" y="13"/>
                    </a:lnTo>
                    <a:lnTo>
                      <a:pt x="533" y="8"/>
                    </a:lnTo>
                    <a:lnTo>
                      <a:pt x="571" y="5"/>
                    </a:lnTo>
                    <a:lnTo>
                      <a:pt x="607" y="3"/>
                    </a:lnTo>
                    <a:lnTo>
                      <a:pt x="643" y="0"/>
                    </a:lnTo>
                    <a:lnTo>
                      <a:pt x="637" y="93"/>
                    </a:lnTo>
                    <a:lnTo>
                      <a:pt x="631" y="182"/>
                    </a:lnTo>
                    <a:lnTo>
                      <a:pt x="625" y="270"/>
                    </a:lnTo>
                    <a:lnTo>
                      <a:pt x="621" y="357"/>
                    </a:lnTo>
                    <a:lnTo>
                      <a:pt x="617" y="445"/>
                    </a:lnTo>
                    <a:lnTo>
                      <a:pt x="615" y="533"/>
                    </a:lnTo>
                    <a:lnTo>
                      <a:pt x="615" y="622"/>
                    </a:lnTo>
                    <a:lnTo>
                      <a:pt x="617" y="714"/>
                    </a:lnTo>
                    <a:lnTo>
                      <a:pt x="590" y="721"/>
                    </a:lnTo>
                    <a:lnTo>
                      <a:pt x="560" y="728"/>
                    </a:lnTo>
                    <a:lnTo>
                      <a:pt x="525" y="735"/>
                    </a:lnTo>
                    <a:lnTo>
                      <a:pt x="488" y="743"/>
                    </a:lnTo>
                    <a:lnTo>
                      <a:pt x="449" y="750"/>
                    </a:lnTo>
                    <a:lnTo>
                      <a:pt x="408" y="756"/>
                    </a:lnTo>
                    <a:lnTo>
                      <a:pt x="366" y="762"/>
                    </a:lnTo>
                    <a:lnTo>
                      <a:pt x="324" y="766"/>
                    </a:lnTo>
                    <a:lnTo>
                      <a:pt x="281" y="771"/>
                    </a:lnTo>
                    <a:lnTo>
                      <a:pt x="238" y="773"/>
                    </a:lnTo>
                    <a:lnTo>
                      <a:pt x="197" y="774"/>
                    </a:lnTo>
                    <a:lnTo>
                      <a:pt x="158" y="774"/>
                    </a:lnTo>
                    <a:lnTo>
                      <a:pt x="120" y="772"/>
                    </a:lnTo>
                    <a:lnTo>
                      <a:pt x="84" y="769"/>
                    </a:lnTo>
                    <a:lnTo>
                      <a:pt x="53" y="763"/>
                    </a:lnTo>
                    <a:lnTo>
                      <a:pt x="24" y="755"/>
                    </a:lnTo>
                    <a:lnTo>
                      <a:pt x="12" y="674"/>
                    </a:lnTo>
                    <a:lnTo>
                      <a:pt x="4" y="594"/>
                    </a:lnTo>
                    <a:lnTo>
                      <a:pt x="0" y="515"/>
                    </a:lnTo>
                    <a:lnTo>
                      <a:pt x="0" y="437"/>
                    </a:lnTo>
                    <a:lnTo>
                      <a:pt x="2" y="357"/>
                    </a:lnTo>
                    <a:lnTo>
                      <a:pt x="8" y="277"/>
                    </a:lnTo>
                    <a:lnTo>
                      <a:pt x="17" y="194"/>
                    </a:lnTo>
                    <a:lnTo>
                      <a:pt x="29" y="109"/>
                    </a:lnTo>
                    <a:close/>
                  </a:path>
                </a:pathLst>
              </a:custGeom>
              <a:solidFill>
                <a:srgbClr val="CCB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24" name="Freeform 1427"/>
              <p:cNvSpPr>
                <a:spLocks noChangeArrowheads="1"/>
              </p:cNvSpPr>
              <p:nvPr/>
            </p:nvSpPr>
            <p:spPr bwMode="auto">
              <a:xfrm flipH="1">
                <a:off x="4627" y="1119"/>
                <a:ext cx="277" cy="304"/>
              </a:xfrm>
              <a:custGeom>
                <a:avLst/>
                <a:gdLst>
                  <a:gd name="T0" fmla="*/ 0 w 622"/>
                  <a:gd name="T1" fmla="*/ 0 h 737"/>
                  <a:gd name="T2" fmla="*/ 0 w 622"/>
                  <a:gd name="T3" fmla="*/ 0 h 737"/>
                  <a:gd name="T4" fmla="*/ 0 w 622"/>
                  <a:gd name="T5" fmla="*/ 0 h 737"/>
                  <a:gd name="T6" fmla="*/ 0 w 622"/>
                  <a:gd name="T7" fmla="*/ 0 h 737"/>
                  <a:gd name="T8" fmla="*/ 0 w 622"/>
                  <a:gd name="T9" fmla="*/ 0 h 737"/>
                  <a:gd name="T10" fmla="*/ 0 w 622"/>
                  <a:gd name="T11" fmla="*/ 0 h 737"/>
                  <a:gd name="T12" fmla="*/ 0 w 622"/>
                  <a:gd name="T13" fmla="*/ 0 h 737"/>
                  <a:gd name="T14" fmla="*/ 0 w 622"/>
                  <a:gd name="T15" fmla="*/ 0 h 737"/>
                  <a:gd name="T16" fmla="*/ 0 w 622"/>
                  <a:gd name="T17" fmla="*/ 0 h 737"/>
                  <a:gd name="T18" fmla="*/ 0 w 622"/>
                  <a:gd name="T19" fmla="*/ 0 h 737"/>
                  <a:gd name="T20" fmla="*/ 0 w 622"/>
                  <a:gd name="T21" fmla="*/ 0 h 737"/>
                  <a:gd name="T22" fmla="*/ 1 w 622"/>
                  <a:gd name="T23" fmla="*/ 0 h 737"/>
                  <a:gd name="T24" fmla="*/ 1 w 622"/>
                  <a:gd name="T25" fmla="*/ 0 h 737"/>
                  <a:gd name="T26" fmla="*/ 1 w 622"/>
                  <a:gd name="T27" fmla="*/ 0 h 737"/>
                  <a:gd name="T28" fmla="*/ 1 w 622"/>
                  <a:gd name="T29" fmla="*/ 0 h 737"/>
                  <a:gd name="T30" fmla="*/ 1 w 622"/>
                  <a:gd name="T31" fmla="*/ 0 h 737"/>
                  <a:gd name="T32" fmla="*/ 1 w 622"/>
                  <a:gd name="T33" fmla="*/ 0 h 737"/>
                  <a:gd name="T34" fmla="*/ 1 w 622"/>
                  <a:gd name="T35" fmla="*/ 0 h 737"/>
                  <a:gd name="T36" fmla="*/ 1 w 622"/>
                  <a:gd name="T37" fmla="*/ 0 h 737"/>
                  <a:gd name="T38" fmla="*/ 1 w 622"/>
                  <a:gd name="T39" fmla="*/ 0 h 737"/>
                  <a:gd name="T40" fmla="*/ 1 w 622"/>
                  <a:gd name="T41" fmla="*/ 0 h 737"/>
                  <a:gd name="T42" fmla="*/ 1 w 622"/>
                  <a:gd name="T43" fmla="*/ 0 h 737"/>
                  <a:gd name="T44" fmla="*/ 1 w 622"/>
                  <a:gd name="T45" fmla="*/ 0 h 737"/>
                  <a:gd name="T46" fmla="*/ 1 w 622"/>
                  <a:gd name="T47" fmla="*/ 0 h 737"/>
                  <a:gd name="T48" fmla="*/ 1 w 622"/>
                  <a:gd name="T49" fmla="*/ 0 h 737"/>
                  <a:gd name="T50" fmla="*/ 1 w 622"/>
                  <a:gd name="T51" fmla="*/ 0 h 737"/>
                  <a:gd name="T52" fmla="*/ 1 w 622"/>
                  <a:gd name="T53" fmla="*/ 0 h 737"/>
                  <a:gd name="T54" fmla="*/ 1 w 622"/>
                  <a:gd name="T55" fmla="*/ 0 h 737"/>
                  <a:gd name="T56" fmla="*/ 1 w 622"/>
                  <a:gd name="T57" fmla="*/ 0 h 737"/>
                  <a:gd name="T58" fmla="*/ 1 w 622"/>
                  <a:gd name="T59" fmla="*/ 0 h 737"/>
                  <a:gd name="T60" fmla="*/ 0 w 622"/>
                  <a:gd name="T61" fmla="*/ 1 h 737"/>
                  <a:gd name="T62" fmla="*/ 0 w 622"/>
                  <a:gd name="T63" fmla="*/ 1 h 737"/>
                  <a:gd name="T64" fmla="*/ 0 w 622"/>
                  <a:gd name="T65" fmla="*/ 1 h 737"/>
                  <a:gd name="T66" fmla="*/ 0 w 622"/>
                  <a:gd name="T67" fmla="*/ 1 h 737"/>
                  <a:gd name="T68" fmla="*/ 0 w 622"/>
                  <a:gd name="T69" fmla="*/ 1 h 737"/>
                  <a:gd name="T70" fmla="*/ 0 w 622"/>
                  <a:gd name="T71" fmla="*/ 1 h 737"/>
                  <a:gd name="T72" fmla="*/ 0 w 622"/>
                  <a:gd name="T73" fmla="*/ 1 h 737"/>
                  <a:gd name="T74" fmla="*/ 0 w 622"/>
                  <a:gd name="T75" fmla="*/ 1 h 737"/>
                  <a:gd name="T76" fmla="*/ 0 w 622"/>
                  <a:gd name="T77" fmla="*/ 1 h 737"/>
                  <a:gd name="T78" fmla="*/ 0 w 622"/>
                  <a:gd name="T79" fmla="*/ 1 h 737"/>
                  <a:gd name="T80" fmla="*/ 0 w 622"/>
                  <a:gd name="T81" fmla="*/ 1 h 737"/>
                  <a:gd name="T82" fmla="*/ 0 w 622"/>
                  <a:gd name="T83" fmla="*/ 0 h 737"/>
                  <a:gd name="T84" fmla="*/ 0 w 622"/>
                  <a:gd name="T85" fmla="*/ 0 h 737"/>
                  <a:gd name="T86" fmla="*/ 0 w 622"/>
                  <a:gd name="T87" fmla="*/ 0 h 737"/>
                  <a:gd name="T88" fmla="*/ 0 w 622"/>
                  <a:gd name="T89" fmla="*/ 0 h 737"/>
                  <a:gd name="T90" fmla="*/ 0 w 622"/>
                  <a:gd name="T91" fmla="*/ 0 h 737"/>
                  <a:gd name="T92" fmla="*/ 0 w 622"/>
                  <a:gd name="T93" fmla="*/ 0 h 737"/>
                  <a:gd name="T94" fmla="*/ 0 w 622"/>
                  <a:gd name="T95" fmla="*/ 0 h 737"/>
                  <a:gd name="T96" fmla="*/ 0 w 622"/>
                  <a:gd name="T97" fmla="*/ 0 h 73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22" h="737">
                    <a:moveTo>
                      <a:pt x="28" y="107"/>
                    </a:moveTo>
                    <a:lnTo>
                      <a:pt x="60" y="96"/>
                    </a:lnTo>
                    <a:lnTo>
                      <a:pt x="95" y="87"/>
                    </a:lnTo>
                    <a:lnTo>
                      <a:pt x="130" y="78"/>
                    </a:lnTo>
                    <a:lnTo>
                      <a:pt x="167" y="69"/>
                    </a:lnTo>
                    <a:lnTo>
                      <a:pt x="205" y="60"/>
                    </a:lnTo>
                    <a:lnTo>
                      <a:pt x="243" y="52"/>
                    </a:lnTo>
                    <a:lnTo>
                      <a:pt x="282" y="43"/>
                    </a:lnTo>
                    <a:lnTo>
                      <a:pt x="323" y="35"/>
                    </a:lnTo>
                    <a:lnTo>
                      <a:pt x="362" y="29"/>
                    </a:lnTo>
                    <a:lnTo>
                      <a:pt x="401" y="23"/>
                    </a:lnTo>
                    <a:lnTo>
                      <a:pt x="440" y="17"/>
                    </a:lnTo>
                    <a:lnTo>
                      <a:pt x="479" y="12"/>
                    </a:lnTo>
                    <a:lnTo>
                      <a:pt x="516" y="8"/>
                    </a:lnTo>
                    <a:lnTo>
                      <a:pt x="553" y="4"/>
                    </a:lnTo>
                    <a:lnTo>
                      <a:pt x="589" y="2"/>
                    </a:lnTo>
                    <a:lnTo>
                      <a:pt x="622" y="0"/>
                    </a:lnTo>
                    <a:lnTo>
                      <a:pt x="618" y="87"/>
                    </a:lnTo>
                    <a:lnTo>
                      <a:pt x="612" y="171"/>
                    </a:lnTo>
                    <a:lnTo>
                      <a:pt x="606" y="254"/>
                    </a:lnTo>
                    <a:lnTo>
                      <a:pt x="600" y="336"/>
                    </a:lnTo>
                    <a:lnTo>
                      <a:pt x="597" y="418"/>
                    </a:lnTo>
                    <a:lnTo>
                      <a:pt x="595" y="500"/>
                    </a:lnTo>
                    <a:lnTo>
                      <a:pt x="593" y="584"/>
                    </a:lnTo>
                    <a:lnTo>
                      <a:pt x="596" y="671"/>
                    </a:lnTo>
                    <a:lnTo>
                      <a:pt x="569" y="678"/>
                    </a:lnTo>
                    <a:lnTo>
                      <a:pt x="539" y="685"/>
                    </a:lnTo>
                    <a:lnTo>
                      <a:pt x="507" y="693"/>
                    </a:lnTo>
                    <a:lnTo>
                      <a:pt x="471" y="700"/>
                    </a:lnTo>
                    <a:lnTo>
                      <a:pt x="433" y="708"/>
                    </a:lnTo>
                    <a:lnTo>
                      <a:pt x="394" y="715"/>
                    </a:lnTo>
                    <a:lnTo>
                      <a:pt x="353" y="721"/>
                    </a:lnTo>
                    <a:lnTo>
                      <a:pt x="312" y="726"/>
                    </a:lnTo>
                    <a:lnTo>
                      <a:pt x="271" y="731"/>
                    </a:lnTo>
                    <a:lnTo>
                      <a:pt x="231" y="735"/>
                    </a:lnTo>
                    <a:lnTo>
                      <a:pt x="190" y="737"/>
                    </a:lnTo>
                    <a:lnTo>
                      <a:pt x="152" y="737"/>
                    </a:lnTo>
                    <a:lnTo>
                      <a:pt x="115" y="736"/>
                    </a:lnTo>
                    <a:lnTo>
                      <a:pt x="82" y="732"/>
                    </a:lnTo>
                    <a:lnTo>
                      <a:pt x="51" y="728"/>
                    </a:lnTo>
                    <a:lnTo>
                      <a:pt x="23" y="720"/>
                    </a:lnTo>
                    <a:lnTo>
                      <a:pt x="13" y="642"/>
                    </a:lnTo>
                    <a:lnTo>
                      <a:pt x="5" y="568"/>
                    </a:lnTo>
                    <a:lnTo>
                      <a:pt x="1" y="493"/>
                    </a:lnTo>
                    <a:lnTo>
                      <a:pt x="0" y="418"/>
                    </a:lnTo>
                    <a:lnTo>
                      <a:pt x="2" y="343"/>
                    </a:lnTo>
                    <a:lnTo>
                      <a:pt x="8" y="266"/>
                    </a:lnTo>
                    <a:lnTo>
                      <a:pt x="16" y="187"/>
                    </a:lnTo>
                    <a:lnTo>
                      <a:pt x="28" y="107"/>
                    </a:lnTo>
                    <a:close/>
                  </a:path>
                </a:pathLst>
              </a:custGeom>
              <a:solidFill>
                <a:srgbClr val="D1BA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25" name="Freeform 1428"/>
              <p:cNvSpPr>
                <a:spLocks noChangeArrowheads="1"/>
              </p:cNvSpPr>
              <p:nvPr/>
            </p:nvSpPr>
            <p:spPr bwMode="auto">
              <a:xfrm flipH="1">
                <a:off x="4636" y="1121"/>
                <a:ext cx="267" cy="288"/>
              </a:xfrm>
              <a:custGeom>
                <a:avLst/>
                <a:gdLst>
                  <a:gd name="T0" fmla="*/ 0 w 602"/>
                  <a:gd name="T1" fmla="*/ 0 h 700"/>
                  <a:gd name="T2" fmla="*/ 0 w 602"/>
                  <a:gd name="T3" fmla="*/ 0 h 700"/>
                  <a:gd name="T4" fmla="*/ 0 w 602"/>
                  <a:gd name="T5" fmla="*/ 0 h 700"/>
                  <a:gd name="T6" fmla="*/ 0 w 602"/>
                  <a:gd name="T7" fmla="*/ 0 h 700"/>
                  <a:gd name="T8" fmla="*/ 0 w 602"/>
                  <a:gd name="T9" fmla="*/ 0 h 700"/>
                  <a:gd name="T10" fmla="*/ 0 w 602"/>
                  <a:gd name="T11" fmla="*/ 0 h 700"/>
                  <a:gd name="T12" fmla="*/ 0 w 602"/>
                  <a:gd name="T13" fmla="*/ 0 h 700"/>
                  <a:gd name="T14" fmla="*/ 0 w 602"/>
                  <a:gd name="T15" fmla="*/ 0 h 700"/>
                  <a:gd name="T16" fmla="*/ 0 w 602"/>
                  <a:gd name="T17" fmla="*/ 0 h 700"/>
                  <a:gd name="T18" fmla="*/ 0 w 602"/>
                  <a:gd name="T19" fmla="*/ 0 h 700"/>
                  <a:gd name="T20" fmla="*/ 0 w 602"/>
                  <a:gd name="T21" fmla="*/ 0 h 700"/>
                  <a:gd name="T22" fmla="*/ 0 w 602"/>
                  <a:gd name="T23" fmla="*/ 0 h 700"/>
                  <a:gd name="T24" fmla="*/ 1 w 602"/>
                  <a:gd name="T25" fmla="*/ 0 h 700"/>
                  <a:gd name="T26" fmla="*/ 1 w 602"/>
                  <a:gd name="T27" fmla="*/ 0 h 700"/>
                  <a:gd name="T28" fmla="*/ 1 w 602"/>
                  <a:gd name="T29" fmla="*/ 0 h 700"/>
                  <a:gd name="T30" fmla="*/ 1 w 602"/>
                  <a:gd name="T31" fmla="*/ 0 h 700"/>
                  <a:gd name="T32" fmla="*/ 1 w 602"/>
                  <a:gd name="T33" fmla="*/ 0 h 700"/>
                  <a:gd name="T34" fmla="*/ 1 w 602"/>
                  <a:gd name="T35" fmla="*/ 0 h 700"/>
                  <a:gd name="T36" fmla="*/ 1 w 602"/>
                  <a:gd name="T37" fmla="*/ 0 h 700"/>
                  <a:gd name="T38" fmla="*/ 1 w 602"/>
                  <a:gd name="T39" fmla="*/ 0 h 700"/>
                  <a:gd name="T40" fmla="*/ 1 w 602"/>
                  <a:gd name="T41" fmla="*/ 0 h 700"/>
                  <a:gd name="T42" fmla="*/ 1 w 602"/>
                  <a:gd name="T43" fmla="*/ 0 h 700"/>
                  <a:gd name="T44" fmla="*/ 1 w 602"/>
                  <a:gd name="T45" fmla="*/ 0 h 700"/>
                  <a:gd name="T46" fmla="*/ 1 w 602"/>
                  <a:gd name="T47" fmla="*/ 0 h 700"/>
                  <a:gd name="T48" fmla="*/ 1 w 602"/>
                  <a:gd name="T49" fmla="*/ 0 h 700"/>
                  <a:gd name="T50" fmla="*/ 1 w 602"/>
                  <a:gd name="T51" fmla="*/ 0 h 700"/>
                  <a:gd name="T52" fmla="*/ 1 w 602"/>
                  <a:gd name="T53" fmla="*/ 0 h 700"/>
                  <a:gd name="T54" fmla="*/ 1 w 602"/>
                  <a:gd name="T55" fmla="*/ 0 h 700"/>
                  <a:gd name="T56" fmla="*/ 1 w 602"/>
                  <a:gd name="T57" fmla="*/ 0 h 700"/>
                  <a:gd name="T58" fmla="*/ 0 w 602"/>
                  <a:gd name="T59" fmla="*/ 0 h 700"/>
                  <a:gd name="T60" fmla="*/ 0 w 602"/>
                  <a:gd name="T61" fmla="*/ 0 h 700"/>
                  <a:gd name="T62" fmla="*/ 0 w 602"/>
                  <a:gd name="T63" fmla="*/ 0 h 700"/>
                  <a:gd name="T64" fmla="*/ 0 w 602"/>
                  <a:gd name="T65" fmla="*/ 0 h 700"/>
                  <a:gd name="T66" fmla="*/ 0 w 602"/>
                  <a:gd name="T67" fmla="*/ 0 h 700"/>
                  <a:gd name="T68" fmla="*/ 0 w 602"/>
                  <a:gd name="T69" fmla="*/ 0 h 700"/>
                  <a:gd name="T70" fmla="*/ 0 w 602"/>
                  <a:gd name="T71" fmla="*/ 0 h 700"/>
                  <a:gd name="T72" fmla="*/ 0 w 602"/>
                  <a:gd name="T73" fmla="*/ 0 h 700"/>
                  <a:gd name="T74" fmla="*/ 0 w 602"/>
                  <a:gd name="T75" fmla="*/ 0 h 700"/>
                  <a:gd name="T76" fmla="*/ 0 w 602"/>
                  <a:gd name="T77" fmla="*/ 0 h 700"/>
                  <a:gd name="T78" fmla="*/ 0 w 602"/>
                  <a:gd name="T79" fmla="*/ 0 h 700"/>
                  <a:gd name="T80" fmla="*/ 0 w 602"/>
                  <a:gd name="T81" fmla="*/ 0 h 700"/>
                  <a:gd name="T82" fmla="*/ 0 w 602"/>
                  <a:gd name="T83" fmla="*/ 0 h 700"/>
                  <a:gd name="T84" fmla="*/ 0 w 602"/>
                  <a:gd name="T85" fmla="*/ 0 h 700"/>
                  <a:gd name="T86" fmla="*/ 0 w 602"/>
                  <a:gd name="T87" fmla="*/ 0 h 700"/>
                  <a:gd name="T88" fmla="*/ 0 w 602"/>
                  <a:gd name="T89" fmla="*/ 0 h 700"/>
                  <a:gd name="T90" fmla="*/ 0 w 602"/>
                  <a:gd name="T91" fmla="*/ 0 h 700"/>
                  <a:gd name="T92" fmla="*/ 0 w 602"/>
                  <a:gd name="T93" fmla="*/ 0 h 700"/>
                  <a:gd name="T94" fmla="*/ 0 w 602"/>
                  <a:gd name="T95" fmla="*/ 0 h 700"/>
                  <a:gd name="T96" fmla="*/ 0 w 602"/>
                  <a:gd name="T97" fmla="*/ 0 h 7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2" h="700">
                    <a:moveTo>
                      <a:pt x="27" y="106"/>
                    </a:moveTo>
                    <a:lnTo>
                      <a:pt x="58" y="97"/>
                    </a:lnTo>
                    <a:lnTo>
                      <a:pt x="90" y="88"/>
                    </a:lnTo>
                    <a:lnTo>
                      <a:pt x="125" y="78"/>
                    </a:lnTo>
                    <a:lnTo>
                      <a:pt x="161" y="69"/>
                    </a:lnTo>
                    <a:lnTo>
                      <a:pt x="197" y="60"/>
                    </a:lnTo>
                    <a:lnTo>
                      <a:pt x="235" y="52"/>
                    </a:lnTo>
                    <a:lnTo>
                      <a:pt x="273" y="44"/>
                    </a:lnTo>
                    <a:lnTo>
                      <a:pt x="311" y="36"/>
                    </a:lnTo>
                    <a:lnTo>
                      <a:pt x="351" y="29"/>
                    </a:lnTo>
                    <a:lnTo>
                      <a:pt x="389" y="23"/>
                    </a:lnTo>
                    <a:lnTo>
                      <a:pt x="427" y="17"/>
                    </a:lnTo>
                    <a:lnTo>
                      <a:pt x="465" y="12"/>
                    </a:lnTo>
                    <a:lnTo>
                      <a:pt x="500" y="8"/>
                    </a:lnTo>
                    <a:lnTo>
                      <a:pt x="536" y="5"/>
                    </a:lnTo>
                    <a:lnTo>
                      <a:pt x="569" y="1"/>
                    </a:lnTo>
                    <a:lnTo>
                      <a:pt x="602" y="0"/>
                    </a:lnTo>
                    <a:lnTo>
                      <a:pt x="597" y="82"/>
                    </a:lnTo>
                    <a:lnTo>
                      <a:pt x="591" y="161"/>
                    </a:lnTo>
                    <a:lnTo>
                      <a:pt x="586" y="238"/>
                    </a:lnTo>
                    <a:lnTo>
                      <a:pt x="580" y="314"/>
                    </a:lnTo>
                    <a:lnTo>
                      <a:pt x="576" y="392"/>
                    </a:lnTo>
                    <a:lnTo>
                      <a:pt x="574" y="469"/>
                    </a:lnTo>
                    <a:lnTo>
                      <a:pt x="573" y="548"/>
                    </a:lnTo>
                    <a:lnTo>
                      <a:pt x="575" y="630"/>
                    </a:lnTo>
                    <a:lnTo>
                      <a:pt x="550" y="637"/>
                    </a:lnTo>
                    <a:lnTo>
                      <a:pt x="521" y="644"/>
                    </a:lnTo>
                    <a:lnTo>
                      <a:pt x="489" y="652"/>
                    </a:lnTo>
                    <a:lnTo>
                      <a:pt x="454" y="659"/>
                    </a:lnTo>
                    <a:lnTo>
                      <a:pt x="417" y="667"/>
                    </a:lnTo>
                    <a:lnTo>
                      <a:pt x="379" y="674"/>
                    </a:lnTo>
                    <a:lnTo>
                      <a:pt x="340" y="681"/>
                    </a:lnTo>
                    <a:lnTo>
                      <a:pt x="301" y="686"/>
                    </a:lnTo>
                    <a:lnTo>
                      <a:pt x="261" y="692"/>
                    </a:lnTo>
                    <a:lnTo>
                      <a:pt x="222" y="697"/>
                    </a:lnTo>
                    <a:lnTo>
                      <a:pt x="184" y="699"/>
                    </a:lnTo>
                    <a:lnTo>
                      <a:pt x="147" y="700"/>
                    </a:lnTo>
                    <a:lnTo>
                      <a:pt x="111" y="700"/>
                    </a:lnTo>
                    <a:lnTo>
                      <a:pt x="79" y="697"/>
                    </a:lnTo>
                    <a:lnTo>
                      <a:pt x="50" y="692"/>
                    </a:lnTo>
                    <a:lnTo>
                      <a:pt x="23" y="685"/>
                    </a:lnTo>
                    <a:lnTo>
                      <a:pt x="13" y="613"/>
                    </a:lnTo>
                    <a:lnTo>
                      <a:pt x="5" y="541"/>
                    </a:lnTo>
                    <a:lnTo>
                      <a:pt x="2" y="471"/>
                    </a:lnTo>
                    <a:lnTo>
                      <a:pt x="0" y="400"/>
                    </a:lnTo>
                    <a:lnTo>
                      <a:pt x="3" y="328"/>
                    </a:lnTo>
                    <a:lnTo>
                      <a:pt x="8" y="257"/>
                    </a:lnTo>
                    <a:lnTo>
                      <a:pt x="17" y="182"/>
                    </a:lnTo>
                    <a:lnTo>
                      <a:pt x="27" y="106"/>
                    </a:lnTo>
                    <a:close/>
                  </a:path>
                </a:pathLst>
              </a:custGeom>
              <a:solidFill>
                <a:srgbClr val="D3BC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26" name="Freeform 1429"/>
              <p:cNvSpPr>
                <a:spLocks noChangeArrowheads="1"/>
              </p:cNvSpPr>
              <p:nvPr/>
            </p:nvSpPr>
            <p:spPr bwMode="auto">
              <a:xfrm flipH="1">
                <a:off x="4644" y="1122"/>
                <a:ext cx="258" cy="272"/>
              </a:xfrm>
              <a:custGeom>
                <a:avLst/>
                <a:gdLst>
                  <a:gd name="T0" fmla="*/ 0 w 580"/>
                  <a:gd name="T1" fmla="*/ 0 h 664"/>
                  <a:gd name="T2" fmla="*/ 0 w 580"/>
                  <a:gd name="T3" fmla="*/ 0 h 664"/>
                  <a:gd name="T4" fmla="*/ 0 w 580"/>
                  <a:gd name="T5" fmla="*/ 0 h 664"/>
                  <a:gd name="T6" fmla="*/ 0 w 580"/>
                  <a:gd name="T7" fmla="*/ 0 h 664"/>
                  <a:gd name="T8" fmla="*/ 0 w 580"/>
                  <a:gd name="T9" fmla="*/ 0 h 664"/>
                  <a:gd name="T10" fmla="*/ 0 w 580"/>
                  <a:gd name="T11" fmla="*/ 0 h 664"/>
                  <a:gd name="T12" fmla="*/ 0 w 580"/>
                  <a:gd name="T13" fmla="*/ 0 h 664"/>
                  <a:gd name="T14" fmla="*/ 0 w 580"/>
                  <a:gd name="T15" fmla="*/ 0 h 664"/>
                  <a:gd name="T16" fmla="*/ 0 w 580"/>
                  <a:gd name="T17" fmla="*/ 0 h 664"/>
                  <a:gd name="T18" fmla="*/ 0 w 580"/>
                  <a:gd name="T19" fmla="*/ 0 h 664"/>
                  <a:gd name="T20" fmla="*/ 0 w 580"/>
                  <a:gd name="T21" fmla="*/ 0 h 664"/>
                  <a:gd name="T22" fmla="*/ 0 w 580"/>
                  <a:gd name="T23" fmla="*/ 0 h 664"/>
                  <a:gd name="T24" fmla="*/ 1 w 580"/>
                  <a:gd name="T25" fmla="*/ 0 h 664"/>
                  <a:gd name="T26" fmla="*/ 1 w 580"/>
                  <a:gd name="T27" fmla="*/ 0 h 664"/>
                  <a:gd name="T28" fmla="*/ 1 w 580"/>
                  <a:gd name="T29" fmla="*/ 0 h 664"/>
                  <a:gd name="T30" fmla="*/ 1 w 580"/>
                  <a:gd name="T31" fmla="*/ 0 h 664"/>
                  <a:gd name="T32" fmla="*/ 1 w 580"/>
                  <a:gd name="T33" fmla="*/ 0 h 664"/>
                  <a:gd name="T34" fmla="*/ 1 w 580"/>
                  <a:gd name="T35" fmla="*/ 0 h 664"/>
                  <a:gd name="T36" fmla="*/ 1 w 580"/>
                  <a:gd name="T37" fmla="*/ 0 h 664"/>
                  <a:gd name="T38" fmla="*/ 1 w 580"/>
                  <a:gd name="T39" fmla="*/ 0 h 664"/>
                  <a:gd name="T40" fmla="*/ 1 w 580"/>
                  <a:gd name="T41" fmla="*/ 0 h 664"/>
                  <a:gd name="T42" fmla="*/ 1 w 580"/>
                  <a:gd name="T43" fmla="*/ 0 h 664"/>
                  <a:gd name="T44" fmla="*/ 1 w 580"/>
                  <a:gd name="T45" fmla="*/ 0 h 664"/>
                  <a:gd name="T46" fmla="*/ 1 w 580"/>
                  <a:gd name="T47" fmla="*/ 0 h 664"/>
                  <a:gd name="T48" fmla="*/ 1 w 580"/>
                  <a:gd name="T49" fmla="*/ 0 h 664"/>
                  <a:gd name="T50" fmla="*/ 1 w 580"/>
                  <a:gd name="T51" fmla="*/ 0 h 664"/>
                  <a:gd name="T52" fmla="*/ 1 w 580"/>
                  <a:gd name="T53" fmla="*/ 0 h 664"/>
                  <a:gd name="T54" fmla="*/ 1 w 580"/>
                  <a:gd name="T55" fmla="*/ 0 h 664"/>
                  <a:gd name="T56" fmla="*/ 1 w 580"/>
                  <a:gd name="T57" fmla="*/ 0 h 664"/>
                  <a:gd name="T58" fmla="*/ 0 w 580"/>
                  <a:gd name="T59" fmla="*/ 0 h 664"/>
                  <a:gd name="T60" fmla="*/ 0 w 580"/>
                  <a:gd name="T61" fmla="*/ 0 h 664"/>
                  <a:gd name="T62" fmla="*/ 0 w 580"/>
                  <a:gd name="T63" fmla="*/ 0 h 664"/>
                  <a:gd name="T64" fmla="*/ 0 w 580"/>
                  <a:gd name="T65" fmla="*/ 0 h 664"/>
                  <a:gd name="T66" fmla="*/ 0 w 580"/>
                  <a:gd name="T67" fmla="*/ 0 h 664"/>
                  <a:gd name="T68" fmla="*/ 0 w 580"/>
                  <a:gd name="T69" fmla="*/ 0 h 664"/>
                  <a:gd name="T70" fmla="*/ 0 w 580"/>
                  <a:gd name="T71" fmla="*/ 0 h 664"/>
                  <a:gd name="T72" fmla="*/ 0 w 580"/>
                  <a:gd name="T73" fmla="*/ 0 h 664"/>
                  <a:gd name="T74" fmla="*/ 0 w 580"/>
                  <a:gd name="T75" fmla="*/ 0 h 664"/>
                  <a:gd name="T76" fmla="*/ 0 w 580"/>
                  <a:gd name="T77" fmla="*/ 0 h 664"/>
                  <a:gd name="T78" fmla="*/ 0 w 580"/>
                  <a:gd name="T79" fmla="*/ 0 h 664"/>
                  <a:gd name="T80" fmla="*/ 0 w 580"/>
                  <a:gd name="T81" fmla="*/ 0 h 664"/>
                  <a:gd name="T82" fmla="*/ 0 w 580"/>
                  <a:gd name="T83" fmla="*/ 0 h 664"/>
                  <a:gd name="T84" fmla="*/ 0 w 580"/>
                  <a:gd name="T85" fmla="*/ 0 h 664"/>
                  <a:gd name="T86" fmla="*/ 0 w 580"/>
                  <a:gd name="T87" fmla="*/ 0 h 664"/>
                  <a:gd name="T88" fmla="*/ 0 w 580"/>
                  <a:gd name="T89" fmla="*/ 0 h 664"/>
                  <a:gd name="T90" fmla="*/ 0 w 580"/>
                  <a:gd name="T91" fmla="*/ 0 h 664"/>
                  <a:gd name="T92" fmla="*/ 0 w 580"/>
                  <a:gd name="T93" fmla="*/ 0 h 664"/>
                  <a:gd name="T94" fmla="*/ 0 w 580"/>
                  <a:gd name="T95" fmla="*/ 0 h 664"/>
                  <a:gd name="T96" fmla="*/ 0 w 580"/>
                  <a:gd name="T97" fmla="*/ 0 h 6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0" h="664">
                    <a:moveTo>
                      <a:pt x="25" y="105"/>
                    </a:moveTo>
                    <a:lnTo>
                      <a:pt x="54" y="96"/>
                    </a:lnTo>
                    <a:lnTo>
                      <a:pt x="85" y="87"/>
                    </a:lnTo>
                    <a:lnTo>
                      <a:pt x="118" y="78"/>
                    </a:lnTo>
                    <a:lnTo>
                      <a:pt x="153" y="68"/>
                    </a:lnTo>
                    <a:lnTo>
                      <a:pt x="189" y="60"/>
                    </a:lnTo>
                    <a:lnTo>
                      <a:pt x="226" y="52"/>
                    </a:lnTo>
                    <a:lnTo>
                      <a:pt x="262" y="44"/>
                    </a:lnTo>
                    <a:lnTo>
                      <a:pt x="300" y="36"/>
                    </a:lnTo>
                    <a:lnTo>
                      <a:pt x="338" y="29"/>
                    </a:lnTo>
                    <a:lnTo>
                      <a:pt x="375" y="23"/>
                    </a:lnTo>
                    <a:lnTo>
                      <a:pt x="413" y="18"/>
                    </a:lnTo>
                    <a:lnTo>
                      <a:pt x="449" y="12"/>
                    </a:lnTo>
                    <a:lnTo>
                      <a:pt x="485" y="8"/>
                    </a:lnTo>
                    <a:lnTo>
                      <a:pt x="518" y="5"/>
                    </a:lnTo>
                    <a:lnTo>
                      <a:pt x="550" y="1"/>
                    </a:lnTo>
                    <a:lnTo>
                      <a:pt x="580" y="0"/>
                    </a:lnTo>
                    <a:lnTo>
                      <a:pt x="576" y="78"/>
                    </a:lnTo>
                    <a:lnTo>
                      <a:pt x="570" y="152"/>
                    </a:lnTo>
                    <a:lnTo>
                      <a:pt x="564" y="224"/>
                    </a:lnTo>
                    <a:lnTo>
                      <a:pt x="558" y="294"/>
                    </a:lnTo>
                    <a:lnTo>
                      <a:pt x="554" y="365"/>
                    </a:lnTo>
                    <a:lnTo>
                      <a:pt x="551" y="437"/>
                    </a:lnTo>
                    <a:lnTo>
                      <a:pt x="550" y="511"/>
                    </a:lnTo>
                    <a:lnTo>
                      <a:pt x="553" y="588"/>
                    </a:lnTo>
                    <a:lnTo>
                      <a:pt x="528" y="595"/>
                    </a:lnTo>
                    <a:lnTo>
                      <a:pt x="500" y="602"/>
                    </a:lnTo>
                    <a:lnTo>
                      <a:pt x="469" y="610"/>
                    </a:lnTo>
                    <a:lnTo>
                      <a:pt x="435" y="618"/>
                    </a:lnTo>
                    <a:lnTo>
                      <a:pt x="401" y="626"/>
                    </a:lnTo>
                    <a:lnTo>
                      <a:pt x="364" y="633"/>
                    </a:lnTo>
                    <a:lnTo>
                      <a:pt x="326" y="641"/>
                    </a:lnTo>
                    <a:lnTo>
                      <a:pt x="288" y="648"/>
                    </a:lnTo>
                    <a:lnTo>
                      <a:pt x="250" y="653"/>
                    </a:lnTo>
                    <a:lnTo>
                      <a:pt x="212" y="658"/>
                    </a:lnTo>
                    <a:lnTo>
                      <a:pt x="175" y="661"/>
                    </a:lnTo>
                    <a:lnTo>
                      <a:pt x="139" y="664"/>
                    </a:lnTo>
                    <a:lnTo>
                      <a:pt x="106" y="664"/>
                    </a:lnTo>
                    <a:lnTo>
                      <a:pt x="75" y="661"/>
                    </a:lnTo>
                    <a:lnTo>
                      <a:pt x="47" y="658"/>
                    </a:lnTo>
                    <a:lnTo>
                      <a:pt x="22" y="651"/>
                    </a:lnTo>
                    <a:lnTo>
                      <a:pt x="11" y="582"/>
                    </a:lnTo>
                    <a:lnTo>
                      <a:pt x="4" y="515"/>
                    </a:lnTo>
                    <a:lnTo>
                      <a:pt x="1" y="448"/>
                    </a:lnTo>
                    <a:lnTo>
                      <a:pt x="0" y="382"/>
                    </a:lnTo>
                    <a:lnTo>
                      <a:pt x="2" y="315"/>
                    </a:lnTo>
                    <a:lnTo>
                      <a:pt x="7" y="247"/>
                    </a:lnTo>
                    <a:lnTo>
                      <a:pt x="15" y="178"/>
                    </a:lnTo>
                    <a:lnTo>
                      <a:pt x="25" y="105"/>
                    </a:lnTo>
                    <a:close/>
                  </a:path>
                </a:pathLst>
              </a:custGeom>
              <a:solidFill>
                <a:srgbClr val="D8C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27" name="Freeform 1430"/>
              <p:cNvSpPr>
                <a:spLocks noChangeArrowheads="1"/>
              </p:cNvSpPr>
              <p:nvPr/>
            </p:nvSpPr>
            <p:spPr bwMode="auto">
              <a:xfrm flipH="1">
                <a:off x="4652" y="1123"/>
                <a:ext cx="248" cy="257"/>
              </a:xfrm>
              <a:custGeom>
                <a:avLst/>
                <a:gdLst>
                  <a:gd name="T0" fmla="*/ 0 w 559"/>
                  <a:gd name="T1" fmla="*/ 0 h 626"/>
                  <a:gd name="T2" fmla="*/ 0 w 559"/>
                  <a:gd name="T3" fmla="*/ 0 h 626"/>
                  <a:gd name="T4" fmla="*/ 0 w 559"/>
                  <a:gd name="T5" fmla="*/ 0 h 626"/>
                  <a:gd name="T6" fmla="*/ 0 w 559"/>
                  <a:gd name="T7" fmla="*/ 0 h 626"/>
                  <a:gd name="T8" fmla="*/ 0 w 559"/>
                  <a:gd name="T9" fmla="*/ 0 h 626"/>
                  <a:gd name="T10" fmla="*/ 0 w 559"/>
                  <a:gd name="T11" fmla="*/ 0 h 626"/>
                  <a:gd name="T12" fmla="*/ 0 w 559"/>
                  <a:gd name="T13" fmla="*/ 0 h 626"/>
                  <a:gd name="T14" fmla="*/ 0 w 559"/>
                  <a:gd name="T15" fmla="*/ 0 h 626"/>
                  <a:gd name="T16" fmla="*/ 0 w 559"/>
                  <a:gd name="T17" fmla="*/ 0 h 626"/>
                  <a:gd name="T18" fmla="*/ 0 w 559"/>
                  <a:gd name="T19" fmla="*/ 0 h 626"/>
                  <a:gd name="T20" fmla="*/ 0 w 559"/>
                  <a:gd name="T21" fmla="*/ 0 h 626"/>
                  <a:gd name="T22" fmla="*/ 0 w 559"/>
                  <a:gd name="T23" fmla="*/ 0 h 626"/>
                  <a:gd name="T24" fmla="*/ 1 w 559"/>
                  <a:gd name="T25" fmla="*/ 0 h 626"/>
                  <a:gd name="T26" fmla="*/ 1 w 559"/>
                  <a:gd name="T27" fmla="*/ 0 h 626"/>
                  <a:gd name="T28" fmla="*/ 1 w 559"/>
                  <a:gd name="T29" fmla="*/ 0 h 626"/>
                  <a:gd name="T30" fmla="*/ 1 w 559"/>
                  <a:gd name="T31" fmla="*/ 0 h 626"/>
                  <a:gd name="T32" fmla="*/ 1 w 559"/>
                  <a:gd name="T33" fmla="*/ 0 h 626"/>
                  <a:gd name="T34" fmla="*/ 1 w 559"/>
                  <a:gd name="T35" fmla="*/ 0 h 626"/>
                  <a:gd name="T36" fmla="*/ 1 w 559"/>
                  <a:gd name="T37" fmla="*/ 0 h 626"/>
                  <a:gd name="T38" fmla="*/ 1 w 559"/>
                  <a:gd name="T39" fmla="*/ 0 h 626"/>
                  <a:gd name="T40" fmla="*/ 1 w 559"/>
                  <a:gd name="T41" fmla="*/ 0 h 626"/>
                  <a:gd name="T42" fmla="*/ 1 w 559"/>
                  <a:gd name="T43" fmla="*/ 0 h 626"/>
                  <a:gd name="T44" fmla="*/ 1 w 559"/>
                  <a:gd name="T45" fmla="*/ 0 h 626"/>
                  <a:gd name="T46" fmla="*/ 1 w 559"/>
                  <a:gd name="T47" fmla="*/ 0 h 626"/>
                  <a:gd name="T48" fmla="*/ 1 w 559"/>
                  <a:gd name="T49" fmla="*/ 0 h 626"/>
                  <a:gd name="T50" fmla="*/ 1 w 559"/>
                  <a:gd name="T51" fmla="*/ 0 h 626"/>
                  <a:gd name="T52" fmla="*/ 1 w 559"/>
                  <a:gd name="T53" fmla="*/ 0 h 626"/>
                  <a:gd name="T54" fmla="*/ 1 w 559"/>
                  <a:gd name="T55" fmla="*/ 0 h 626"/>
                  <a:gd name="T56" fmla="*/ 0 w 559"/>
                  <a:gd name="T57" fmla="*/ 0 h 626"/>
                  <a:gd name="T58" fmla="*/ 0 w 559"/>
                  <a:gd name="T59" fmla="*/ 0 h 626"/>
                  <a:gd name="T60" fmla="*/ 0 w 559"/>
                  <a:gd name="T61" fmla="*/ 0 h 626"/>
                  <a:gd name="T62" fmla="*/ 0 w 559"/>
                  <a:gd name="T63" fmla="*/ 0 h 626"/>
                  <a:gd name="T64" fmla="*/ 0 w 559"/>
                  <a:gd name="T65" fmla="*/ 0 h 626"/>
                  <a:gd name="T66" fmla="*/ 0 w 559"/>
                  <a:gd name="T67" fmla="*/ 0 h 626"/>
                  <a:gd name="T68" fmla="*/ 0 w 559"/>
                  <a:gd name="T69" fmla="*/ 0 h 626"/>
                  <a:gd name="T70" fmla="*/ 0 w 559"/>
                  <a:gd name="T71" fmla="*/ 0 h 626"/>
                  <a:gd name="T72" fmla="*/ 0 w 559"/>
                  <a:gd name="T73" fmla="*/ 0 h 626"/>
                  <a:gd name="T74" fmla="*/ 0 w 559"/>
                  <a:gd name="T75" fmla="*/ 0 h 626"/>
                  <a:gd name="T76" fmla="*/ 0 w 559"/>
                  <a:gd name="T77" fmla="*/ 0 h 626"/>
                  <a:gd name="T78" fmla="*/ 0 w 559"/>
                  <a:gd name="T79" fmla="*/ 0 h 626"/>
                  <a:gd name="T80" fmla="*/ 0 w 559"/>
                  <a:gd name="T81" fmla="*/ 0 h 626"/>
                  <a:gd name="T82" fmla="*/ 0 w 559"/>
                  <a:gd name="T83" fmla="*/ 0 h 626"/>
                  <a:gd name="T84" fmla="*/ 0 w 559"/>
                  <a:gd name="T85" fmla="*/ 0 h 626"/>
                  <a:gd name="T86" fmla="*/ 0 w 559"/>
                  <a:gd name="T87" fmla="*/ 0 h 626"/>
                  <a:gd name="T88" fmla="*/ 0 w 559"/>
                  <a:gd name="T89" fmla="*/ 0 h 6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9" h="626">
                    <a:moveTo>
                      <a:pt x="22" y="103"/>
                    </a:moveTo>
                    <a:lnTo>
                      <a:pt x="50" y="94"/>
                    </a:lnTo>
                    <a:lnTo>
                      <a:pt x="80" y="86"/>
                    </a:lnTo>
                    <a:lnTo>
                      <a:pt x="112" y="77"/>
                    </a:lnTo>
                    <a:lnTo>
                      <a:pt x="145" y="68"/>
                    </a:lnTo>
                    <a:lnTo>
                      <a:pt x="180" y="60"/>
                    </a:lnTo>
                    <a:lnTo>
                      <a:pt x="216" y="51"/>
                    </a:lnTo>
                    <a:lnTo>
                      <a:pt x="252" y="43"/>
                    </a:lnTo>
                    <a:lnTo>
                      <a:pt x="289" y="35"/>
                    </a:lnTo>
                    <a:lnTo>
                      <a:pt x="325" y="28"/>
                    </a:lnTo>
                    <a:lnTo>
                      <a:pt x="362" y="23"/>
                    </a:lnTo>
                    <a:lnTo>
                      <a:pt x="398" y="17"/>
                    </a:lnTo>
                    <a:lnTo>
                      <a:pt x="433" y="11"/>
                    </a:lnTo>
                    <a:lnTo>
                      <a:pt x="467" y="8"/>
                    </a:lnTo>
                    <a:lnTo>
                      <a:pt x="500" y="4"/>
                    </a:lnTo>
                    <a:lnTo>
                      <a:pt x="530" y="1"/>
                    </a:lnTo>
                    <a:lnTo>
                      <a:pt x="559" y="0"/>
                    </a:lnTo>
                    <a:lnTo>
                      <a:pt x="554" y="72"/>
                    </a:lnTo>
                    <a:lnTo>
                      <a:pt x="548" y="141"/>
                    </a:lnTo>
                    <a:lnTo>
                      <a:pt x="543" y="207"/>
                    </a:lnTo>
                    <a:lnTo>
                      <a:pt x="538" y="273"/>
                    </a:lnTo>
                    <a:lnTo>
                      <a:pt x="532" y="338"/>
                    </a:lnTo>
                    <a:lnTo>
                      <a:pt x="530" y="404"/>
                    </a:lnTo>
                    <a:lnTo>
                      <a:pt x="529" y="473"/>
                    </a:lnTo>
                    <a:lnTo>
                      <a:pt x="530" y="546"/>
                    </a:lnTo>
                    <a:lnTo>
                      <a:pt x="506" y="551"/>
                    </a:lnTo>
                    <a:lnTo>
                      <a:pt x="479" y="559"/>
                    </a:lnTo>
                    <a:lnTo>
                      <a:pt x="449" y="566"/>
                    </a:lnTo>
                    <a:lnTo>
                      <a:pt x="417" y="574"/>
                    </a:lnTo>
                    <a:lnTo>
                      <a:pt x="384" y="584"/>
                    </a:lnTo>
                    <a:lnTo>
                      <a:pt x="348" y="592"/>
                    </a:lnTo>
                    <a:lnTo>
                      <a:pt x="312" y="600"/>
                    </a:lnTo>
                    <a:lnTo>
                      <a:pt x="275" y="607"/>
                    </a:lnTo>
                    <a:lnTo>
                      <a:pt x="239" y="614"/>
                    </a:lnTo>
                    <a:lnTo>
                      <a:pt x="203" y="619"/>
                    </a:lnTo>
                    <a:lnTo>
                      <a:pt x="167" y="623"/>
                    </a:lnTo>
                    <a:lnTo>
                      <a:pt x="133" y="625"/>
                    </a:lnTo>
                    <a:lnTo>
                      <a:pt x="100" y="626"/>
                    </a:lnTo>
                    <a:lnTo>
                      <a:pt x="70" y="625"/>
                    </a:lnTo>
                    <a:lnTo>
                      <a:pt x="44" y="622"/>
                    </a:lnTo>
                    <a:lnTo>
                      <a:pt x="20" y="615"/>
                    </a:lnTo>
                    <a:lnTo>
                      <a:pt x="4" y="488"/>
                    </a:lnTo>
                    <a:lnTo>
                      <a:pt x="0" y="362"/>
                    </a:lnTo>
                    <a:lnTo>
                      <a:pt x="6" y="236"/>
                    </a:lnTo>
                    <a:lnTo>
                      <a:pt x="22" y="103"/>
                    </a:lnTo>
                    <a:close/>
                  </a:path>
                </a:pathLst>
              </a:custGeom>
              <a:solidFill>
                <a:srgbClr val="DDC6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28" name="Freeform 1431"/>
              <p:cNvSpPr>
                <a:spLocks noChangeArrowheads="1"/>
              </p:cNvSpPr>
              <p:nvPr/>
            </p:nvSpPr>
            <p:spPr bwMode="auto">
              <a:xfrm flipH="1">
                <a:off x="4660" y="1123"/>
                <a:ext cx="240" cy="243"/>
              </a:xfrm>
              <a:custGeom>
                <a:avLst/>
                <a:gdLst>
                  <a:gd name="T0" fmla="*/ 0 w 539"/>
                  <a:gd name="T1" fmla="*/ 0 h 591"/>
                  <a:gd name="T2" fmla="*/ 0 w 539"/>
                  <a:gd name="T3" fmla="*/ 0 h 591"/>
                  <a:gd name="T4" fmla="*/ 0 w 539"/>
                  <a:gd name="T5" fmla="*/ 0 h 591"/>
                  <a:gd name="T6" fmla="*/ 0 w 539"/>
                  <a:gd name="T7" fmla="*/ 0 h 591"/>
                  <a:gd name="T8" fmla="*/ 0 w 539"/>
                  <a:gd name="T9" fmla="*/ 0 h 591"/>
                  <a:gd name="T10" fmla="*/ 0 w 539"/>
                  <a:gd name="T11" fmla="*/ 0 h 591"/>
                  <a:gd name="T12" fmla="*/ 0 w 539"/>
                  <a:gd name="T13" fmla="*/ 0 h 591"/>
                  <a:gd name="T14" fmla="*/ 0 w 539"/>
                  <a:gd name="T15" fmla="*/ 0 h 591"/>
                  <a:gd name="T16" fmla="*/ 0 w 539"/>
                  <a:gd name="T17" fmla="*/ 0 h 591"/>
                  <a:gd name="T18" fmla="*/ 0 w 539"/>
                  <a:gd name="T19" fmla="*/ 0 h 591"/>
                  <a:gd name="T20" fmla="*/ 0 w 539"/>
                  <a:gd name="T21" fmla="*/ 0 h 591"/>
                  <a:gd name="T22" fmla="*/ 0 w 539"/>
                  <a:gd name="T23" fmla="*/ 0 h 591"/>
                  <a:gd name="T24" fmla="*/ 0 w 539"/>
                  <a:gd name="T25" fmla="*/ 0 h 591"/>
                  <a:gd name="T26" fmla="*/ 1 w 539"/>
                  <a:gd name="T27" fmla="*/ 0 h 591"/>
                  <a:gd name="T28" fmla="*/ 1 w 539"/>
                  <a:gd name="T29" fmla="*/ 0 h 591"/>
                  <a:gd name="T30" fmla="*/ 1 w 539"/>
                  <a:gd name="T31" fmla="*/ 0 h 591"/>
                  <a:gd name="T32" fmla="*/ 1 w 539"/>
                  <a:gd name="T33" fmla="*/ 0 h 591"/>
                  <a:gd name="T34" fmla="*/ 1 w 539"/>
                  <a:gd name="T35" fmla="*/ 0 h 591"/>
                  <a:gd name="T36" fmla="*/ 1 w 539"/>
                  <a:gd name="T37" fmla="*/ 0 h 591"/>
                  <a:gd name="T38" fmla="*/ 1 w 539"/>
                  <a:gd name="T39" fmla="*/ 0 h 591"/>
                  <a:gd name="T40" fmla="*/ 1 w 539"/>
                  <a:gd name="T41" fmla="*/ 0 h 591"/>
                  <a:gd name="T42" fmla="*/ 1 w 539"/>
                  <a:gd name="T43" fmla="*/ 0 h 591"/>
                  <a:gd name="T44" fmla="*/ 1 w 539"/>
                  <a:gd name="T45" fmla="*/ 0 h 591"/>
                  <a:gd name="T46" fmla="*/ 1 w 539"/>
                  <a:gd name="T47" fmla="*/ 0 h 591"/>
                  <a:gd name="T48" fmla="*/ 1 w 539"/>
                  <a:gd name="T49" fmla="*/ 0 h 591"/>
                  <a:gd name="T50" fmla="*/ 1 w 539"/>
                  <a:gd name="T51" fmla="*/ 0 h 591"/>
                  <a:gd name="T52" fmla="*/ 1 w 539"/>
                  <a:gd name="T53" fmla="*/ 0 h 591"/>
                  <a:gd name="T54" fmla="*/ 1 w 539"/>
                  <a:gd name="T55" fmla="*/ 0 h 591"/>
                  <a:gd name="T56" fmla="*/ 0 w 539"/>
                  <a:gd name="T57" fmla="*/ 0 h 591"/>
                  <a:gd name="T58" fmla="*/ 0 w 539"/>
                  <a:gd name="T59" fmla="*/ 0 h 591"/>
                  <a:gd name="T60" fmla="*/ 0 w 539"/>
                  <a:gd name="T61" fmla="*/ 0 h 591"/>
                  <a:gd name="T62" fmla="*/ 0 w 539"/>
                  <a:gd name="T63" fmla="*/ 0 h 591"/>
                  <a:gd name="T64" fmla="*/ 0 w 539"/>
                  <a:gd name="T65" fmla="*/ 0 h 591"/>
                  <a:gd name="T66" fmla="*/ 0 w 539"/>
                  <a:gd name="T67" fmla="*/ 0 h 591"/>
                  <a:gd name="T68" fmla="*/ 0 w 539"/>
                  <a:gd name="T69" fmla="*/ 0 h 591"/>
                  <a:gd name="T70" fmla="*/ 0 w 539"/>
                  <a:gd name="T71" fmla="*/ 0 h 591"/>
                  <a:gd name="T72" fmla="*/ 0 w 539"/>
                  <a:gd name="T73" fmla="*/ 0 h 591"/>
                  <a:gd name="T74" fmla="*/ 0 w 539"/>
                  <a:gd name="T75" fmla="*/ 0 h 591"/>
                  <a:gd name="T76" fmla="*/ 0 w 539"/>
                  <a:gd name="T77" fmla="*/ 0 h 591"/>
                  <a:gd name="T78" fmla="*/ 0 w 539"/>
                  <a:gd name="T79" fmla="*/ 0 h 591"/>
                  <a:gd name="T80" fmla="*/ 0 w 539"/>
                  <a:gd name="T81" fmla="*/ 0 h 591"/>
                  <a:gd name="T82" fmla="*/ 0 w 539"/>
                  <a:gd name="T83" fmla="*/ 0 h 591"/>
                  <a:gd name="T84" fmla="*/ 0 w 539"/>
                  <a:gd name="T85" fmla="*/ 0 h 591"/>
                  <a:gd name="T86" fmla="*/ 0 w 539"/>
                  <a:gd name="T87" fmla="*/ 0 h 591"/>
                  <a:gd name="T88" fmla="*/ 0 w 539"/>
                  <a:gd name="T89" fmla="*/ 0 h 5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39" h="591">
                    <a:moveTo>
                      <a:pt x="22" y="102"/>
                    </a:moveTo>
                    <a:lnTo>
                      <a:pt x="49" y="93"/>
                    </a:lnTo>
                    <a:lnTo>
                      <a:pt x="76" y="85"/>
                    </a:lnTo>
                    <a:lnTo>
                      <a:pt x="107" y="76"/>
                    </a:lnTo>
                    <a:lnTo>
                      <a:pt x="140" y="68"/>
                    </a:lnTo>
                    <a:lnTo>
                      <a:pt x="173" y="60"/>
                    </a:lnTo>
                    <a:lnTo>
                      <a:pt x="208" y="52"/>
                    </a:lnTo>
                    <a:lnTo>
                      <a:pt x="243" y="44"/>
                    </a:lnTo>
                    <a:lnTo>
                      <a:pt x="279" y="36"/>
                    </a:lnTo>
                    <a:lnTo>
                      <a:pt x="316" y="29"/>
                    </a:lnTo>
                    <a:lnTo>
                      <a:pt x="351" y="23"/>
                    </a:lnTo>
                    <a:lnTo>
                      <a:pt x="386" y="17"/>
                    </a:lnTo>
                    <a:lnTo>
                      <a:pt x="420" y="11"/>
                    </a:lnTo>
                    <a:lnTo>
                      <a:pt x="453" y="8"/>
                    </a:lnTo>
                    <a:lnTo>
                      <a:pt x="484" y="5"/>
                    </a:lnTo>
                    <a:lnTo>
                      <a:pt x="513" y="1"/>
                    </a:lnTo>
                    <a:lnTo>
                      <a:pt x="539" y="0"/>
                    </a:lnTo>
                    <a:lnTo>
                      <a:pt x="535" y="67"/>
                    </a:lnTo>
                    <a:lnTo>
                      <a:pt x="529" y="131"/>
                    </a:lnTo>
                    <a:lnTo>
                      <a:pt x="523" y="192"/>
                    </a:lnTo>
                    <a:lnTo>
                      <a:pt x="519" y="251"/>
                    </a:lnTo>
                    <a:lnTo>
                      <a:pt x="513" y="311"/>
                    </a:lnTo>
                    <a:lnTo>
                      <a:pt x="511" y="372"/>
                    </a:lnTo>
                    <a:lnTo>
                      <a:pt x="509" y="436"/>
                    </a:lnTo>
                    <a:lnTo>
                      <a:pt x="511" y="503"/>
                    </a:lnTo>
                    <a:lnTo>
                      <a:pt x="488" y="509"/>
                    </a:lnTo>
                    <a:lnTo>
                      <a:pt x="461" y="517"/>
                    </a:lnTo>
                    <a:lnTo>
                      <a:pt x="432" y="525"/>
                    </a:lnTo>
                    <a:lnTo>
                      <a:pt x="401" y="533"/>
                    </a:lnTo>
                    <a:lnTo>
                      <a:pt x="369" y="542"/>
                    </a:lnTo>
                    <a:lnTo>
                      <a:pt x="336" y="552"/>
                    </a:lnTo>
                    <a:lnTo>
                      <a:pt x="300" y="560"/>
                    </a:lnTo>
                    <a:lnTo>
                      <a:pt x="265" y="568"/>
                    </a:lnTo>
                    <a:lnTo>
                      <a:pt x="230" y="576"/>
                    </a:lnTo>
                    <a:lnTo>
                      <a:pt x="195" y="582"/>
                    </a:lnTo>
                    <a:lnTo>
                      <a:pt x="160" y="586"/>
                    </a:lnTo>
                    <a:lnTo>
                      <a:pt x="128" y="590"/>
                    </a:lnTo>
                    <a:lnTo>
                      <a:pt x="97" y="591"/>
                    </a:lnTo>
                    <a:lnTo>
                      <a:pt x="68" y="590"/>
                    </a:lnTo>
                    <a:lnTo>
                      <a:pt x="43" y="586"/>
                    </a:lnTo>
                    <a:lnTo>
                      <a:pt x="20" y="580"/>
                    </a:lnTo>
                    <a:lnTo>
                      <a:pt x="5" y="462"/>
                    </a:lnTo>
                    <a:lnTo>
                      <a:pt x="0" y="345"/>
                    </a:lnTo>
                    <a:lnTo>
                      <a:pt x="7" y="227"/>
                    </a:lnTo>
                    <a:lnTo>
                      <a:pt x="22" y="102"/>
                    </a:lnTo>
                    <a:close/>
                  </a:path>
                </a:pathLst>
              </a:custGeom>
              <a:solidFill>
                <a:srgbClr val="E2CC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29" name="Freeform 1432"/>
              <p:cNvSpPr>
                <a:spLocks noChangeArrowheads="1"/>
              </p:cNvSpPr>
              <p:nvPr/>
            </p:nvSpPr>
            <p:spPr bwMode="auto">
              <a:xfrm flipH="1">
                <a:off x="4669" y="1125"/>
                <a:ext cx="229" cy="228"/>
              </a:xfrm>
              <a:custGeom>
                <a:avLst/>
                <a:gdLst>
                  <a:gd name="T0" fmla="*/ 0 w 517"/>
                  <a:gd name="T1" fmla="*/ 0 h 554"/>
                  <a:gd name="T2" fmla="*/ 0 w 517"/>
                  <a:gd name="T3" fmla="*/ 0 h 554"/>
                  <a:gd name="T4" fmla="*/ 0 w 517"/>
                  <a:gd name="T5" fmla="*/ 0 h 554"/>
                  <a:gd name="T6" fmla="*/ 0 w 517"/>
                  <a:gd name="T7" fmla="*/ 0 h 554"/>
                  <a:gd name="T8" fmla="*/ 0 w 517"/>
                  <a:gd name="T9" fmla="*/ 0 h 554"/>
                  <a:gd name="T10" fmla="*/ 0 w 517"/>
                  <a:gd name="T11" fmla="*/ 0 h 554"/>
                  <a:gd name="T12" fmla="*/ 0 w 517"/>
                  <a:gd name="T13" fmla="*/ 0 h 554"/>
                  <a:gd name="T14" fmla="*/ 0 w 517"/>
                  <a:gd name="T15" fmla="*/ 0 h 554"/>
                  <a:gd name="T16" fmla="*/ 0 w 517"/>
                  <a:gd name="T17" fmla="*/ 0 h 554"/>
                  <a:gd name="T18" fmla="*/ 0 w 517"/>
                  <a:gd name="T19" fmla="*/ 0 h 554"/>
                  <a:gd name="T20" fmla="*/ 0 w 517"/>
                  <a:gd name="T21" fmla="*/ 0 h 554"/>
                  <a:gd name="T22" fmla="*/ 0 w 517"/>
                  <a:gd name="T23" fmla="*/ 0 h 554"/>
                  <a:gd name="T24" fmla="*/ 0 w 517"/>
                  <a:gd name="T25" fmla="*/ 0 h 554"/>
                  <a:gd name="T26" fmla="*/ 1 w 517"/>
                  <a:gd name="T27" fmla="*/ 0 h 554"/>
                  <a:gd name="T28" fmla="*/ 1 w 517"/>
                  <a:gd name="T29" fmla="*/ 0 h 554"/>
                  <a:gd name="T30" fmla="*/ 1 w 517"/>
                  <a:gd name="T31" fmla="*/ 0 h 554"/>
                  <a:gd name="T32" fmla="*/ 1 w 517"/>
                  <a:gd name="T33" fmla="*/ 0 h 554"/>
                  <a:gd name="T34" fmla="*/ 1 w 517"/>
                  <a:gd name="T35" fmla="*/ 0 h 554"/>
                  <a:gd name="T36" fmla="*/ 1 w 517"/>
                  <a:gd name="T37" fmla="*/ 0 h 554"/>
                  <a:gd name="T38" fmla="*/ 1 w 517"/>
                  <a:gd name="T39" fmla="*/ 0 h 554"/>
                  <a:gd name="T40" fmla="*/ 1 w 517"/>
                  <a:gd name="T41" fmla="*/ 0 h 554"/>
                  <a:gd name="T42" fmla="*/ 1 w 517"/>
                  <a:gd name="T43" fmla="*/ 0 h 554"/>
                  <a:gd name="T44" fmla="*/ 1 w 517"/>
                  <a:gd name="T45" fmla="*/ 0 h 554"/>
                  <a:gd name="T46" fmla="*/ 1 w 517"/>
                  <a:gd name="T47" fmla="*/ 0 h 554"/>
                  <a:gd name="T48" fmla="*/ 1 w 517"/>
                  <a:gd name="T49" fmla="*/ 0 h 554"/>
                  <a:gd name="T50" fmla="*/ 1 w 517"/>
                  <a:gd name="T51" fmla="*/ 0 h 554"/>
                  <a:gd name="T52" fmla="*/ 1 w 517"/>
                  <a:gd name="T53" fmla="*/ 0 h 554"/>
                  <a:gd name="T54" fmla="*/ 0 w 517"/>
                  <a:gd name="T55" fmla="*/ 0 h 554"/>
                  <a:gd name="T56" fmla="*/ 0 w 517"/>
                  <a:gd name="T57" fmla="*/ 0 h 554"/>
                  <a:gd name="T58" fmla="*/ 0 w 517"/>
                  <a:gd name="T59" fmla="*/ 0 h 554"/>
                  <a:gd name="T60" fmla="*/ 0 w 517"/>
                  <a:gd name="T61" fmla="*/ 0 h 554"/>
                  <a:gd name="T62" fmla="*/ 0 w 517"/>
                  <a:gd name="T63" fmla="*/ 0 h 554"/>
                  <a:gd name="T64" fmla="*/ 0 w 517"/>
                  <a:gd name="T65" fmla="*/ 0 h 554"/>
                  <a:gd name="T66" fmla="*/ 0 w 517"/>
                  <a:gd name="T67" fmla="*/ 0 h 554"/>
                  <a:gd name="T68" fmla="*/ 0 w 517"/>
                  <a:gd name="T69" fmla="*/ 0 h 554"/>
                  <a:gd name="T70" fmla="*/ 0 w 517"/>
                  <a:gd name="T71" fmla="*/ 0 h 554"/>
                  <a:gd name="T72" fmla="*/ 0 w 517"/>
                  <a:gd name="T73" fmla="*/ 0 h 554"/>
                  <a:gd name="T74" fmla="*/ 0 w 517"/>
                  <a:gd name="T75" fmla="*/ 0 h 554"/>
                  <a:gd name="T76" fmla="*/ 0 w 517"/>
                  <a:gd name="T77" fmla="*/ 0 h 554"/>
                  <a:gd name="T78" fmla="*/ 0 w 517"/>
                  <a:gd name="T79" fmla="*/ 0 h 554"/>
                  <a:gd name="T80" fmla="*/ 0 w 517"/>
                  <a:gd name="T81" fmla="*/ 0 h 554"/>
                  <a:gd name="T82" fmla="*/ 0 w 517"/>
                  <a:gd name="T83" fmla="*/ 0 h 554"/>
                  <a:gd name="T84" fmla="*/ 0 w 517"/>
                  <a:gd name="T85" fmla="*/ 0 h 554"/>
                  <a:gd name="T86" fmla="*/ 0 w 517"/>
                  <a:gd name="T87" fmla="*/ 0 h 554"/>
                  <a:gd name="T88" fmla="*/ 0 w 517"/>
                  <a:gd name="T89" fmla="*/ 0 h 55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7" h="554">
                    <a:moveTo>
                      <a:pt x="19" y="101"/>
                    </a:moveTo>
                    <a:lnTo>
                      <a:pt x="44" y="93"/>
                    </a:lnTo>
                    <a:lnTo>
                      <a:pt x="70" y="83"/>
                    </a:lnTo>
                    <a:lnTo>
                      <a:pt x="100" y="75"/>
                    </a:lnTo>
                    <a:lnTo>
                      <a:pt x="131" y="67"/>
                    </a:lnTo>
                    <a:lnTo>
                      <a:pt x="163" y="59"/>
                    </a:lnTo>
                    <a:lnTo>
                      <a:pt x="197" y="51"/>
                    </a:lnTo>
                    <a:lnTo>
                      <a:pt x="231" y="43"/>
                    </a:lnTo>
                    <a:lnTo>
                      <a:pt x="267" y="35"/>
                    </a:lnTo>
                    <a:lnTo>
                      <a:pt x="302" y="28"/>
                    </a:lnTo>
                    <a:lnTo>
                      <a:pt x="336" y="22"/>
                    </a:lnTo>
                    <a:lnTo>
                      <a:pt x="370" y="17"/>
                    </a:lnTo>
                    <a:lnTo>
                      <a:pt x="403" y="12"/>
                    </a:lnTo>
                    <a:lnTo>
                      <a:pt x="434" y="7"/>
                    </a:lnTo>
                    <a:lnTo>
                      <a:pt x="464" y="4"/>
                    </a:lnTo>
                    <a:lnTo>
                      <a:pt x="492" y="2"/>
                    </a:lnTo>
                    <a:lnTo>
                      <a:pt x="517" y="0"/>
                    </a:lnTo>
                    <a:lnTo>
                      <a:pt x="512" y="63"/>
                    </a:lnTo>
                    <a:lnTo>
                      <a:pt x="508" y="120"/>
                    </a:lnTo>
                    <a:lnTo>
                      <a:pt x="502" y="175"/>
                    </a:lnTo>
                    <a:lnTo>
                      <a:pt x="496" y="230"/>
                    </a:lnTo>
                    <a:lnTo>
                      <a:pt x="491" y="285"/>
                    </a:lnTo>
                    <a:lnTo>
                      <a:pt x="487" y="340"/>
                    </a:lnTo>
                    <a:lnTo>
                      <a:pt x="486" y="398"/>
                    </a:lnTo>
                    <a:lnTo>
                      <a:pt x="487" y="460"/>
                    </a:lnTo>
                    <a:lnTo>
                      <a:pt x="465" y="466"/>
                    </a:lnTo>
                    <a:lnTo>
                      <a:pt x="440" y="474"/>
                    </a:lnTo>
                    <a:lnTo>
                      <a:pt x="412" y="482"/>
                    </a:lnTo>
                    <a:lnTo>
                      <a:pt x="382" y="491"/>
                    </a:lnTo>
                    <a:lnTo>
                      <a:pt x="351" y="500"/>
                    </a:lnTo>
                    <a:lnTo>
                      <a:pt x="319" y="509"/>
                    </a:lnTo>
                    <a:lnTo>
                      <a:pt x="285" y="519"/>
                    </a:lnTo>
                    <a:lnTo>
                      <a:pt x="251" y="528"/>
                    </a:lnTo>
                    <a:lnTo>
                      <a:pt x="218" y="536"/>
                    </a:lnTo>
                    <a:lnTo>
                      <a:pt x="184" y="543"/>
                    </a:lnTo>
                    <a:lnTo>
                      <a:pt x="152" y="547"/>
                    </a:lnTo>
                    <a:lnTo>
                      <a:pt x="121" y="552"/>
                    </a:lnTo>
                    <a:lnTo>
                      <a:pt x="91" y="554"/>
                    </a:lnTo>
                    <a:lnTo>
                      <a:pt x="63" y="553"/>
                    </a:lnTo>
                    <a:lnTo>
                      <a:pt x="39" y="551"/>
                    </a:lnTo>
                    <a:lnTo>
                      <a:pt x="17" y="545"/>
                    </a:lnTo>
                    <a:lnTo>
                      <a:pt x="3" y="435"/>
                    </a:lnTo>
                    <a:lnTo>
                      <a:pt x="0" y="326"/>
                    </a:lnTo>
                    <a:lnTo>
                      <a:pt x="6" y="216"/>
                    </a:lnTo>
                    <a:lnTo>
                      <a:pt x="19" y="101"/>
                    </a:lnTo>
                    <a:close/>
                  </a:path>
                </a:pathLst>
              </a:custGeom>
              <a:solidFill>
                <a:srgbClr val="E5C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30" name="Freeform 1433"/>
              <p:cNvSpPr>
                <a:spLocks noChangeArrowheads="1"/>
              </p:cNvSpPr>
              <p:nvPr/>
            </p:nvSpPr>
            <p:spPr bwMode="auto">
              <a:xfrm flipH="1">
                <a:off x="4677" y="1126"/>
                <a:ext cx="220" cy="212"/>
              </a:xfrm>
              <a:custGeom>
                <a:avLst/>
                <a:gdLst>
                  <a:gd name="T0" fmla="*/ 0 w 497"/>
                  <a:gd name="T1" fmla="*/ 0 h 517"/>
                  <a:gd name="T2" fmla="*/ 0 w 497"/>
                  <a:gd name="T3" fmla="*/ 0 h 517"/>
                  <a:gd name="T4" fmla="*/ 0 w 497"/>
                  <a:gd name="T5" fmla="*/ 0 h 517"/>
                  <a:gd name="T6" fmla="*/ 0 w 497"/>
                  <a:gd name="T7" fmla="*/ 0 h 517"/>
                  <a:gd name="T8" fmla="*/ 0 w 497"/>
                  <a:gd name="T9" fmla="*/ 0 h 517"/>
                  <a:gd name="T10" fmla="*/ 0 w 497"/>
                  <a:gd name="T11" fmla="*/ 0 h 517"/>
                  <a:gd name="T12" fmla="*/ 0 w 497"/>
                  <a:gd name="T13" fmla="*/ 0 h 517"/>
                  <a:gd name="T14" fmla="*/ 0 w 497"/>
                  <a:gd name="T15" fmla="*/ 0 h 517"/>
                  <a:gd name="T16" fmla="*/ 0 w 497"/>
                  <a:gd name="T17" fmla="*/ 0 h 517"/>
                  <a:gd name="T18" fmla="*/ 0 w 497"/>
                  <a:gd name="T19" fmla="*/ 0 h 517"/>
                  <a:gd name="T20" fmla="*/ 0 w 497"/>
                  <a:gd name="T21" fmla="*/ 0 h 517"/>
                  <a:gd name="T22" fmla="*/ 0 w 497"/>
                  <a:gd name="T23" fmla="*/ 0 h 517"/>
                  <a:gd name="T24" fmla="*/ 0 w 497"/>
                  <a:gd name="T25" fmla="*/ 0 h 517"/>
                  <a:gd name="T26" fmla="*/ 0 w 497"/>
                  <a:gd name="T27" fmla="*/ 0 h 517"/>
                  <a:gd name="T28" fmla="*/ 1 w 497"/>
                  <a:gd name="T29" fmla="*/ 0 h 517"/>
                  <a:gd name="T30" fmla="*/ 1 w 497"/>
                  <a:gd name="T31" fmla="*/ 0 h 517"/>
                  <a:gd name="T32" fmla="*/ 1 w 497"/>
                  <a:gd name="T33" fmla="*/ 0 h 517"/>
                  <a:gd name="T34" fmla="*/ 1 w 497"/>
                  <a:gd name="T35" fmla="*/ 0 h 517"/>
                  <a:gd name="T36" fmla="*/ 1 w 497"/>
                  <a:gd name="T37" fmla="*/ 0 h 517"/>
                  <a:gd name="T38" fmla="*/ 1 w 497"/>
                  <a:gd name="T39" fmla="*/ 0 h 517"/>
                  <a:gd name="T40" fmla="*/ 1 w 497"/>
                  <a:gd name="T41" fmla="*/ 0 h 517"/>
                  <a:gd name="T42" fmla="*/ 1 w 497"/>
                  <a:gd name="T43" fmla="*/ 0 h 517"/>
                  <a:gd name="T44" fmla="*/ 1 w 497"/>
                  <a:gd name="T45" fmla="*/ 0 h 517"/>
                  <a:gd name="T46" fmla="*/ 1 w 497"/>
                  <a:gd name="T47" fmla="*/ 0 h 517"/>
                  <a:gd name="T48" fmla="*/ 1 w 497"/>
                  <a:gd name="T49" fmla="*/ 0 h 517"/>
                  <a:gd name="T50" fmla="*/ 1 w 497"/>
                  <a:gd name="T51" fmla="*/ 0 h 517"/>
                  <a:gd name="T52" fmla="*/ 0 w 497"/>
                  <a:gd name="T53" fmla="*/ 0 h 517"/>
                  <a:gd name="T54" fmla="*/ 0 w 497"/>
                  <a:gd name="T55" fmla="*/ 0 h 517"/>
                  <a:gd name="T56" fmla="*/ 0 w 497"/>
                  <a:gd name="T57" fmla="*/ 0 h 517"/>
                  <a:gd name="T58" fmla="*/ 0 w 497"/>
                  <a:gd name="T59" fmla="*/ 0 h 517"/>
                  <a:gd name="T60" fmla="*/ 0 w 497"/>
                  <a:gd name="T61" fmla="*/ 0 h 517"/>
                  <a:gd name="T62" fmla="*/ 0 w 497"/>
                  <a:gd name="T63" fmla="*/ 0 h 517"/>
                  <a:gd name="T64" fmla="*/ 0 w 497"/>
                  <a:gd name="T65" fmla="*/ 0 h 517"/>
                  <a:gd name="T66" fmla="*/ 0 w 497"/>
                  <a:gd name="T67" fmla="*/ 0 h 517"/>
                  <a:gd name="T68" fmla="*/ 0 w 497"/>
                  <a:gd name="T69" fmla="*/ 0 h 517"/>
                  <a:gd name="T70" fmla="*/ 0 w 497"/>
                  <a:gd name="T71" fmla="*/ 0 h 517"/>
                  <a:gd name="T72" fmla="*/ 0 w 497"/>
                  <a:gd name="T73" fmla="*/ 0 h 517"/>
                  <a:gd name="T74" fmla="*/ 0 w 497"/>
                  <a:gd name="T75" fmla="*/ 0 h 517"/>
                  <a:gd name="T76" fmla="*/ 0 w 497"/>
                  <a:gd name="T77" fmla="*/ 0 h 517"/>
                  <a:gd name="T78" fmla="*/ 0 w 497"/>
                  <a:gd name="T79" fmla="*/ 0 h 517"/>
                  <a:gd name="T80" fmla="*/ 0 w 497"/>
                  <a:gd name="T81" fmla="*/ 0 h 517"/>
                  <a:gd name="T82" fmla="*/ 0 w 497"/>
                  <a:gd name="T83" fmla="*/ 0 h 517"/>
                  <a:gd name="T84" fmla="*/ 0 w 497"/>
                  <a:gd name="T85" fmla="*/ 0 h 517"/>
                  <a:gd name="T86" fmla="*/ 0 w 497"/>
                  <a:gd name="T87" fmla="*/ 0 h 517"/>
                  <a:gd name="T88" fmla="*/ 0 w 497"/>
                  <a:gd name="T89" fmla="*/ 0 h 5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7" h="517">
                    <a:moveTo>
                      <a:pt x="19" y="99"/>
                    </a:moveTo>
                    <a:lnTo>
                      <a:pt x="42" y="91"/>
                    </a:lnTo>
                    <a:lnTo>
                      <a:pt x="67" y="83"/>
                    </a:lnTo>
                    <a:lnTo>
                      <a:pt x="95" y="75"/>
                    </a:lnTo>
                    <a:lnTo>
                      <a:pt x="125" y="65"/>
                    </a:lnTo>
                    <a:lnTo>
                      <a:pt x="156" y="57"/>
                    </a:lnTo>
                    <a:lnTo>
                      <a:pt x="189" y="49"/>
                    </a:lnTo>
                    <a:lnTo>
                      <a:pt x="222" y="42"/>
                    </a:lnTo>
                    <a:lnTo>
                      <a:pt x="256" y="34"/>
                    </a:lnTo>
                    <a:lnTo>
                      <a:pt x="290" y="27"/>
                    </a:lnTo>
                    <a:lnTo>
                      <a:pt x="324" y="22"/>
                    </a:lnTo>
                    <a:lnTo>
                      <a:pt x="357" y="16"/>
                    </a:lnTo>
                    <a:lnTo>
                      <a:pt x="388" y="10"/>
                    </a:lnTo>
                    <a:lnTo>
                      <a:pt x="419" y="7"/>
                    </a:lnTo>
                    <a:lnTo>
                      <a:pt x="447" y="3"/>
                    </a:lnTo>
                    <a:lnTo>
                      <a:pt x="474" y="1"/>
                    </a:lnTo>
                    <a:lnTo>
                      <a:pt x="497" y="0"/>
                    </a:lnTo>
                    <a:lnTo>
                      <a:pt x="493" y="57"/>
                    </a:lnTo>
                    <a:lnTo>
                      <a:pt x="487" y="110"/>
                    </a:lnTo>
                    <a:lnTo>
                      <a:pt x="482" y="160"/>
                    </a:lnTo>
                    <a:lnTo>
                      <a:pt x="476" y="208"/>
                    </a:lnTo>
                    <a:lnTo>
                      <a:pt x="470" y="258"/>
                    </a:lnTo>
                    <a:lnTo>
                      <a:pt x="467" y="307"/>
                    </a:lnTo>
                    <a:lnTo>
                      <a:pt x="464" y="360"/>
                    </a:lnTo>
                    <a:lnTo>
                      <a:pt x="465" y="418"/>
                    </a:lnTo>
                    <a:lnTo>
                      <a:pt x="445" y="424"/>
                    </a:lnTo>
                    <a:lnTo>
                      <a:pt x="421" y="430"/>
                    </a:lnTo>
                    <a:lnTo>
                      <a:pt x="394" y="440"/>
                    </a:lnTo>
                    <a:lnTo>
                      <a:pt x="365" y="449"/>
                    </a:lnTo>
                    <a:lnTo>
                      <a:pt x="335" y="458"/>
                    </a:lnTo>
                    <a:lnTo>
                      <a:pt x="304" y="468"/>
                    </a:lnTo>
                    <a:lnTo>
                      <a:pt x="272" y="478"/>
                    </a:lnTo>
                    <a:lnTo>
                      <a:pt x="240" y="487"/>
                    </a:lnTo>
                    <a:lnTo>
                      <a:pt x="207" y="496"/>
                    </a:lnTo>
                    <a:lnTo>
                      <a:pt x="176" y="503"/>
                    </a:lnTo>
                    <a:lnTo>
                      <a:pt x="145" y="510"/>
                    </a:lnTo>
                    <a:lnTo>
                      <a:pt x="115" y="515"/>
                    </a:lnTo>
                    <a:lnTo>
                      <a:pt x="86" y="517"/>
                    </a:lnTo>
                    <a:lnTo>
                      <a:pt x="61" y="517"/>
                    </a:lnTo>
                    <a:lnTo>
                      <a:pt x="37" y="515"/>
                    </a:lnTo>
                    <a:lnTo>
                      <a:pt x="16" y="510"/>
                    </a:lnTo>
                    <a:lnTo>
                      <a:pt x="4" y="407"/>
                    </a:lnTo>
                    <a:lnTo>
                      <a:pt x="0" y="307"/>
                    </a:lnTo>
                    <a:lnTo>
                      <a:pt x="5" y="206"/>
                    </a:lnTo>
                    <a:lnTo>
                      <a:pt x="19" y="99"/>
                    </a:lnTo>
                    <a:close/>
                  </a:path>
                </a:pathLst>
              </a:custGeom>
              <a:solidFill>
                <a:srgbClr val="EAD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31" name="Freeform 1434"/>
              <p:cNvSpPr>
                <a:spLocks noChangeArrowheads="1"/>
              </p:cNvSpPr>
              <p:nvPr/>
            </p:nvSpPr>
            <p:spPr bwMode="auto">
              <a:xfrm flipH="1">
                <a:off x="4562" y="1147"/>
                <a:ext cx="326" cy="56"/>
              </a:xfrm>
              <a:custGeom>
                <a:avLst/>
                <a:gdLst>
                  <a:gd name="T0" fmla="*/ 0 w 734"/>
                  <a:gd name="T1" fmla="*/ 0 h 135"/>
                  <a:gd name="T2" fmla="*/ 0 w 734"/>
                  <a:gd name="T3" fmla="*/ 0 h 135"/>
                  <a:gd name="T4" fmla="*/ 1 w 734"/>
                  <a:gd name="T5" fmla="*/ 0 h 135"/>
                  <a:gd name="T6" fmla="*/ 1 w 734"/>
                  <a:gd name="T7" fmla="*/ 0 h 135"/>
                  <a:gd name="T8" fmla="*/ 1 w 734"/>
                  <a:gd name="T9" fmla="*/ 0 h 135"/>
                  <a:gd name="T10" fmla="*/ 1 w 734"/>
                  <a:gd name="T11" fmla="*/ 0 h 135"/>
                  <a:gd name="T12" fmla="*/ 0 w 734"/>
                  <a:gd name="T13" fmla="*/ 0 h 135"/>
                  <a:gd name="T14" fmla="*/ 0 w 734"/>
                  <a:gd name="T15" fmla="*/ 0 h 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4" h="135">
                    <a:moveTo>
                      <a:pt x="0" y="111"/>
                    </a:moveTo>
                    <a:lnTo>
                      <a:pt x="198" y="77"/>
                    </a:lnTo>
                    <a:lnTo>
                      <a:pt x="530" y="29"/>
                    </a:lnTo>
                    <a:lnTo>
                      <a:pt x="669" y="18"/>
                    </a:lnTo>
                    <a:lnTo>
                      <a:pt x="734" y="0"/>
                    </a:lnTo>
                    <a:lnTo>
                      <a:pt x="658" y="41"/>
                    </a:lnTo>
                    <a:lnTo>
                      <a:pt x="36" y="135"/>
                    </a:lnTo>
                    <a:lnTo>
                      <a:pt x="0" y="111"/>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32" name="Freeform 1435"/>
              <p:cNvSpPr>
                <a:spLocks noChangeArrowheads="1"/>
              </p:cNvSpPr>
              <p:nvPr/>
            </p:nvSpPr>
            <p:spPr bwMode="auto">
              <a:xfrm flipH="1">
                <a:off x="4596" y="1163"/>
                <a:ext cx="286" cy="314"/>
              </a:xfrm>
              <a:custGeom>
                <a:avLst/>
                <a:gdLst>
                  <a:gd name="T0" fmla="*/ 1 w 644"/>
                  <a:gd name="T1" fmla="*/ 0 h 763"/>
                  <a:gd name="T2" fmla="*/ 1 w 644"/>
                  <a:gd name="T3" fmla="*/ 0 h 763"/>
                  <a:gd name="T4" fmla="*/ 1 w 644"/>
                  <a:gd name="T5" fmla="*/ 0 h 763"/>
                  <a:gd name="T6" fmla="*/ 1 w 644"/>
                  <a:gd name="T7" fmla="*/ 0 h 763"/>
                  <a:gd name="T8" fmla="*/ 1 w 644"/>
                  <a:gd name="T9" fmla="*/ 1 h 763"/>
                  <a:gd name="T10" fmla="*/ 1 w 644"/>
                  <a:gd name="T11" fmla="*/ 1 h 763"/>
                  <a:gd name="T12" fmla="*/ 1 w 644"/>
                  <a:gd name="T13" fmla="*/ 1 h 763"/>
                  <a:gd name="T14" fmla="*/ 1 w 644"/>
                  <a:gd name="T15" fmla="*/ 1 h 763"/>
                  <a:gd name="T16" fmla="*/ 1 w 644"/>
                  <a:gd name="T17" fmla="*/ 1 h 763"/>
                  <a:gd name="T18" fmla="*/ 1 w 644"/>
                  <a:gd name="T19" fmla="*/ 1 h 763"/>
                  <a:gd name="T20" fmla="*/ 0 w 644"/>
                  <a:gd name="T21" fmla="*/ 1 h 763"/>
                  <a:gd name="T22" fmla="*/ 0 w 644"/>
                  <a:gd name="T23" fmla="*/ 1 h 763"/>
                  <a:gd name="T24" fmla="*/ 0 w 644"/>
                  <a:gd name="T25" fmla="*/ 1 h 763"/>
                  <a:gd name="T26" fmla="*/ 0 w 644"/>
                  <a:gd name="T27" fmla="*/ 1 h 763"/>
                  <a:gd name="T28" fmla="*/ 0 w 644"/>
                  <a:gd name="T29" fmla="*/ 1 h 763"/>
                  <a:gd name="T30" fmla="*/ 0 w 644"/>
                  <a:gd name="T31" fmla="*/ 1 h 763"/>
                  <a:gd name="T32" fmla="*/ 0 w 644"/>
                  <a:gd name="T33" fmla="*/ 1 h 763"/>
                  <a:gd name="T34" fmla="*/ 0 w 644"/>
                  <a:gd name="T35" fmla="*/ 1 h 763"/>
                  <a:gd name="T36" fmla="*/ 0 w 644"/>
                  <a:gd name="T37" fmla="*/ 1 h 763"/>
                  <a:gd name="T38" fmla="*/ 0 w 644"/>
                  <a:gd name="T39" fmla="*/ 1 h 763"/>
                  <a:gd name="T40" fmla="*/ 0 w 644"/>
                  <a:gd name="T41" fmla="*/ 1 h 763"/>
                  <a:gd name="T42" fmla="*/ 0 w 644"/>
                  <a:gd name="T43" fmla="*/ 0 h 763"/>
                  <a:gd name="T44" fmla="*/ 0 w 644"/>
                  <a:gd name="T45" fmla="*/ 0 h 763"/>
                  <a:gd name="T46" fmla="*/ 0 w 644"/>
                  <a:gd name="T47" fmla="*/ 0 h 763"/>
                  <a:gd name="T48" fmla="*/ 0 w 644"/>
                  <a:gd name="T49" fmla="*/ 0 h 763"/>
                  <a:gd name="T50" fmla="*/ 0 w 644"/>
                  <a:gd name="T51" fmla="*/ 0 h 763"/>
                  <a:gd name="T52" fmla="*/ 0 w 644"/>
                  <a:gd name="T53" fmla="*/ 0 h 763"/>
                  <a:gd name="T54" fmla="*/ 0 w 644"/>
                  <a:gd name="T55" fmla="*/ 0 h 763"/>
                  <a:gd name="T56" fmla="*/ 0 w 644"/>
                  <a:gd name="T57" fmla="*/ 0 h 763"/>
                  <a:gd name="T58" fmla="*/ 0 w 644"/>
                  <a:gd name="T59" fmla="*/ 0 h 763"/>
                  <a:gd name="T60" fmla="*/ 0 w 644"/>
                  <a:gd name="T61" fmla="*/ 0 h 763"/>
                  <a:gd name="T62" fmla="*/ 0 w 644"/>
                  <a:gd name="T63" fmla="*/ 0 h 763"/>
                  <a:gd name="T64" fmla="*/ 0 w 644"/>
                  <a:gd name="T65" fmla="*/ 0 h 763"/>
                  <a:gd name="T66" fmla="*/ 0 w 644"/>
                  <a:gd name="T67" fmla="*/ 0 h 763"/>
                  <a:gd name="T68" fmla="*/ 0 w 644"/>
                  <a:gd name="T69" fmla="*/ 0 h 763"/>
                  <a:gd name="T70" fmla="*/ 0 w 644"/>
                  <a:gd name="T71" fmla="*/ 0 h 763"/>
                  <a:gd name="T72" fmla="*/ 0 w 644"/>
                  <a:gd name="T73" fmla="*/ 0 h 763"/>
                  <a:gd name="T74" fmla="*/ 0 w 644"/>
                  <a:gd name="T75" fmla="*/ 0 h 763"/>
                  <a:gd name="T76" fmla="*/ 0 w 644"/>
                  <a:gd name="T77" fmla="*/ 0 h 763"/>
                  <a:gd name="T78" fmla="*/ 1 w 644"/>
                  <a:gd name="T79" fmla="*/ 0 h 763"/>
                  <a:gd name="T80" fmla="*/ 1 w 644"/>
                  <a:gd name="T81" fmla="*/ 0 h 763"/>
                  <a:gd name="T82" fmla="*/ 1 w 644"/>
                  <a:gd name="T83" fmla="*/ 0 h 763"/>
                  <a:gd name="T84" fmla="*/ 1 w 644"/>
                  <a:gd name="T85" fmla="*/ 0 h 763"/>
                  <a:gd name="T86" fmla="*/ 1 w 644"/>
                  <a:gd name="T87" fmla="*/ 0 h 763"/>
                  <a:gd name="T88" fmla="*/ 1 w 644"/>
                  <a:gd name="T89" fmla="*/ 0 h 7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44" h="763">
                    <a:moveTo>
                      <a:pt x="642" y="0"/>
                    </a:moveTo>
                    <a:lnTo>
                      <a:pt x="639" y="172"/>
                    </a:lnTo>
                    <a:lnTo>
                      <a:pt x="638" y="361"/>
                    </a:lnTo>
                    <a:lnTo>
                      <a:pt x="639" y="557"/>
                    </a:lnTo>
                    <a:lnTo>
                      <a:pt x="644" y="749"/>
                    </a:lnTo>
                    <a:lnTo>
                      <a:pt x="606" y="754"/>
                    </a:lnTo>
                    <a:lnTo>
                      <a:pt x="566" y="757"/>
                    </a:lnTo>
                    <a:lnTo>
                      <a:pt x="528" y="760"/>
                    </a:lnTo>
                    <a:lnTo>
                      <a:pt x="489" y="761"/>
                    </a:lnTo>
                    <a:lnTo>
                      <a:pt x="450" y="763"/>
                    </a:lnTo>
                    <a:lnTo>
                      <a:pt x="411" y="763"/>
                    </a:lnTo>
                    <a:lnTo>
                      <a:pt x="372" y="763"/>
                    </a:lnTo>
                    <a:lnTo>
                      <a:pt x="333" y="763"/>
                    </a:lnTo>
                    <a:lnTo>
                      <a:pt x="293" y="762"/>
                    </a:lnTo>
                    <a:lnTo>
                      <a:pt x="254" y="762"/>
                    </a:lnTo>
                    <a:lnTo>
                      <a:pt x="215" y="761"/>
                    </a:lnTo>
                    <a:lnTo>
                      <a:pt x="177" y="760"/>
                    </a:lnTo>
                    <a:lnTo>
                      <a:pt x="138" y="759"/>
                    </a:lnTo>
                    <a:lnTo>
                      <a:pt x="99" y="757"/>
                    </a:lnTo>
                    <a:lnTo>
                      <a:pt x="60" y="756"/>
                    </a:lnTo>
                    <a:lnTo>
                      <a:pt x="22" y="755"/>
                    </a:lnTo>
                    <a:lnTo>
                      <a:pt x="10" y="657"/>
                    </a:lnTo>
                    <a:lnTo>
                      <a:pt x="3" y="564"/>
                    </a:lnTo>
                    <a:lnTo>
                      <a:pt x="0" y="476"/>
                    </a:lnTo>
                    <a:lnTo>
                      <a:pt x="0" y="392"/>
                    </a:lnTo>
                    <a:lnTo>
                      <a:pt x="3" y="312"/>
                    </a:lnTo>
                    <a:lnTo>
                      <a:pt x="8" y="233"/>
                    </a:lnTo>
                    <a:lnTo>
                      <a:pt x="15" y="156"/>
                    </a:lnTo>
                    <a:lnTo>
                      <a:pt x="22" y="79"/>
                    </a:lnTo>
                    <a:lnTo>
                      <a:pt x="60" y="72"/>
                    </a:lnTo>
                    <a:lnTo>
                      <a:pt x="98" y="64"/>
                    </a:lnTo>
                    <a:lnTo>
                      <a:pt x="136" y="57"/>
                    </a:lnTo>
                    <a:lnTo>
                      <a:pt x="175" y="51"/>
                    </a:lnTo>
                    <a:lnTo>
                      <a:pt x="214" y="44"/>
                    </a:lnTo>
                    <a:lnTo>
                      <a:pt x="252" y="39"/>
                    </a:lnTo>
                    <a:lnTo>
                      <a:pt x="291" y="33"/>
                    </a:lnTo>
                    <a:lnTo>
                      <a:pt x="330" y="27"/>
                    </a:lnTo>
                    <a:lnTo>
                      <a:pt x="369" y="23"/>
                    </a:lnTo>
                    <a:lnTo>
                      <a:pt x="409" y="18"/>
                    </a:lnTo>
                    <a:lnTo>
                      <a:pt x="448" y="13"/>
                    </a:lnTo>
                    <a:lnTo>
                      <a:pt x="487" y="10"/>
                    </a:lnTo>
                    <a:lnTo>
                      <a:pt x="526" y="6"/>
                    </a:lnTo>
                    <a:lnTo>
                      <a:pt x="565" y="4"/>
                    </a:lnTo>
                    <a:lnTo>
                      <a:pt x="603" y="2"/>
                    </a:lnTo>
                    <a:lnTo>
                      <a:pt x="642" y="0"/>
                    </a:lnTo>
                    <a:close/>
                  </a:path>
                </a:pathLst>
              </a:custGeom>
              <a:solidFill>
                <a:srgbClr val="006D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33" name="Freeform 1436"/>
              <p:cNvSpPr>
                <a:spLocks noChangeArrowheads="1"/>
              </p:cNvSpPr>
              <p:nvPr/>
            </p:nvSpPr>
            <p:spPr bwMode="auto">
              <a:xfrm flipH="1">
                <a:off x="4604" y="1169"/>
                <a:ext cx="274" cy="302"/>
              </a:xfrm>
              <a:custGeom>
                <a:avLst/>
                <a:gdLst>
                  <a:gd name="T0" fmla="*/ 1 w 616"/>
                  <a:gd name="T1" fmla="*/ 0 h 731"/>
                  <a:gd name="T2" fmla="*/ 1 w 616"/>
                  <a:gd name="T3" fmla="*/ 0 h 731"/>
                  <a:gd name="T4" fmla="*/ 1 w 616"/>
                  <a:gd name="T5" fmla="*/ 0 h 731"/>
                  <a:gd name="T6" fmla="*/ 1 w 616"/>
                  <a:gd name="T7" fmla="*/ 0 h 731"/>
                  <a:gd name="T8" fmla="*/ 1 w 616"/>
                  <a:gd name="T9" fmla="*/ 1 h 731"/>
                  <a:gd name="T10" fmla="*/ 1 w 616"/>
                  <a:gd name="T11" fmla="*/ 1 h 731"/>
                  <a:gd name="T12" fmla="*/ 1 w 616"/>
                  <a:gd name="T13" fmla="*/ 1 h 731"/>
                  <a:gd name="T14" fmla="*/ 1 w 616"/>
                  <a:gd name="T15" fmla="*/ 1 h 731"/>
                  <a:gd name="T16" fmla="*/ 1 w 616"/>
                  <a:gd name="T17" fmla="*/ 1 h 731"/>
                  <a:gd name="T18" fmla="*/ 1 w 616"/>
                  <a:gd name="T19" fmla="*/ 1 h 731"/>
                  <a:gd name="T20" fmla="*/ 0 w 616"/>
                  <a:gd name="T21" fmla="*/ 1 h 731"/>
                  <a:gd name="T22" fmla="*/ 0 w 616"/>
                  <a:gd name="T23" fmla="*/ 1 h 731"/>
                  <a:gd name="T24" fmla="*/ 0 w 616"/>
                  <a:gd name="T25" fmla="*/ 1 h 731"/>
                  <a:gd name="T26" fmla="*/ 0 w 616"/>
                  <a:gd name="T27" fmla="*/ 1 h 731"/>
                  <a:gd name="T28" fmla="*/ 0 w 616"/>
                  <a:gd name="T29" fmla="*/ 1 h 731"/>
                  <a:gd name="T30" fmla="*/ 0 w 616"/>
                  <a:gd name="T31" fmla="*/ 1 h 731"/>
                  <a:gd name="T32" fmla="*/ 0 w 616"/>
                  <a:gd name="T33" fmla="*/ 1 h 731"/>
                  <a:gd name="T34" fmla="*/ 0 w 616"/>
                  <a:gd name="T35" fmla="*/ 1 h 731"/>
                  <a:gd name="T36" fmla="*/ 0 w 616"/>
                  <a:gd name="T37" fmla="*/ 1 h 731"/>
                  <a:gd name="T38" fmla="*/ 0 w 616"/>
                  <a:gd name="T39" fmla="*/ 1 h 731"/>
                  <a:gd name="T40" fmla="*/ 0 w 616"/>
                  <a:gd name="T41" fmla="*/ 1 h 731"/>
                  <a:gd name="T42" fmla="*/ 0 w 616"/>
                  <a:gd name="T43" fmla="*/ 0 h 731"/>
                  <a:gd name="T44" fmla="*/ 0 w 616"/>
                  <a:gd name="T45" fmla="*/ 0 h 731"/>
                  <a:gd name="T46" fmla="*/ 0 w 616"/>
                  <a:gd name="T47" fmla="*/ 0 h 731"/>
                  <a:gd name="T48" fmla="*/ 0 w 616"/>
                  <a:gd name="T49" fmla="*/ 0 h 731"/>
                  <a:gd name="T50" fmla="*/ 0 w 616"/>
                  <a:gd name="T51" fmla="*/ 0 h 731"/>
                  <a:gd name="T52" fmla="*/ 0 w 616"/>
                  <a:gd name="T53" fmla="*/ 0 h 731"/>
                  <a:gd name="T54" fmla="*/ 0 w 616"/>
                  <a:gd name="T55" fmla="*/ 0 h 731"/>
                  <a:gd name="T56" fmla="*/ 0 w 616"/>
                  <a:gd name="T57" fmla="*/ 0 h 731"/>
                  <a:gd name="T58" fmla="*/ 0 w 616"/>
                  <a:gd name="T59" fmla="*/ 0 h 731"/>
                  <a:gd name="T60" fmla="*/ 0 w 616"/>
                  <a:gd name="T61" fmla="*/ 0 h 731"/>
                  <a:gd name="T62" fmla="*/ 0 w 616"/>
                  <a:gd name="T63" fmla="*/ 0 h 731"/>
                  <a:gd name="T64" fmla="*/ 0 w 616"/>
                  <a:gd name="T65" fmla="*/ 0 h 731"/>
                  <a:gd name="T66" fmla="*/ 0 w 616"/>
                  <a:gd name="T67" fmla="*/ 0 h 731"/>
                  <a:gd name="T68" fmla="*/ 0 w 616"/>
                  <a:gd name="T69" fmla="*/ 0 h 731"/>
                  <a:gd name="T70" fmla="*/ 0 w 616"/>
                  <a:gd name="T71" fmla="*/ 0 h 731"/>
                  <a:gd name="T72" fmla="*/ 0 w 616"/>
                  <a:gd name="T73" fmla="*/ 0 h 731"/>
                  <a:gd name="T74" fmla="*/ 0 w 616"/>
                  <a:gd name="T75" fmla="*/ 0 h 731"/>
                  <a:gd name="T76" fmla="*/ 0 w 616"/>
                  <a:gd name="T77" fmla="*/ 0 h 731"/>
                  <a:gd name="T78" fmla="*/ 1 w 616"/>
                  <a:gd name="T79" fmla="*/ 0 h 731"/>
                  <a:gd name="T80" fmla="*/ 1 w 616"/>
                  <a:gd name="T81" fmla="*/ 0 h 731"/>
                  <a:gd name="T82" fmla="*/ 1 w 616"/>
                  <a:gd name="T83" fmla="*/ 0 h 731"/>
                  <a:gd name="T84" fmla="*/ 1 w 616"/>
                  <a:gd name="T85" fmla="*/ 0 h 731"/>
                  <a:gd name="T86" fmla="*/ 1 w 616"/>
                  <a:gd name="T87" fmla="*/ 0 h 731"/>
                  <a:gd name="T88" fmla="*/ 1 w 616"/>
                  <a:gd name="T89" fmla="*/ 0 h 7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16" h="731">
                    <a:moveTo>
                      <a:pt x="616" y="0"/>
                    </a:moveTo>
                    <a:lnTo>
                      <a:pt x="615" y="165"/>
                    </a:lnTo>
                    <a:lnTo>
                      <a:pt x="614" y="343"/>
                    </a:lnTo>
                    <a:lnTo>
                      <a:pt x="614" y="528"/>
                    </a:lnTo>
                    <a:lnTo>
                      <a:pt x="616" y="712"/>
                    </a:lnTo>
                    <a:lnTo>
                      <a:pt x="579" y="717"/>
                    </a:lnTo>
                    <a:lnTo>
                      <a:pt x="544" y="721"/>
                    </a:lnTo>
                    <a:lnTo>
                      <a:pt x="507" y="725"/>
                    </a:lnTo>
                    <a:lnTo>
                      <a:pt x="470" y="728"/>
                    </a:lnTo>
                    <a:lnTo>
                      <a:pt x="433" y="730"/>
                    </a:lnTo>
                    <a:lnTo>
                      <a:pt x="395" y="731"/>
                    </a:lnTo>
                    <a:lnTo>
                      <a:pt x="358" y="731"/>
                    </a:lnTo>
                    <a:lnTo>
                      <a:pt x="321" y="731"/>
                    </a:lnTo>
                    <a:lnTo>
                      <a:pt x="283" y="731"/>
                    </a:lnTo>
                    <a:lnTo>
                      <a:pt x="246" y="730"/>
                    </a:lnTo>
                    <a:lnTo>
                      <a:pt x="210" y="729"/>
                    </a:lnTo>
                    <a:lnTo>
                      <a:pt x="172" y="727"/>
                    </a:lnTo>
                    <a:lnTo>
                      <a:pt x="135" y="724"/>
                    </a:lnTo>
                    <a:lnTo>
                      <a:pt x="98" y="722"/>
                    </a:lnTo>
                    <a:lnTo>
                      <a:pt x="61" y="720"/>
                    </a:lnTo>
                    <a:lnTo>
                      <a:pt x="24" y="717"/>
                    </a:lnTo>
                    <a:lnTo>
                      <a:pt x="11" y="624"/>
                    </a:lnTo>
                    <a:lnTo>
                      <a:pt x="3" y="537"/>
                    </a:lnTo>
                    <a:lnTo>
                      <a:pt x="0" y="452"/>
                    </a:lnTo>
                    <a:lnTo>
                      <a:pt x="0" y="373"/>
                    </a:lnTo>
                    <a:lnTo>
                      <a:pt x="3" y="296"/>
                    </a:lnTo>
                    <a:lnTo>
                      <a:pt x="9" y="222"/>
                    </a:lnTo>
                    <a:lnTo>
                      <a:pt x="16" y="148"/>
                    </a:lnTo>
                    <a:lnTo>
                      <a:pt x="24" y="75"/>
                    </a:lnTo>
                    <a:lnTo>
                      <a:pt x="60" y="67"/>
                    </a:lnTo>
                    <a:lnTo>
                      <a:pt x="97" y="59"/>
                    </a:lnTo>
                    <a:lnTo>
                      <a:pt x="133" y="52"/>
                    </a:lnTo>
                    <a:lnTo>
                      <a:pt x="170" y="45"/>
                    </a:lnTo>
                    <a:lnTo>
                      <a:pt x="207" y="38"/>
                    </a:lnTo>
                    <a:lnTo>
                      <a:pt x="244" y="32"/>
                    </a:lnTo>
                    <a:lnTo>
                      <a:pt x="281" y="27"/>
                    </a:lnTo>
                    <a:lnTo>
                      <a:pt x="319" y="22"/>
                    </a:lnTo>
                    <a:lnTo>
                      <a:pt x="356" y="18"/>
                    </a:lnTo>
                    <a:lnTo>
                      <a:pt x="393" y="14"/>
                    </a:lnTo>
                    <a:lnTo>
                      <a:pt x="431" y="10"/>
                    </a:lnTo>
                    <a:lnTo>
                      <a:pt x="468" y="8"/>
                    </a:lnTo>
                    <a:lnTo>
                      <a:pt x="504" y="4"/>
                    </a:lnTo>
                    <a:lnTo>
                      <a:pt x="542" y="3"/>
                    </a:lnTo>
                    <a:lnTo>
                      <a:pt x="579" y="1"/>
                    </a:lnTo>
                    <a:lnTo>
                      <a:pt x="616" y="0"/>
                    </a:lnTo>
                    <a:close/>
                  </a:path>
                </a:pathLst>
              </a:custGeom>
              <a:solidFill>
                <a:srgbClr val="0070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34" name="Freeform 1437"/>
              <p:cNvSpPr>
                <a:spLocks noChangeArrowheads="1"/>
              </p:cNvSpPr>
              <p:nvPr/>
            </p:nvSpPr>
            <p:spPr bwMode="auto">
              <a:xfrm flipH="1">
                <a:off x="4612" y="1176"/>
                <a:ext cx="261" cy="289"/>
              </a:xfrm>
              <a:custGeom>
                <a:avLst/>
                <a:gdLst>
                  <a:gd name="T0" fmla="*/ 1 w 589"/>
                  <a:gd name="T1" fmla="*/ 0 h 700"/>
                  <a:gd name="T2" fmla="*/ 1 w 589"/>
                  <a:gd name="T3" fmla="*/ 0 h 700"/>
                  <a:gd name="T4" fmla="*/ 1 w 589"/>
                  <a:gd name="T5" fmla="*/ 0 h 700"/>
                  <a:gd name="T6" fmla="*/ 1 w 589"/>
                  <a:gd name="T7" fmla="*/ 0 h 700"/>
                  <a:gd name="T8" fmla="*/ 1 w 589"/>
                  <a:gd name="T9" fmla="*/ 0 h 700"/>
                  <a:gd name="T10" fmla="*/ 1 w 589"/>
                  <a:gd name="T11" fmla="*/ 0 h 700"/>
                  <a:gd name="T12" fmla="*/ 1 w 589"/>
                  <a:gd name="T13" fmla="*/ 0 h 700"/>
                  <a:gd name="T14" fmla="*/ 1 w 589"/>
                  <a:gd name="T15" fmla="*/ 0 h 700"/>
                  <a:gd name="T16" fmla="*/ 1 w 589"/>
                  <a:gd name="T17" fmla="*/ 0 h 700"/>
                  <a:gd name="T18" fmla="*/ 0 w 589"/>
                  <a:gd name="T19" fmla="*/ 0 h 700"/>
                  <a:gd name="T20" fmla="*/ 0 w 589"/>
                  <a:gd name="T21" fmla="*/ 0 h 700"/>
                  <a:gd name="T22" fmla="*/ 0 w 589"/>
                  <a:gd name="T23" fmla="*/ 0 h 700"/>
                  <a:gd name="T24" fmla="*/ 0 w 589"/>
                  <a:gd name="T25" fmla="*/ 0 h 700"/>
                  <a:gd name="T26" fmla="*/ 0 w 589"/>
                  <a:gd name="T27" fmla="*/ 0 h 700"/>
                  <a:gd name="T28" fmla="*/ 0 w 589"/>
                  <a:gd name="T29" fmla="*/ 0 h 700"/>
                  <a:gd name="T30" fmla="*/ 0 w 589"/>
                  <a:gd name="T31" fmla="*/ 0 h 700"/>
                  <a:gd name="T32" fmla="*/ 0 w 589"/>
                  <a:gd name="T33" fmla="*/ 0 h 700"/>
                  <a:gd name="T34" fmla="*/ 0 w 589"/>
                  <a:gd name="T35" fmla="*/ 0 h 700"/>
                  <a:gd name="T36" fmla="*/ 0 w 589"/>
                  <a:gd name="T37" fmla="*/ 0 h 700"/>
                  <a:gd name="T38" fmla="*/ 0 w 589"/>
                  <a:gd name="T39" fmla="*/ 0 h 700"/>
                  <a:gd name="T40" fmla="*/ 0 w 589"/>
                  <a:gd name="T41" fmla="*/ 0 h 700"/>
                  <a:gd name="T42" fmla="*/ 0 w 589"/>
                  <a:gd name="T43" fmla="*/ 0 h 700"/>
                  <a:gd name="T44" fmla="*/ 0 w 589"/>
                  <a:gd name="T45" fmla="*/ 0 h 700"/>
                  <a:gd name="T46" fmla="*/ 0 w 589"/>
                  <a:gd name="T47" fmla="*/ 0 h 700"/>
                  <a:gd name="T48" fmla="*/ 0 w 589"/>
                  <a:gd name="T49" fmla="*/ 0 h 700"/>
                  <a:gd name="T50" fmla="*/ 0 w 589"/>
                  <a:gd name="T51" fmla="*/ 0 h 700"/>
                  <a:gd name="T52" fmla="*/ 0 w 589"/>
                  <a:gd name="T53" fmla="*/ 0 h 700"/>
                  <a:gd name="T54" fmla="*/ 0 w 589"/>
                  <a:gd name="T55" fmla="*/ 0 h 700"/>
                  <a:gd name="T56" fmla="*/ 0 w 589"/>
                  <a:gd name="T57" fmla="*/ 0 h 700"/>
                  <a:gd name="T58" fmla="*/ 0 w 589"/>
                  <a:gd name="T59" fmla="*/ 0 h 700"/>
                  <a:gd name="T60" fmla="*/ 0 w 589"/>
                  <a:gd name="T61" fmla="*/ 0 h 700"/>
                  <a:gd name="T62" fmla="*/ 0 w 589"/>
                  <a:gd name="T63" fmla="*/ 0 h 700"/>
                  <a:gd name="T64" fmla="*/ 0 w 589"/>
                  <a:gd name="T65" fmla="*/ 0 h 700"/>
                  <a:gd name="T66" fmla="*/ 0 w 589"/>
                  <a:gd name="T67" fmla="*/ 0 h 700"/>
                  <a:gd name="T68" fmla="*/ 0 w 589"/>
                  <a:gd name="T69" fmla="*/ 0 h 700"/>
                  <a:gd name="T70" fmla="*/ 0 w 589"/>
                  <a:gd name="T71" fmla="*/ 0 h 700"/>
                  <a:gd name="T72" fmla="*/ 0 w 589"/>
                  <a:gd name="T73" fmla="*/ 0 h 700"/>
                  <a:gd name="T74" fmla="*/ 0 w 589"/>
                  <a:gd name="T75" fmla="*/ 0 h 700"/>
                  <a:gd name="T76" fmla="*/ 0 w 589"/>
                  <a:gd name="T77" fmla="*/ 0 h 700"/>
                  <a:gd name="T78" fmla="*/ 0 w 589"/>
                  <a:gd name="T79" fmla="*/ 0 h 700"/>
                  <a:gd name="T80" fmla="*/ 1 w 589"/>
                  <a:gd name="T81" fmla="*/ 0 h 700"/>
                  <a:gd name="T82" fmla="*/ 1 w 589"/>
                  <a:gd name="T83" fmla="*/ 0 h 700"/>
                  <a:gd name="T84" fmla="*/ 1 w 589"/>
                  <a:gd name="T85" fmla="*/ 0 h 700"/>
                  <a:gd name="T86" fmla="*/ 1 w 589"/>
                  <a:gd name="T87" fmla="*/ 0 h 700"/>
                  <a:gd name="T88" fmla="*/ 1 w 589"/>
                  <a:gd name="T89" fmla="*/ 0 h 7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89" h="700">
                    <a:moveTo>
                      <a:pt x="589" y="0"/>
                    </a:moveTo>
                    <a:lnTo>
                      <a:pt x="589" y="157"/>
                    </a:lnTo>
                    <a:lnTo>
                      <a:pt x="589" y="327"/>
                    </a:lnTo>
                    <a:lnTo>
                      <a:pt x="589" y="502"/>
                    </a:lnTo>
                    <a:lnTo>
                      <a:pt x="589" y="676"/>
                    </a:lnTo>
                    <a:lnTo>
                      <a:pt x="554" y="682"/>
                    </a:lnTo>
                    <a:lnTo>
                      <a:pt x="520" y="688"/>
                    </a:lnTo>
                    <a:lnTo>
                      <a:pt x="485" y="691"/>
                    </a:lnTo>
                    <a:lnTo>
                      <a:pt x="449" y="694"/>
                    </a:lnTo>
                    <a:lnTo>
                      <a:pt x="415" y="697"/>
                    </a:lnTo>
                    <a:lnTo>
                      <a:pt x="379" y="699"/>
                    </a:lnTo>
                    <a:lnTo>
                      <a:pt x="345" y="700"/>
                    </a:lnTo>
                    <a:lnTo>
                      <a:pt x="309" y="700"/>
                    </a:lnTo>
                    <a:lnTo>
                      <a:pt x="274" y="699"/>
                    </a:lnTo>
                    <a:lnTo>
                      <a:pt x="239" y="698"/>
                    </a:lnTo>
                    <a:lnTo>
                      <a:pt x="203" y="697"/>
                    </a:lnTo>
                    <a:lnTo>
                      <a:pt x="168" y="694"/>
                    </a:lnTo>
                    <a:lnTo>
                      <a:pt x="133" y="692"/>
                    </a:lnTo>
                    <a:lnTo>
                      <a:pt x="98" y="689"/>
                    </a:lnTo>
                    <a:lnTo>
                      <a:pt x="62" y="685"/>
                    </a:lnTo>
                    <a:lnTo>
                      <a:pt x="28" y="681"/>
                    </a:lnTo>
                    <a:lnTo>
                      <a:pt x="14" y="592"/>
                    </a:lnTo>
                    <a:lnTo>
                      <a:pt x="5" y="509"/>
                    </a:lnTo>
                    <a:lnTo>
                      <a:pt x="1" y="430"/>
                    </a:lnTo>
                    <a:lnTo>
                      <a:pt x="0" y="354"/>
                    </a:lnTo>
                    <a:lnTo>
                      <a:pt x="4" y="281"/>
                    </a:lnTo>
                    <a:lnTo>
                      <a:pt x="9" y="211"/>
                    </a:lnTo>
                    <a:lnTo>
                      <a:pt x="19" y="140"/>
                    </a:lnTo>
                    <a:lnTo>
                      <a:pt x="28" y="71"/>
                    </a:lnTo>
                    <a:lnTo>
                      <a:pt x="62" y="62"/>
                    </a:lnTo>
                    <a:lnTo>
                      <a:pt x="97" y="53"/>
                    </a:lnTo>
                    <a:lnTo>
                      <a:pt x="131" y="45"/>
                    </a:lnTo>
                    <a:lnTo>
                      <a:pt x="166" y="38"/>
                    </a:lnTo>
                    <a:lnTo>
                      <a:pt x="201" y="32"/>
                    </a:lnTo>
                    <a:lnTo>
                      <a:pt x="236" y="26"/>
                    </a:lnTo>
                    <a:lnTo>
                      <a:pt x="271" y="21"/>
                    </a:lnTo>
                    <a:lnTo>
                      <a:pt x="306" y="16"/>
                    </a:lnTo>
                    <a:lnTo>
                      <a:pt x="342" y="13"/>
                    </a:lnTo>
                    <a:lnTo>
                      <a:pt x="377" y="9"/>
                    </a:lnTo>
                    <a:lnTo>
                      <a:pt x="412" y="7"/>
                    </a:lnTo>
                    <a:lnTo>
                      <a:pt x="448" y="5"/>
                    </a:lnTo>
                    <a:lnTo>
                      <a:pt x="483" y="3"/>
                    </a:lnTo>
                    <a:lnTo>
                      <a:pt x="518" y="1"/>
                    </a:lnTo>
                    <a:lnTo>
                      <a:pt x="554" y="1"/>
                    </a:lnTo>
                    <a:lnTo>
                      <a:pt x="589" y="0"/>
                    </a:lnTo>
                    <a:close/>
                  </a:path>
                </a:pathLst>
              </a:custGeom>
              <a:solidFill>
                <a:srgbClr val="0072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35" name="Freeform 1438"/>
              <p:cNvSpPr>
                <a:spLocks noChangeArrowheads="1"/>
              </p:cNvSpPr>
              <p:nvPr/>
            </p:nvSpPr>
            <p:spPr bwMode="auto">
              <a:xfrm flipH="1">
                <a:off x="4619" y="1183"/>
                <a:ext cx="251" cy="275"/>
              </a:xfrm>
              <a:custGeom>
                <a:avLst/>
                <a:gdLst>
                  <a:gd name="T0" fmla="*/ 1 w 565"/>
                  <a:gd name="T1" fmla="*/ 0 h 669"/>
                  <a:gd name="T2" fmla="*/ 1 w 565"/>
                  <a:gd name="T3" fmla="*/ 0 h 669"/>
                  <a:gd name="T4" fmla="*/ 1 w 565"/>
                  <a:gd name="T5" fmla="*/ 0 h 669"/>
                  <a:gd name="T6" fmla="*/ 1 w 565"/>
                  <a:gd name="T7" fmla="*/ 0 h 669"/>
                  <a:gd name="T8" fmla="*/ 1 w 565"/>
                  <a:gd name="T9" fmla="*/ 0 h 669"/>
                  <a:gd name="T10" fmla="*/ 1 w 565"/>
                  <a:gd name="T11" fmla="*/ 0 h 669"/>
                  <a:gd name="T12" fmla="*/ 1 w 565"/>
                  <a:gd name="T13" fmla="*/ 0 h 669"/>
                  <a:gd name="T14" fmla="*/ 1 w 565"/>
                  <a:gd name="T15" fmla="*/ 0 h 669"/>
                  <a:gd name="T16" fmla="*/ 1 w 565"/>
                  <a:gd name="T17" fmla="*/ 0 h 669"/>
                  <a:gd name="T18" fmla="*/ 0 w 565"/>
                  <a:gd name="T19" fmla="*/ 0 h 669"/>
                  <a:gd name="T20" fmla="*/ 0 w 565"/>
                  <a:gd name="T21" fmla="*/ 0 h 669"/>
                  <a:gd name="T22" fmla="*/ 0 w 565"/>
                  <a:gd name="T23" fmla="*/ 0 h 669"/>
                  <a:gd name="T24" fmla="*/ 0 w 565"/>
                  <a:gd name="T25" fmla="*/ 0 h 669"/>
                  <a:gd name="T26" fmla="*/ 0 w 565"/>
                  <a:gd name="T27" fmla="*/ 0 h 669"/>
                  <a:gd name="T28" fmla="*/ 0 w 565"/>
                  <a:gd name="T29" fmla="*/ 0 h 669"/>
                  <a:gd name="T30" fmla="*/ 0 w 565"/>
                  <a:gd name="T31" fmla="*/ 0 h 669"/>
                  <a:gd name="T32" fmla="*/ 0 w 565"/>
                  <a:gd name="T33" fmla="*/ 0 h 669"/>
                  <a:gd name="T34" fmla="*/ 0 w 565"/>
                  <a:gd name="T35" fmla="*/ 0 h 669"/>
                  <a:gd name="T36" fmla="*/ 0 w 565"/>
                  <a:gd name="T37" fmla="*/ 0 h 669"/>
                  <a:gd name="T38" fmla="*/ 0 w 565"/>
                  <a:gd name="T39" fmla="*/ 0 h 669"/>
                  <a:gd name="T40" fmla="*/ 0 w 565"/>
                  <a:gd name="T41" fmla="*/ 0 h 669"/>
                  <a:gd name="T42" fmla="*/ 0 w 565"/>
                  <a:gd name="T43" fmla="*/ 0 h 669"/>
                  <a:gd name="T44" fmla="*/ 0 w 565"/>
                  <a:gd name="T45" fmla="*/ 0 h 669"/>
                  <a:gd name="T46" fmla="*/ 0 w 565"/>
                  <a:gd name="T47" fmla="*/ 0 h 669"/>
                  <a:gd name="T48" fmla="*/ 0 w 565"/>
                  <a:gd name="T49" fmla="*/ 0 h 669"/>
                  <a:gd name="T50" fmla="*/ 0 w 565"/>
                  <a:gd name="T51" fmla="*/ 0 h 669"/>
                  <a:gd name="T52" fmla="*/ 0 w 565"/>
                  <a:gd name="T53" fmla="*/ 0 h 669"/>
                  <a:gd name="T54" fmla="*/ 0 w 565"/>
                  <a:gd name="T55" fmla="*/ 0 h 669"/>
                  <a:gd name="T56" fmla="*/ 0 w 565"/>
                  <a:gd name="T57" fmla="*/ 0 h 669"/>
                  <a:gd name="T58" fmla="*/ 0 w 565"/>
                  <a:gd name="T59" fmla="*/ 0 h 669"/>
                  <a:gd name="T60" fmla="*/ 0 w 565"/>
                  <a:gd name="T61" fmla="*/ 0 h 669"/>
                  <a:gd name="T62" fmla="*/ 0 w 565"/>
                  <a:gd name="T63" fmla="*/ 0 h 669"/>
                  <a:gd name="T64" fmla="*/ 0 w 565"/>
                  <a:gd name="T65" fmla="*/ 0 h 669"/>
                  <a:gd name="T66" fmla="*/ 0 w 565"/>
                  <a:gd name="T67" fmla="*/ 0 h 669"/>
                  <a:gd name="T68" fmla="*/ 0 w 565"/>
                  <a:gd name="T69" fmla="*/ 0 h 669"/>
                  <a:gd name="T70" fmla="*/ 0 w 565"/>
                  <a:gd name="T71" fmla="*/ 0 h 669"/>
                  <a:gd name="T72" fmla="*/ 0 w 565"/>
                  <a:gd name="T73" fmla="*/ 0 h 669"/>
                  <a:gd name="T74" fmla="*/ 0 w 565"/>
                  <a:gd name="T75" fmla="*/ 0 h 669"/>
                  <a:gd name="T76" fmla="*/ 0 w 565"/>
                  <a:gd name="T77" fmla="*/ 0 h 669"/>
                  <a:gd name="T78" fmla="*/ 0 w 565"/>
                  <a:gd name="T79" fmla="*/ 0 h 669"/>
                  <a:gd name="T80" fmla="*/ 1 w 565"/>
                  <a:gd name="T81" fmla="*/ 0 h 669"/>
                  <a:gd name="T82" fmla="*/ 1 w 565"/>
                  <a:gd name="T83" fmla="*/ 0 h 669"/>
                  <a:gd name="T84" fmla="*/ 1 w 565"/>
                  <a:gd name="T85" fmla="*/ 0 h 669"/>
                  <a:gd name="T86" fmla="*/ 1 w 565"/>
                  <a:gd name="T87" fmla="*/ 0 h 669"/>
                  <a:gd name="T88" fmla="*/ 1 w 565"/>
                  <a:gd name="T89" fmla="*/ 0 h 6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65" h="669">
                    <a:moveTo>
                      <a:pt x="561" y="0"/>
                    </a:moveTo>
                    <a:lnTo>
                      <a:pt x="564" y="149"/>
                    </a:lnTo>
                    <a:lnTo>
                      <a:pt x="565" y="310"/>
                    </a:lnTo>
                    <a:lnTo>
                      <a:pt x="565" y="476"/>
                    </a:lnTo>
                    <a:lnTo>
                      <a:pt x="562" y="639"/>
                    </a:lnTo>
                    <a:lnTo>
                      <a:pt x="530" y="646"/>
                    </a:lnTo>
                    <a:lnTo>
                      <a:pt x="497" y="652"/>
                    </a:lnTo>
                    <a:lnTo>
                      <a:pt x="463" y="657"/>
                    </a:lnTo>
                    <a:lnTo>
                      <a:pt x="430" y="661"/>
                    </a:lnTo>
                    <a:lnTo>
                      <a:pt x="398" y="665"/>
                    </a:lnTo>
                    <a:lnTo>
                      <a:pt x="364" y="667"/>
                    </a:lnTo>
                    <a:lnTo>
                      <a:pt x="330" y="668"/>
                    </a:lnTo>
                    <a:lnTo>
                      <a:pt x="296" y="669"/>
                    </a:lnTo>
                    <a:lnTo>
                      <a:pt x="263" y="668"/>
                    </a:lnTo>
                    <a:lnTo>
                      <a:pt x="230" y="667"/>
                    </a:lnTo>
                    <a:lnTo>
                      <a:pt x="196" y="666"/>
                    </a:lnTo>
                    <a:lnTo>
                      <a:pt x="163" y="662"/>
                    </a:lnTo>
                    <a:lnTo>
                      <a:pt x="129" y="659"/>
                    </a:lnTo>
                    <a:lnTo>
                      <a:pt x="96" y="655"/>
                    </a:lnTo>
                    <a:lnTo>
                      <a:pt x="64" y="650"/>
                    </a:lnTo>
                    <a:lnTo>
                      <a:pt x="30" y="644"/>
                    </a:lnTo>
                    <a:lnTo>
                      <a:pt x="15" y="560"/>
                    </a:lnTo>
                    <a:lnTo>
                      <a:pt x="5" y="481"/>
                    </a:lnTo>
                    <a:lnTo>
                      <a:pt x="0" y="407"/>
                    </a:lnTo>
                    <a:lnTo>
                      <a:pt x="0" y="335"/>
                    </a:lnTo>
                    <a:lnTo>
                      <a:pt x="4" y="266"/>
                    </a:lnTo>
                    <a:lnTo>
                      <a:pt x="10" y="199"/>
                    </a:lnTo>
                    <a:lnTo>
                      <a:pt x="19" y="134"/>
                    </a:lnTo>
                    <a:lnTo>
                      <a:pt x="30" y="68"/>
                    </a:lnTo>
                    <a:lnTo>
                      <a:pt x="63" y="58"/>
                    </a:lnTo>
                    <a:lnTo>
                      <a:pt x="96" y="48"/>
                    </a:lnTo>
                    <a:lnTo>
                      <a:pt x="128" y="40"/>
                    </a:lnTo>
                    <a:lnTo>
                      <a:pt x="162" y="32"/>
                    </a:lnTo>
                    <a:lnTo>
                      <a:pt x="195" y="27"/>
                    </a:lnTo>
                    <a:lnTo>
                      <a:pt x="227" y="21"/>
                    </a:lnTo>
                    <a:lnTo>
                      <a:pt x="261" y="16"/>
                    </a:lnTo>
                    <a:lnTo>
                      <a:pt x="294" y="12"/>
                    </a:lnTo>
                    <a:lnTo>
                      <a:pt x="327" y="9"/>
                    </a:lnTo>
                    <a:lnTo>
                      <a:pt x="361" y="6"/>
                    </a:lnTo>
                    <a:lnTo>
                      <a:pt x="394" y="4"/>
                    </a:lnTo>
                    <a:lnTo>
                      <a:pt x="429" y="2"/>
                    </a:lnTo>
                    <a:lnTo>
                      <a:pt x="461" y="1"/>
                    </a:lnTo>
                    <a:lnTo>
                      <a:pt x="494" y="0"/>
                    </a:lnTo>
                    <a:lnTo>
                      <a:pt x="528" y="0"/>
                    </a:lnTo>
                    <a:lnTo>
                      <a:pt x="561" y="0"/>
                    </a:lnTo>
                    <a:close/>
                  </a:path>
                </a:pathLst>
              </a:custGeom>
              <a:solidFill>
                <a:srgbClr val="0075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36" name="Freeform 1439"/>
              <p:cNvSpPr>
                <a:spLocks noChangeArrowheads="1"/>
              </p:cNvSpPr>
              <p:nvPr/>
            </p:nvSpPr>
            <p:spPr bwMode="auto">
              <a:xfrm flipH="1">
                <a:off x="4625" y="1189"/>
                <a:ext cx="240" cy="263"/>
              </a:xfrm>
              <a:custGeom>
                <a:avLst/>
                <a:gdLst>
                  <a:gd name="T0" fmla="*/ 1 w 540"/>
                  <a:gd name="T1" fmla="*/ 0 h 638"/>
                  <a:gd name="T2" fmla="*/ 1 w 540"/>
                  <a:gd name="T3" fmla="*/ 0 h 638"/>
                  <a:gd name="T4" fmla="*/ 1 w 540"/>
                  <a:gd name="T5" fmla="*/ 0 h 638"/>
                  <a:gd name="T6" fmla="*/ 1 w 540"/>
                  <a:gd name="T7" fmla="*/ 0 h 638"/>
                  <a:gd name="T8" fmla="*/ 1 w 540"/>
                  <a:gd name="T9" fmla="*/ 0 h 638"/>
                  <a:gd name="T10" fmla="*/ 1 w 540"/>
                  <a:gd name="T11" fmla="*/ 0 h 638"/>
                  <a:gd name="T12" fmla="*/ 1 w 540"/>
                  <a:gd name="T13" fmla="*/ 0 h 638"/>
                  <a:gd name="T14" fmla="*/ 1 w 540"/>
                  <a:gd name="T15" fmla="*/ 0 h 638"/>
                  <a:gd name="T16" fmla="*/ 0 w 540"/>
                  <a:gd name="T17" fmla="*/ 0 h 638"/>
                  <a:gd name="T18" fmla="*/ 0 w 540"/>
                  <a:gd name="T19" fmla="*/ 0 h 638"/>
                  <a:gd name="T20" fmla="*/ 0 w 540"/>
                  <a:gd name="T21" fmla="*/ 0 h 638"/>
                  <a:gd name="T22" fmla="*/ 0 w 540"/>
                  <a:gd name="T23" fmla="*/ 0 h 638"/>
                  <a:gd name="T24" fmla="*/ 0 w 540"/>
                  <a:gd name="T25" fmla="*/ 0 h 638"/>
                  <a:gd name="T26" fmla="*/ 0 w 540"/>
                  <a:gd name="T27" fmla="*/ 0 h 638"/>
                  <a:gd name="T28" fmla="*/ 0 w 540"/>
                  <a:gd name="T29" fmla="*/ 0 h 638"/>
                  <a:gd name="T30" fmla="*/ 0 w 540"/>
                  <a:gd name="T31" fmla="*/ 0 h 638"/>
                  <a:gd name="T32" fmla="*/ 0 w 540"/>
                  <a:gd name="T33" fmla="*/ 0 h 638"/>
                  <a:gd name="T34" fmla="*/ 0 w 540"/>
                  <a:gd name="T35" fmla="*/ 0 h 638"/>
                  <a:gd name="T36" fmla="*/ 0 w 540"/>
                  <a:gd name="T37" fmla="*/ 0 h 638"/>
                  <a:gd name="T38" fmla="*/ 0 w 540"/>
                  <a:gd name="T39" fmla="*/ 0 h 638"/>
                  <a:gd name="T40" fmla="*/ 0 w 540"/>
                  <a:gd name="T41" fmla="*/ 0 h 638"/>
                  <a:gd name="T42" fmla="*/ 0 w 540"/>
                  <a:gd name="T43" fmla="*/ 0 h 638"/>
                  <a:gd name="T44" fmla="*/ 0 w 540"/>
                  <a:gd name="T45" fmla="*/ 0 h 638"/>
                  <a:gd name="T46" fmla="*/ 0 w 540"/>
                  <a:gd name="T47" fmla="*/ 0 h 638"/>
                  <a:gd name="T48" fmla="*/ 0 w 540"/>
                  <a:gd name="T49" fmla="*/ 0 h 638"/>
                  <a:gd name="T50" fmla="*/ 0 w 540"/>
                  <a:gd name="T51" fmla="*/ 0 h 638"/>
                  <a:gd name="T52" fmla="*/ 0 w 540"/>
                  <a:gd name="T53" fmla="*/ 0 h 638"/>
                  <a:gd name="T54" fmla="*/ 0 w 540"/>
                  <a:gd name="T55" fmla="*/ 0 h 638"/>
                  <a:gd name="T56" fmla="*/ 0 w 540"/>
                  <a:gd name="T57" fmla="*/ 0 h 638"/>
                  <a:gd name="T58" fmla="*/ 0 w 540"/>
                  <a:gd name="T59" fmla="*/ 0 h 638"/>
                  <a:gd name="T60" fmla="*/ 0 w 540"/>
                  <a:gd name="T61" fmla="*/ 0 h 638"/>
                  <a:gd name="T62" fmla="*/ 0 w 540"/>
                  <a:gd name="T63" fmla="*/ 0 h 638"/>
                  <a:gd name="T64" fmla="*/ 0 w 540"/>
                  <a:gd name="T65" fmla="*/ 0 h 638"/>
                  <a:gd name="T66" fmla="*/ 0 w 540"/>
                  <a:gd name="T67" fmla="*/ 0 h 638"/>
                  <a:gd name="T68" fmla="*/ 0 w 540"/>
                  <a:gd name="T69" fmla="*/ 0 h 638"/>
                  <a:gd name="T70" fmla="*/ 0 w 540"/>
                  <a:gd name="T71" fmla="*/ 0 h 638"/>
                  <a:gd name="T72" fmla="*/ 0 w 540"/>
                  <a:gd name="T73" fmla="*/ 0 h 638"/>
                  <a:gd name="T74" fmla="*/ 0 w 540"/>
                  <a:gd name="T75" fmla="*/ 0 h 638"/>
                  <a:gd name="T76" fmla="*/ 0 w 540"/>
                  <a:gd name="T77" fmla="*/ 0 h 638"/>
                  <a:gd name="T78" fmla="*/ 0 w 540"/>
                  <a:gd name="T79" fmla="*/ 0 h 638"/>
                  <a:gd name="T80" fmla="*/ 0 w 540"/>
                  <a:gd name="T81" fmla="*/ 0 h 638"/>
                  <a:gd name="T82" fmla="*/ 1 w 540"/>
                  <a:gd name="T83" fmla="*/ 0 h 638"/>
                  <a:gd name="T84" fmla="*/ 1 w 540"/>
                  <a:gd name="T85" fmla="*/ 0 h 638"/>
                  <a:gd name="T86" fmla="*/ 1 w 540"/>
                  <a:gd name="T87" fmla="*/ 0 h 638"/>
                  <a:gd name="T88" fmla="*/ 1 w 540"/>
                  <a:gd name="T89" fmla="*/ 0 h 6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40" h="638">
                    <a:moveTo>
                      <a:pt x="533" y="1"/>
                    </a:moveTo>
                    <a:lnTo>
                      <a:pt x="539" y="143"/>
                    </a:lnTo>
                    <a:lnTo>
                      <a:pt x="540" y="294"/>
                    </a:lnTo>
                    <a:lnTo>
                      <a:pt x="539" y="449"/>
                    </a:lnTo>
                    <a:lnTo>
                      <a:pt x="534" y="604"/>
                    </a:lnTo>
                    <a:lnTo>
                      <a:pt x="503" y="612"/>
                    </a:lnTo>
                    <a:lnTo>
                      <a:pt x="472" y="619"/>
                    </a:lnTo>
                    <a:lnTo>
                      <a:pt x="441" y="624"/>
                    </a:lnTo>
                    <a:lnTo>
                      <a:pt x="410" y="629"/>
                    </a:lnTo>
                    <a:lnTo>
                      <a:pt x="378" y="633"/>
                    </a:lnTo>
                    <a:lnTo>
                      <a:pt x="346" y="636"/>
                    </a:lnTo>
                    <a:lnTo>
                      <a:pt x="315" y="638"/>
                    </a:lnTo>
                    <a:lnTo>
                      <a:pt x="284" y="638"/>
                    </a:lnTo>
                    <a:lnTo>
                      <a:pt x="252" y="638"/>
                    </a:lnTo>
                    <a:lnTo>
                      <a:pt x="221" y="637"/>
                    </a:lnTo>
                    <a:lnTo>
                      <a:pt x="188" y="635"/>
                    </a:lnTo>
                    <a:lnTo>
                      <a:pt x="157" y="631"/>
                    </a:lnTo>
                    <a:lnTo>
                      <a:pt x="126" y="628"/>
                    </a:lnTo>
                    <a:lnTo>
                      <a:pt x="95" y="622"/>
                    </a:lnTo>
                    <a:lnTo>
                      <a:pt x="64" y="615"/>
                    </a:lnTo>
                    <a:lnTo>
                      <a:pt x="33" y="608"/>
                    </a:lnTo>
                    <a:lnTo>
                      <a:pt x="16" y="530"/>
                    </a:lnTo>
                    <a:lnTo>
                      <a:pt x="5" y="455"/>
                    </a:lnTo>
                    <a:lnTo>
                      <a:pt x="0" y="385"/>
                    </a:lnTo>
                    <a:lnTo>
                      <a:pt x="0" y="318"/>
                    </a:lnTo>
                    <a:lnTo>
                      <a:pt x="3" y="253"/>
                    </a:lnTo>
                    <a:lnTo>
                      <a:pt x="10" y="190"/>
                    </a:lnTo>
                    <a:lnTo>
                      <a:pt x="20" y="128"/>
                    </a:lnTo>
                    <a:lnTo>
                      <a:pt x="33" y="66"/>
                    </a:lnTo>
                    <a:lnTo>
                      <a:pt x="64" y="54"/>
                    </a:lnTo>
                    <a:lnTo>
                      <a:pt x="94" y="44"/>
                    </a:lnTo>
                    <a:lnTo>
                      <a:pt x="125" y="36"/>
                    </a:lnTo>
                    <a:lnTo>
                      <a:pt x="156" y="28"/>
                    </a:lnTo>
                    <a:lnTo>
                      <a:pt x="187" y="22"/>
                    </a:lnTo>
                    <a:lnTo>
                      <a:pt x="218" y="16"/>
                    </a:lnTo>
                    <a:lnTo>
                      <a:pt x="251" y="12"/>
                    </a:lnTo>
                    <a:lnTo>
                      <a:pt x="282" y="8"/>
                    </a:lnTo>
                    <a:lnTo>
                      <a:pt x="313" y="5"/>
                    </a:lnTo>
                    <a:lnTo>
                      <a:pt x="345" y="3"/>
                    </a:lnTo>
                    <a:lnTo>
                      <a:pt x="376" y="1"/>
                    </a:lnTo>
                    <a:lnTo>
                      <a:pt x="407" y="1"/>
                    </a:lnTo>
                    <a:lnTo>
                      <a:pt x="440" y="0"/>
                    </a:lnTo>
                    <a:lnTo>
                      <a:pt x="471" y="0"/>
                    </a:lnTo>
                    <a:lnTo>
                      <a:pt x="502" y="1"/>
                    </a:lnTo>
                    <a:lnTo>
                      <a:pt x="533" y="1"/>
                    </a:lnTo>
                    <a:close/>
                  </a:path>
                </a:pathLst>
              </a:custGeom>
              <a:solidFill>
                <a:srgbClr val="0A77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37" name="Freeform 1440"/>
              <p:cNvSpPr>
                <a:spLocks noChangeArrowheads="1"/>
              </p:cNvSpPr>
              <p:nvPr/>
            </p:nvSpPr>
            <p:spPr bwMode="auto">
              <a:xfrm flipH="1">
                <a:off x="4632" y="1195"/>
                <a:ext cx="230" cy="251"/>
              </a:xfrm>
              <a:custGeom>
                <a:avLst/>
                <a:gdLst>
                  <a:gd name="T0" fmla="*/ 1 w 515"/>
                  <a:gd name="T1" fmla="*/ 0 h 610"/>
                  <a:gd name="T2" fmla="*/ 1 w 515"/>
                  <a:gd name="T3" fmla="*/ 0 h 610"/>
                  <a:gd name="T4" fmla="*/ 1 w 515"/>
                  <a:gd name="T5" fmla="*/ 0 h 610"/>
                  <a:gd name="T6" fmla="*/ 1 w 515"/>
                  <a:gd name="T7" fmla="*/ 0 h 610"/>
                  <a:gd name="T8" fmla="*/ 1 w 515"/>
                  <a:gd name="T9" fmla="*/ 0 h 610"/>
                  <a:gd name="T10" fmla="*/ 1 w 515"/>
                  <a:gd name="T11" fmla="*/ 0 h 610"/>
                  <a:gd name="T12" fmla="*/ 1 w 515"/>
                  <a:gd name="T13" fmla="*/ 0 h 610"/>
                  <a:gd name="T14" fmla="*/ 1 w 515"/>
                  <a:gd name="T15" fmla="*/ 0 h 610"/>
                  <a:gd name="T16" fmla="*/ 0 w 515"/>
                  <a:gd name="T17" fmla="*/ 0 h 610"/>
                  <a:gd name="T18" fmla="*/ 0 w 515"/>
                  <a:gd name="T19" fmla="*/ 0 h 610"/>
                  <a:gd name="T20" fmla="*/ 0 w 515"/>
                  <a:gd name="T21" fmla="*/ 0 h 610"/>
                  <a:gd name="T22" fmla="*/ 0 w 515"/>
                  <a:gd name="T23" fmla="*/ 0 h 610"/>
                  <a:gd name="T24" fmla="*/ 0 w 515"/>
                  <a:gd name="T25" fmla="*/ 0 h 610"/>
                  <a:gd name="T26" fmla="*/ 0 w 515"/>
                  <a:gd name="T27" fmla="*/ 0 h 610"/>
                  <a:gd name="T28" fmla="*/ 0 w 515"/>
                  <a:gd name="T29" fmla="*/ 0 h 610"/>
                  <a:gd name="T30" fmla="*/ 0 w 515"/>
                  <a:gd name="T31" fmla="*/ 0 h 610"/>
                  <a:gd name="T32" fmla="*/ 0 w 515"/>
                  <a:gd name="T33" fmla="*/ 0 h 610"/>
                  <a:gd name="T34" fmla="*/ 0 w 515"/>
                  <a:gd name="T35" fmla="*/ 0 h 610"/>
                  <a:gd name="T36" fmla="*/ 0 w 515"/>
                  <a:gd name="T37" fmla="*/ 0 h 610"/>
                  <a:gd name="T38" fmla="*/ 0 w 515"/>
                  <a:gd name="T39" fmla="*/ 0 h 610"/>
                  <a:gd name="T40" fmla="*/ 0 w 515"/>
                  <a:gd name="T41" fmla="*/ 0 h 610"/>
                  <a:gd name="T42" fmla="*/ 0 w 515"/>
                  <a:gd name="T43" fmla="*/ 0 h 610"/>
                  <a:gd name="T44" fmla="*/ 0 w 515"/>
                  <a:gd name="T45" fmla="*/ 0 h 610"/>
                  <a:gd name="T46" fmla="*/ 0 w 515"/>
                  <a:gd name="T47" fmla="*/ 0 h 610"/>
                  <a:gd name="T48" fmla="*/ 0 w 515"/>
                  <a:gd name="T49" fmla="*/ 0 h 610"/>
                  <a:gd name="T50" fmla="*/ 0 w 515"/>
                  <a:gd name="T51" fmla="*/ 0 h 610"/>
                  <a:gd name="T52" fmla="*/ 0 w 515"/>
                  <a:gd name="T53" fmla="*/ 0 h 610"/>
                  <a:gd name="T54" fmla="*/ 0 w 515"/>
                  <a:gd name="T55" fmla="*/ 0 h 610"/>
                  <a:gd name="T56" fmla="*/ 0 w 515"/>
                  <a:gd name="T57" fmla="*/ 0 h 610"/>
                  <a:gd name="T58" fmla="*/ 0 w 515"/>
                  <a:gd name="T59" fmla="*/ 0 h 610"/>
                  <a:gd name="T60" fmla="*/ 0 w 515"/>
                  <a:gd name="T61" fmla="*/ 0 h 610"/>
                  <a:gd name="T62" fmla="*/ 0 w 515"/>
                  <a:gd name="T63" fmla="*/ 0 h 610"/>
                  <a:gd name="T64" fmla="*/ 0 w 515"/>
                  <a:gd name="T65" fmla="*/ 0 h 610"/>
                  <a:gd name="T66" fmla="*/ 0 w 515"/>
                  <a:gd name="T67" fmla="*/ 0 h 610"/>
                  <a:gd name="T68" fmla="*/ 0 w 515"/>
                  <a:gd name="T69" fmla="*/ 0 h 610"/>
                  <a:gd name="T70" fmla="*/ 0 w 515"/>
                  <a:gd name="T71" fmla="*/ 0 h 610"/>
                  <a:gd name="T72" fmla="*/ 0 w 515"/>
                  <a:gd name="T73" fmla="*/ 0 h 610"/>
                  <a:gd name="T74" fmla="*/ 0 w 515"/>
                  <a:gd name="T75" fmla="*/ 0 h 610"/>
                  <a:gd name="T76" fmla="*/ 0 w 515"/>
                  <a:gd name="T77" fmla="*/ 0 h 610"/>
                  <a:gd name="T78" fmla="*/ 0 w 515"/>
                  <a:gd name="T79" fmla="*/ 0 h 610"/>
                  <a:gd name="T80" fmla="*/ 0 w 515"/>
                  <a:gd name="T81" fmla="*/ 0 h 610"/>
                  <a:gd name="T82" fmla="*/ 1 w 515"/>
                  <a:gd name="T83" fmla="*/ 0 h 610"/>
                  <a:gd name="T84" fmla="*/ 1 w 515"/>
                  <a:gd name="T85" fmla="*/ 0 h 610"/>
                  <a:gd name="T86" fmla="*/ 1 w 515"/>
                  <a:gd name="T87" fmla="*/ 0 h 610"/>
                  <a:gd name="T88" fmla="*/ 1 w 515"/>
                  <a:gd name="T89" fmla="*/ 0 h 6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5" h="610">
                    <a:moveTo>
                      <a:pt x="505" y="3"/>
                    </a:moveTo>
                    <a:lnTo>
                      <a:pt x="512" y="137"/>
                    </a:lnTo>
                    <a:lnTo>
                      <a:pt x="515" y="280"/>
                    </a:lnTo>
                    <a:lnTo>
                      <a:pt x="513" y="425"/>
                    </a:lnTo>
                    <a:lnTo>
                      <a:pt x="507" y="570"/>
                    </a:lnTo>
                    <a:lnTo>
                      <a:pt x="478" y="578"/>
                    </a:lnTo>
                    <a:lnTo>
                      <a:pt x="448" y="586"/>
                    </a:lnTo>
                    <a:lnTo>
                      <a:pt x="419" y="593"/>
                    </a:lnTo>
                    <a:lnTo>
                      <a:pt x="390" y="599"/>
                    </a:lnTo>
                    <a:lnTo>
                      <a:pt x="360" y="603"/>
                    </a:lnTo>
                    <a:lnTo>
                      <a:pt x="330" y="607"/>
                    </a:lnTo>
                    <a:lnTo>
                      <a:pt x="302" y="609"/>
                    </a:lnTo>
                    <a:lnTo>
                      <a:pt x="272" y="610"/>
                    </a:lnTo>
                    <a:lnTo>
                      <a:pt x="242" y="610"/>
                    </a:lnTo>
                    <a:lnTo>
                      <a:pt x="213" y="609"/>
                    </a:lnTo>
                    <a:lnTo>
                      <a:pt x="183" y="606"/>
                    </a:lnTo>
                    <a:lnTo>
                      <a:pt x="153" y="602"/>
                    </a:lnTo>
                    <a:lnTo>
                      <a:pt x="124" y="598"/>
                    </a:lnTo>
                    <a:lnTo>
                      <a:pt x="95" y="591"/>
                    </a:lnTo>
                    <a:lnTo>
                      <a:pt x="65" y="584"/>
                    </a:lnTo>
                    <a:lnTo>
                      <a:pt x="37" y="575"/>
                    </a:lnTo>
                    <a:lnTo>
                      <a:pt x="18" y="500"/>
                    </a:lnTo>
                    <a:lnTo>
                      <a:pt x="7" y="431"/>
                    </a:lnTo>
                    <a:lnTo>
                      <a:pt x="1" y="364"/>
                    </a:lnTo>
                    <a:lnTo>
                      <a:pt x="0" y="300"/>
                    </a:lnTo>
                    <a:lnTo>
                      <a:pt x="3" y="241"/>
                    </a:lnTo>
                    <a:lnTo>
                      <a:pt x="11" y="181"/>
                    </a:lnTo>
                    <a:lnTo>
                      <a:pt x="22" y="122"/>
                    </a:lnTo>
                    <a:lnTo>
                      <a:pt x="37" y="64"/>
                    </a:lnTo>
                    <a:lnTo>
                      <a:pt x="65" y="52"/>
                    </a:lnTo>
                    <a:lnTo>
                      <a:pt x="94" y="41"/>
                    </a:lnTo>
                    <a:lnTo>
                      <a:pt x="123" y="32"/>
                    </a:lnTo>
                    <a:lnTo>
                      <a:pt x="152" y="24"/>
                    </a:lnTo>
                    <a:lnTo>
                      <a:pt x="182" y="17"/>
                    </a:lnTo>
                    <a:lnTo>
                      <a:pt x="211" y="13"/>
                    </a:lnTo>
                    <a:lnTo>
                      <a:pt x="240" y="8"/>
                    </a:lnTo>
                    <a:lnTo>
                      <a:pt x="269" y="4"/>
                    </a:lnTo>
                    <a:lnTo>
                      <a:pt x="299" y="2"/>
                    </a:lnTo>
                    <a:lnTo>
                      <a:pt x="329" y="1"/>
                    </a:lnTo>
                    <a:lnTo>
                      <a:pt x="358" y="1"/>
                    </a:lnTo>
                    <a:lnTo>
                      <a:pt x="388" y="0"/>
                    </a:lnTo>
                    <a:lnTo>
                      <a:pt x="418" y="1"/>
                    </a:lnTo>
                    <a:lnTo>
                      <a:pt x="447" y="1"/>
                    </a:lnTo>
                    <a:lnTo>
                      <a:pt x="477" y="2"/>
                    </a:lnTo>
                    <a:lnTo>
                      <a:pt x="505" y="3"/>
                    </a:lnTo>
                    <a:close/>
                  </a:path>
                </a:pathLst>
              </a:custGeom>
              <a:solidFill>
                <a:srgbClr val="147A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38" name="Freeform 1441"/>
              <p:cNvSpPr>
                <a:spLocks noChangeArrowheads="1"/>
              </p:cNvSpPr>
              <p:nvPr/>
            </p:nvSpPr>
            <p:spPr bwMode="auto">
              <a:xfrm flipH="1">
                <a:off x="4639" y="1201"/>
                <a:ext cx="218" cy="239"/>
              </a:xfrm>
              <a:custGeom>
                <a:avLst/>
                <a:gdLst>
                  <a:gd name="T0" fmla="*/ 1 w 491"/>
                  <a:gd name="T1" fmla="*/ 0 h 581"/>
                  <a:gd name="T2" fmla="*/ 1 w 491"/>
                  <a:gd name="T3" fmla="*/ 0 h 581"/>
                  <a:gd name="T4" fmla="*/ 1 w 491"/>
                  <a:gd name="T5" fmla="*/ 0 h 581"/>
                  <a:gd name="T6" fmla="*/ 1 w 491"/>
                  <a:gd name="T7" fmla="*/ 0 h 581"/>
                  <a:gd name="T8" fmla="*/ 1 w 491"/>
                  <a:gd name="T9" fmla="*/ 0 h 581"/>
                  <a:gd name="T10" fmla="*/ 1 w 491"/>
                  <a:gd name="T11" fmla="*/ 0 h 581"/>
                  <a:gd name="T12" fmla="*/ 0 w 491"/>
                  <a:gd name="T13" fmla="*/ 0 h 581"/>
                  <a:gd name="T14" fmla="*/ 0 w 491"/>
                  <a:gd name="T15" fmla="*/ 0 h 581"/>
                  <a:gd name="T16" fmla="*/ 0 w 491"/>
                  <a:gd name="T17" fmla="*/ 0 h 581"/>
                  <a:gd name="T18" fmla="*/ 0 w 491"/>
                  <a:gd name="T19" fmla="*/ 0 h 581"/>
                  <a:gd name="T20" fmla="*/ 0 w 491"/>
                  <a:gd name="T21" fmla="*/ 0 h 581"/>
                  <a:gd name="T22" fmla="*/ 0 w 491"/>
                  <a:gd name="T23" fmla="*/ 0 h 581"/>
                  <a:gd name="T24" fmla="*/ 0 w 491"/>
                  <a:gd name="T25" fmla="*/ 0 h 581"/>
                  <a:gd name="T26" fmla="*/ 0 w 491"/>
                  <a:gd name="T27" fmla="*/ 0 h 581"/>
                  <a:gd name="T28" fmla="*/ 0 w 491"/>
                  <a:gd name="T29" fmla="*/ 0 h 581"/>
                  <a:gd name="T30" fmla="*/ 0 w 491"/>
                  <a:gd name="T31" fmla="*/ 0 h 581"/>
                  <a:gd name="T32" fmla="*/ 0 w 491"/>
                  <a:gd name="T33" fmla="*/ 0 h 581"/>
                  <a:gd name="T34" fmla="*/ 0 w 491"/>
                  <a:gd name="T35" fmla="*/ 0 h 581"/>
                  <a:gd name="T36" fmla="*/ 0 w 491"/>
                  <a:gd name="T37" fmla="*/ 0 h 581"/>
                  <a:gd name="T38" fmla="*/ 0 w 491"/>
                  <a:gd name="T39" fmla="*/ 0 h 581"/>
                  <a:gd name="T40" fmla="*/ 0 w 491"/>
                  <a:gd name="T41" fmla="*/ 0 h 581"/>
                  <a:gd name="T42" fmla="*/ 0 w 491"/>
                  <a:gd name="T43" fmla="*/ 0 h 581"/>
                  <a:gd name="T44" fmla="*/ 0 w 491"/>
                  <a:gd name="T45" fmla="*/ 0 h 581"/>
                  <a:gd name="T46" fmla="*/ 0 w 491"/>
                  <a:gd name="T47" fmla="*/ 0 h 581"/>
                  <a:gd name="T48" fmla="*/ 0 w 491"/>
                  <a:gd name="T49" fmla="*/ 0 h 581"/>
                  <a:gd name="T50" fmla="*/ 0 w 491"/>
                  <a:gd name="T51" fmla="*/ 0 h 581"/>
                  <a:gd name="T52" fmla="*/ 0 w 491"/>
                  <a:gd name="T53" fmla="*/ 0 h 581"/>
                  <a:gd name="T54" fmla="*/ 0 w 491"/>
                  <a:gd name="T55" fmla="*/ 0 h 581"/>
                  <a:gd name="T56" fmla="*/ 0 w 491"/>
                  <a:gd name="T57" fmla="*/ 0 h 581"/>
                  <a:gd name="T58" fmla="*/ 0 w 491"/>
                  <a:gd name="T59" fmla="*/ 0 h 581"/>
                  <a:gd name="T60" fmla="*/ 0 w 491"/>
                  <a:gd name="T61" fmla="*/ 0 h 581"/>
                  <a:gd name="T62" fmla="*/ 0 w 491"/>
                  <a:gd name="T63" fmla="*/ 0 h 581"/>
                  <a:gd name="T64" fmla="*/ 0 w 491"/>
                  <a:gd name="T65" fmla="*/ 0 h 581"/>
                  <a:gd name="T66" fmla="*/ 0 w 491"/>
                  <a:gd name="T67" fmla="*/ 0 h 581"/>
                  <a:gd name="T68" fmla="*/ 0 w 491"/>
                  <a:gd name="T69" fmla="*/ 0 h 581"/>
                  <a:gd name="T70" fmla="*/ 0 w 491"/>
                  <a:gd name="T71" fmla="*/ 0 h 581"/>
                  <a:gd name="T72" fmla="*/ 0 w 491"/>
                  <a:gd name="T73" fmla="*/ 0 h 581"/>
                  <a:gd name="T74" fmla="*/ 0 w 491"/>
                  <a:gd name="T75" fmla="*/ 0 h 581"/>
                  <a:gd name="T76" fmla="*/ 0 w 491"/>
                  <a:gd name="T77" fmla="*/ 0 h 581"/>
                  <a:gd name="T78" fmla="*/ 0 w 491"/>
                  <a:gd name="T79" fmla="*/ 0 h 581"/>
                  <a:gd name="T80" fmla="*/ 0 w 491"/>
                  <a:gd name="T81" fmla="*/ 0 h 581"/>
                  <a:gd name="T82" fmla="*/ 0 w 491"/>
                  <a:gd name="T83" fmla="*/ 0 h 581"/>
                  <a:gd name="T84" fmla="*/ 0 w 491"/>
                  <a:gd name="T85" fmla="*/ 0 h 581"/>
                  <a:gd name="T86" fmla="*/ 1 w 491"/>
                  <a:gd name="T87" fmla="*/ 0 h 581"/>
                  <a:gd name="T88" fmla="*/ 1 w 491"/>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1" h="581">
                    <a:moveTo>
                      <a:pt x="479" y="5"/>
                    </a:moveTo>
                    <a:lnTo>
                      <a:pt x="487" y="131"/>
                    </a:lnTo>
                    <a:lnTo>
                      <a:pt x="491" y="265"/>
                    </a:lnTo>
                    <a:lnTo>
                      <a:pt x="488" y="400"/>
                    </a:lnTo>
                    <a:lnTo>
                      <a:pt x="479" y="535"/>
                    </a:lnTo>
                    <a:lnTo>
                      <a:pt x="451" y="544"/>
                    </a:lnTo>
                    <a:lnTo>
                      <a:pt x="425" y="554"/>
                    </a:lnTo>
                    <a:lnTo>
                      <a:pt x="397" y="561"/>
                    </a:lnTo>
                    <a:lnTo>
                      <a:pt x="370" y="567"/>
                    </a:lnTo>
                    <a:lnTo>
                      <a:pt x="342" y="572"/>
                    </a:lnTo>
                    <a:lnTo>
                      <a:pt x="314" y="577"/>
                    </a:lnTo>
                    <a:lnTo>
                      <a:pt x="287" y="579"/>
                    </a:lnTo>
                    <a:lnTo>
                      <a:pt x="259" y="580"/>
                    </a:lnTo>
                    <a:lnTo>
                      <a:pt x="231" y="581"/>
                    </a:lnTo>
                    <a:lnTo>
                      <a:pt x="204" y="579"/>
                    </a:lnTo>
                    <a:lnTo>
                      <a:pt x="176" y="577"/>
                    </a:lnTo>
                    <a:lnTo>
                      <a:pt x="149" y="572"/>
                    </a:lnTo>
                    <a:lnTo>
                      <a:pt x="121" y="566"/>
                    </a:lnTo>
                    <a:lnTo>
                      <a:pt x="93" y="559"/>
                    </a:lnTo>
                    <a:lnTo>
                      <a:pt x="67" y="550"/>
                    </a:lnTo>
                    <a:lnTo>
                      <a:pt x="39" y="540"/>
                    </a:lnTo>
                    <a:lnTo>
                      <a:pt x="20" y="471"/>
                    </a:lnTo>
                    <a:lnTo>
                      <a:pt x="7" y="405"/>
                    </a:lnTo>
                    <a:lnTo>
                      <a:pt x="1" y="343"/>
                    </a:lnTo>
                    <a:lnTo>
                      <a:pt x="0" y="284"/>
                    </a:lnTo>
                    <a:lnTo>
                      <a:pt x="3" y="228"/>
                    </a:lnTo>
                    <a:lnTo>
                      <a:pt x="11" y="171"/>
                    </a:lnTo>
                    <a:lnTo>
                      <a:pt x="23" y="117"/>
                    </a:lnTo>
                    <a:lnTo>
                      <a:pt x="39" y="63"/>
                    </a:lnTo>
                    <a:lnTo>
                      <a:pt x="66" y="49"/>
                    </a:lnTo>
                    <a:lnTo>
                      <a:pt x="93" y="38"/>
                    </a:lnTo>
                    <a:lnTo>
                      <a:pt x="120" y="28"/>
                    </a:lnTo>
                    <a:lnTo>
                      <a:pt x="147" y="20"/>
                    </a:lnTo>
                    <a:lnTo>
                      <a:pt x="175" y="13"/>
                    </a:lnTo>
                    <a:lnTo>
                      <a:pt x="203" y="9"/>
                    </a:lnTo>
                    <a:lnTo>
                      <a:pt x="230" y="4"/>
                    </a:lnTo>
                    <a:lnTo>
                      <a:pt x="258" y="2"/>
                    </a:lnTo>
                    <a:lnTo>
                      <a:pt x="286" y="0"/>
                    </a:lnTo>
                    <a:lnTo>
                      <a:pt x="313" y="0"/>
                    </a:lnTo>
                    <a:lnTo>
                      <a:pt x="341" y="0"/>
                    </a:lnTo>
                    <a:lnTo>
                      <a:pt x="369" y="0"/>
                    </a:lnTo>
                    <a:lnTo>
                      <a:pt x="396" y="1"/>
                    </a:lnTo>
                    <a:lnTo>
                      <a:pt x="424" y="2"/>
                    </a:lnTo>
                    <a:lnTo>
                      <a:pt x="451" y="4"/>
                    </a:lnTo>
                    <a:lnTo>
                      <a:pt x="479" y="5"/>
                    </a:lnTo>
                    <a:close/>
                  </a:path>
                </a:pathLst>
              </a:custGeom>
              <a:solidFill>
                <a:srgbClr val="1E7C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39" name="Freeform 1442"/>
              <p:cNvSpPr>
                <a:spLocks noChangeArrowheads="1"/>
              </p:cNvSpPr>
              <p:nvPr/>
            </p:nvSpPr>
            <p:spPr bwMode="auto">
              <a:xfrm flipH="1">
                <a:off x="4646" y="1206"/>
                <a:ext cx="208" cy="228"/>
              </a:xfrm>
              <a:custGeom>
                <a:avLst/>
                <a:gdLst>
                  <a:gd name="T0" fmla="*/ 1 w 468"/>
                  <a:gd name="T1" fmla="*/ 0 h 554"/>
                  <a:gd name="T2" fmla="*/ 1 w 468"/>
                  <a:gd name="T3" fmla="*/ 0 h 554"/>
                  <a:gd name="T4" fmla="*/ 1 w 468"/>
                  <a:gd name="T5" fmla="*/ 0 h 554"/>
                  <a:gd name="T6" fmla="*/ 1 w 468"/>
                  <a:gd name="T7" fmla="*/ 0 h 554"/>
                  <a:gd name="T8" fmla="*/ 1 w 468"/>
                  <a:gd name="T9" fmla="*/ 0 h 554"/>
                  <a:gd name="T10" fmla="*/ 0 w 468"/>
                  <a:gd name="T11" fmla="*/ 0 h 554"/>
                  <a:gd name="T12" fmla="*/ 0 w 468"/>
                  <a:gd name="T13" fmla="*/ 0 h 554"/>
                  <a:gd name="T14" fmla="*/ 0 w 468"/>
                  <a:gd name="T15" fmla="*/ 0 h 554"/>
                  <a:gd name="T16" fmla="*/ 0 w 468"/>
                  <a:gd name="T17" fmla="*/ 0 h 554"/>
                  <a:gd name="T18" fmla="*/ 0 w 468"/>
                  <a:gd name="T19" fmla="*/ 0 h 554"/>
                  <a:gd name="T20" fmla="*/ 0 w 468"/>
                  <a:gd name="T21" fmla="*/ 0 h 554"/>
                  <a:gd name="T22" fmla="*/ 0 w 468"/>
                  <a:gd name="T23" fmla="*/ 0 h 554"/>
                  <a:gd name="T24" fmla="*/ 0 w 468"/>
                  <a:gd name="T25" fmla="*/ 0 h 554"/>
                  <a:gd name="T26" fmla="*/ 0 w 468"/>
                  <a:gd name="T27" fmla="*/ 0 h 554"/>
                  <a:gd name="T28" fmla="*/ 0 w 468"/>
                  <a:gd name="T29" fmla="*/ 0 h 554"/>
                  <a:gd name="T30" fmla="*/ 0 w 468"/>
                  <a:gd name="T31" fmla="*/ 0 h 554"/>
                  <a:gd name="T32" fmla="*/ 0 w 468"/>
                  <a:gd name="T33" fmla="*/ 0 h 554"/>
                  <a:gd name="T34" fmla="*/ 0 w 468"/>
                  <a:gd name="T35" fmla="*/ 0 h 554"/>
                  <a:gd name="T36" fmla="*/ 0 w 468"/>
                  <a:gd name="T37" fmla="*/ 0 h 554"/>
                  <a:gd name="T38" fmla="*/ 0 w 468"/>
                  <a:gd name="T39" fmla="*/ 0 h 554"/>
                  <a:gd name="T40" fmla="*/ 0 w 468"/>
                  <a:gd name="T41" fmla="*/ 0 h 554"/>
                  <a:gd name="T42" fmla="*/ 0 w 468"/>
                  <a:gd name="T43" fmla="*/ 0 h 554"/>
                  <a:gd name="T44" fmla="*/ 0 w 468"/>
                  <a:gd name="T45" fmla="*/ 0 h 554"/>
                  <a:gd name="T46" fmla="*/ 0 w 468"/>
                  <a:gd name="T47" fmla="*/ 0 h 554"/>
                  <a:gd name="T48" fmla="*/ 0 w 468"/>
                  <a:gd name="T49" fmla="*/ 0 h 554"/>
                  <a:gd name="T50" fmla="*/ 0 w 468"/>
                  <a:gd name="T51" fmla="*/ 0 h 554"/>
                  <a:gd name="T52" fmla="*/ 0 w 468"/>
                  <a:gd name="T53" fmla="*/ 0 h 554"/>
                  <a:gd name="T54" fmla="*/ 0 w 468"/>
                  <a:gd name="T55" fmla="*/ 0 h 554"/>
                  <a:gd name="T56" fmla="*/ 0 w 468"/>
                  <a:gd name="T57" fmla="*/ 0 h 554"/>
                  <a:gd name="T58" fmla="*/ 0 w 468"/>
                  <a:gd name="T59" fmla="*/ 0 h 554"/>
                  <a:gd name="T60" fmla="*/ 0 w 468"/>
                  <a:gd name="T61" fmla="*/ 0 h 554"/>
                  <a:gd name="T62" fmla="*/ 0 w 468"/>
                  <a:gd name="T63" fmla="*/ 0 h 554"/>
                  <a:gd name="T64" fmla="*/ 0 w 468"/>
                  <a:gd name="T65" fmla="*/ 0 h 554"/>
                  <a:gd name="T66" fmla="*/ 0 w 468"/>
                  <a:gd name="T67" fmla="*/ 0 h 554"/>
                  <a:gd name="T68" fmla="*/ 0 w 468"/>
                  <a:gd name="T69" fmla="*/ 0 h 554"/>
                  <a:gd name="T70" fmla="*/ 0 w 468"/>
                  <a:gd name="T71" fmla="*/ 0 h 554"/>
                  <a:gd name="T72" fmla="*/ 0 w 468"/>
                  <a:gd name="T73" fmla="*/ 0 h 554"/>
                  <a:gd name="T74" fmla="*/ 0 w 468"/>
                  <a:gd name="T75" fmla="*/ 0 h 554"/>
                  <a:gd name="T76" fmla="*/ 0 w 468"/>
                  <a:gd name="T77" fmla="*/ 0 h 554"/>
                  <a:gd name="T78" fmla="*/ 0 w 468"/>
                  <a:gd name="T79" fmla="*/ 0 h 554"/>
                  <a:gd name="T80" fmla="*/ 0 w 468"/>
                  <a:gd name="T81" fmla="*/ 0 h 554"/>
                  <a:gd name="T82" fmla="*/ 0 w 468"/>
                  <a:gd name="T83" fmla="*/ 0 h 554"/>
                  <a:gd name="T84" fmla="*/ 0 w 468"/>
                  <a:gd name="T85" fmla="*/ 0 h 554"/>
                  <a:gd name="T86" fmla="*/ 0 w 468"/>
                  <a:gd name="T87" fmla="*/ 0 h 554"/>
                  <a:gd name="T88" fmla="*/ 1 w 468"/>
                  <a:gd name="T89" fmla="*/ 0 h 55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68" h="554">
                    <a:moveTo>
                      <a:pt x="453" y="11"/>
                    </a:moveTo>
                    <a:lnTo>
                      <a:pt x="464" y="128"/>
                    </a:lnTo>
                    <a:lnTo>
                      <a:pt x="468" y="251"/>
                    </a:lnTo>
                    <a:lnTo>
                      <a:pt x="464" y="377"/>
                    </a:lnTo>
                    <a:lnTo>
                      <a:pt x="453" y="502"/>
                    </a:lnTo>
                    <a:lnTo>
                      <a:pt x="427" y="513"/>
                    </a:lnTo>
                    <a:lnTo>
                      <a:pt x="402" y="522"/>
                    </a:lnTo>
                    <a:lnTo>
                      <a:pt x="377" y="531"/>
                    </a:lnTo>
                    <a:lnTo>
                      <a:pt x="351" y="538"/>
                    </a:lnTo>
                    <a:lnTo>
                      <a:pt x="326" y="544"/>
                    </a:lnTo>
                    <a:lnTo>
                      <a:pt x="301" y="549"/>
                    </a:lnTo>
                    <a:lnTo>
                      <a:pt x="274" y="552"/>
                    </a:lnTo>
                    <a:lnTo>
                      <a:pt x="249" y="553"/>
                    </a:lnTo>
                    <a:lnTo>
                      <a:pt x="223" y="554"/>
                    </a:lnTo>
                    <a:lnTo>
                      <a:pt x="197" y="552"/>
                    </a:lnTo>
                    <a:lnTo>
                      <a:pt x="172" y="550"/>
                    </a:lnTo>
                    <a:lnTo>
                      <a:pt x="146" y="545"/>
                    </a:lnTo>
                    <a:lnTo>
                      <a:pt x="120" y="538"/>
                    </a:lnTo>
                    <a:lnTo>
                      <a:pt x="94" y="530"/>
                    </a:lnTo>
                    <a:lnTo>
                      <a:pt x="69" y="520"/>
                    </a:lnTo>
                    <a:lnTo>
                      <a:pt x="44" y="507"/>
                    </a:lnTo>
                    <a:lnTo>
                      <a:pt x="23" y="443"/>
                    </a:lnTo>
                    <a:lnTo>
                      <a:pt x="9" y="382"/>
                    </a:lnTo>
                    <a:lnTo>
                      <a:pt x="2" y="324"/>
                    </a:lnTo>
                    <a:lnTo>
                      <a:pt x="0" y="270"/>
                    </a:lnTo>
                    <a:lnTo>
                      <a:pt x="3" y="217"/>
                    </a:lnTo>
                    <a:lnTo>
                      <a:pt x="13" y="165"/>
                    </a:lnTo>
                    <a:lnTo>
                      <a:pt x="27" y="114"/>
                    </a:lnTo>
                    <a:lnTo>
                      <a:pt x="44" y="64"/>
                    </a:lnTo>
                    <a:lnTo>
                      <a:pt x="69" y="49"/>
                    </a:lnTo>
                    <a:lnTo>
                      <a:pt x="93" y="37"/>
                    </a:lnTo>
                    <a:lnTo>
                      <a:pt x="119" y="27"/>
                    </a:lnTo>
                    <a:lnTo>
                      <a:pt x="144" y="19"/>
                    </a:lnTo>
                    <a:lnTo>
                      <a:pt x="170" y="12"/>
                    </a:lnTo>
                    <a:lnTo>
                      <a:pt x="196" y="7"/>
                    </a:lnTo>
                    <a:lnTo>
                      <a:pt x="221" y="4"/>
                    </a:lnTo>
                    <a:lnTo>
                      <a:pt x="247" y="1"/>
                    </a:lnTo>
                    <a:lnTo>
                      <a:pt x="273" y="0"/>
                    </a:lnTo>
                    <a:lnTo>
                      <a:pt x="298" y="0"/>
                    </a:lnTo>
                    <a:lnTo>
                      <a:pt x="325" y="0"/>
                    </a:lnTo>
                    <a:lnTo>
                      <a:pt x="350" y="1"/>
                    </a:lnTo>
                    <a:lnTo>
                      <a:pt x="376" y="4"/>
                    </a:lnTo>
                    <a:lnTo>
                      <a:pt x="402" y="6"/>
                    </a:lnTo>
                    <a:lnTo>
                      <a:pt x="427" y="8"/>
                    </a:lnTo>
                    <a:lnTo>
                      <a:pt x="453" y="11"/>
                    </a:lnTo>
                    <a:close/>
                  </a:path>
                </a:pathLst>
              </a:custGeom>
              <a:solidFill>
                <a:srgbClr val="287F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40" name="Freeform 1443"/>
              <p:cNvSpPr>
                <a:spLocks noChangeArrowheads="1"/>
              </p:cNvSpPr>
              <p:nvPr/>
            </p:nvSpPr>
            <p:spPr bwMode="auto">
              <a:xfrm flipH="1">
                <a:off x="4653" y="1210"/>
                <a:ext cx="196" cy="217"/>
              </a:xfrm>
              <a:custGeom>
                <a:avLst/>
                <a:gdLst>
                  <a:gd name="T0" fmla="*/ 0 w 444"/>
                  <a:gd name="T1" fmla="*/ 0 h 527"/>
                  <a:gd name="T2" fmla="*/ 1 w 444"/>
                  <a:gd name="T3" fmla="*/ 0 h 527"/>
                  <a:gd name="T4" fmla="*/ 1 w 444"/>
                  <a:gd name="T5" fmla="*/ 0 h 527"/>
                  <a:gd name="T6" fmla="*/ 1 w 444"/>
                  <a:gd name="T7" fmla="*/ 0 h 527"/>
                  <a:gd name="T8" fmla="*/ 0 w 444"/>
                  <a:gd name="T9" fmla="*/ 0 h 527"/>
                  <a:gd name="T10" fmla="*/ 0 w 444"/>
                  <a:gd name="T11" fmla="*/ 0 h 527"/>
                  <a:gd name="T12" fmla="*/ 0 w 444"/>
                  <a:gd name="T13" fmla="*/ 0 h 527"/>
                  <a:gd name="T14" fmla="*/ 0 w 444"/>
                  <a:gd name="T15" fmla="*/ 0 h 527"/>
                  <a:gd name="T16" fmla="*/ 0 w 444"/>
                  <a:gd name="T17" fmla="*/ 0 h 527"/>
                  <a:gd name="T18" fmla="*/ 0 w 444"/>
                  <a:gd name="T19" fmla="*/ 0 h 527"/>
                  <a:gd name="T20" fmla="*/ 0 w 444"/>
                  <a:gd name="T21" fmla="*/ 0 h 527"/>
                  <a:gd name="T22" fmla="*/ 0 w 444"/>
                  <a:gd name="T23" fmla="*/ 0 h 527"/>
                  <a:gd name="T24" fmla="*/ 0 w 444"/>
                  <a:gd name="T25" fmla="*/ 0 h 527"/>
                  <a:gd name="T26" fmla="*/ 0 w 444"/>
                  <a:gd name="T27" fmla="*/ 0 h 527"/>
                  <a:gd name="T28" fmla="*/ 0 w 444"/>
                  <a:gd name="T29" fmla="*/ 0 h 527"/>
                  <a:gd name="T30" fmla="*/ 0 w 444"/>
                  <a:gd name="T31" fmla="*/ 0 h 527"/>
                  <a:gd name="T32" fmla="*/ 0 w 444"/>
                  <a:gd name="T33" fmla="*/ 0 h 527"/>
                  <a:gd name="T34" fmla="*/ 0 w 444"/>
                  <a:gd name="T35" fmla="*/ 0 h 527"/>
                  <a:gd name="T36" fmla="*/ 0 w 444"/>
                  <a:gd name="T37" fmla="*/ 0 h 527"/>
                  <a:gd name="T38" fmla="*/ 0 w 444"/>
                  <a:gd name="T39" fmla="*/ 0 h 527"/>
                  <a:gd name="T40" fmla="*/ 0 w 444"/>
                  <a:gd name="T41" fmla="*/ 0 h 527"/>
                  <a:gd name="T42" fmla="*/ 0 w 444"/>
                  <a:gd name="T43" fmla="*/ 0 h 527"/>
                  <a:gd name="T44" fmla="*/ 0 w 444"/>
                  <a:gd name="T45" fmla="*/ 0 h 527"/>
                  <a:gd name="T46" fmla="*/ 0 w 444"/>
                  <a:gd name="T47" fmla="*/ 0 h 527"/>
                  <a:gd name="T48" fmla="*/ 0 w 444"/>
                  <a:gd name="T49" fmla="*/ 0 h 527"/>
                  <a:gd name="T50" fmla="*/ 0 w 444"/>
                  <a:gd name="T51" fmla="*/ 0 h 527"/>
                  <a:gd name="T52" fmla="*/ 0 w 444"/>
                  <a:gd name="T53" fmla="*/ 0 h 527"/>
                  <a:gd name="T54" fmla="*/ 0 w 444"/>
                  <a:gd name="T55" fmla="*/ 0 h 527"/>
                  <a:gd name="T56" fmla="*/ 0 w 444"/>
                  <a:gd name="T57" fmla="*/ 0 h 527"/>
                  <a:gd name="T58" fmla="*/ 0 w 444"/>
                  <a:gd name="T59" fmla="*/ 0 h 527"/>
                  <a:gd name="T60" fmla="*/ 0 w 444"/>
                  <a:gd name="T61" fmla="*/ 0 h 527"/>
                  <a:gd name="T62" fmla="*/ 0 w 444"/>
                  <a:gd name="T63" fmla="*/ 0 h 527"/>
                  <a:gd name="T64" fmla="*/ 0 w 444"/>
                  <a:gd name="T65" fmla="*/ 0 h 527"/>
                  <a:gd name="T66" fmla="*/ 0 w 444"/>
                  <a:gd name="T67" fmla="*/ 0 h 527"/>
                  <a:gd name="T68" fmla="*/ 0 w 444"/>
                  <a:gd name="T69" fmla="*/ 0 h 527"/>
                  <a:gd name="T70" fmla="*/ 0 w 444"/>
                  <a:gd name="T71" fmla="*/ 0 h 527"/>
                  <a:gd name="T72" fmla="*/ 0 w 444"/>
                  <a:gd name="T73" fmla="*/ 0 h 527"/>
                  <a:gd name="T74" fmla="*/ 0 w 444"/>
                  <a:gd name="T75" fmla="*/ 0 h 527"/>
                  <a:gd name="T76" fmla="*/ 0 w 444"/>
                  <a:gd name="T77" fmla="*/ 0 h 527"/>
                  <a:gd name="T78" fmla="*/ 0 w 444"/>
                  <a:gd name="T79" fmla="*/ 0 h 527"/>
                  <a:gd name="T80" fmla="*/ 0 w 444"/>
                  <a:gd name="T81" fmla="*/ 0 h 527"/>
                  <a:gd name="T82" fmla="*/ 0 w 444"/>
                  <a:gd name="T83" fmla="*/ 0 h 527"/>
                  <a:gd name="T84" fmla="*/ 0 w 444"/>
                  <a:gd name="T85" fmla="*/ 0 h 527"/>
                  <a:gd name="T86" fmla="*/ 0 w 444"/>
                  <a:gd name="T87" fmla="*/ 0 h 527"/>
                  <a:gd name="T88" fmla="*/ 0 w 444"/>
                  <a:gd name="T89" fmla="*/ 0 h 5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4" h="527">
                    <a:moveTo>
                      <a:pt x="425" y="16"/>
                    </a:moveTo>
                    <a:lnTo>
                      <a:pt x="439" y="126"/>
                    </a:lnTo>
                    <a:lnTo>
                      <a:pt x="444" y="240"/>
                    </a:lnTo>
                    <a:lnTo>
                      <a:pt x="439" y="357"/>
                    </a:lnTo>
                    <a:lnTo>
                      <a:pt x="425" y="472"/>
                    </a:lnTo>
                    <a:lnTo>
                      <a:pt x="402" y="483"/>
                    </a:lnTo>
                    <a:lnTo>
                      <a:pt x="379" y="494"/>
                    </a:lnTo>
                    <a:lnTo>
                      <a:pt x="355" y="502"/>
                    </a:lnTo>
                    <a:lnTo>
                      <a:pt x="332" y="510"/>
                    </a:lnTo>
                    <a:lnTo>
                      <a:pt x="308" y="517"/>
                    </a:lnTo>
                    <a:lnTo>
                      <a:pt x="285" y="521"/>
                    </a:lnTo>
                    <a:lnTo>
                      <a:pt x="261" y="525"/>
                    </a:lnTo>
                    <a:lnTo>
                      <a:pt x="236" y="527"/>
                    </a:lnTo>
                    <a:lnTo>
                      <a:pt x="213" y="527"/>
                    </a:lnTo>
                    <a:lnTo>
                      <a:pt x="189" y="526"/>
                    </a:lnTo>
                    <a:lnTo>
                      <a:pt x="165" y="523"/>
                    </a:lnTo>
                    <a:lnTo>
                      <a:pt x="141" y="518"/>
                    </a:lnTo>
                    <a:lnTo>
                      <a:pt x="118" y="510"/>
                    </a:lnTo>
                    <a:lnTo>
                      <a:pt x="94" y="501"/>
                    </a:lnTo>
                    <a:lnTo>
                      <a:pt x="69" y="489"/>
                    </a:lnTo>
                    <a:lnTo>
                      <a:pt x="46" y="475"/>
                    </a:lnTo>
                    <a:lnTo>
                      <a:pt x="24" y="415"/>
                    </a:lnTo>
                    <a:lnTo>
                      <a:pt x="11" y="359"/>
                    </a:lnTo>
                    <a:lnTo>
                      <a:pt x="3" y="306"/>
                    </a:lnTo>
                    <a:lnTo>
                      <a:pt x="0" y="255"/>
                    </a:lnTo>
                    <a:lnTo>
                      <a:pt x="5" y="206"/>
                    </a:lnTo>
                    <a:lnTo>
                      <a:pt x="14" y="159"/>
                    </a:lnTo>
                    <a:lnTo>
                      <a:pt x="28" y="111"/>
                    </a:lnTo>
                    <a:lnTo>
                      <a:pt x="46" y="64"/>
                    </a:lnTo>
                    <a:lnTo>
                      <a:pt x="69" y="49"/>
                    </a:lnTo>
                    <a:lnTo>
                      <a:pt x="92" y="37"/>
                    </a:lnTo>
                    <a:lnTo>
                      <a:pt x="117" y="25"/>
                    </a:lnTo>
                    <a:lnTo>
                      <a:pt x="140" y="17"/>
                    </a:lnTo>
                    <a:lnTo>
                      <a:pt x="164" y="10"/>
                    </a:lnTo>
                    <a:lnTo>
                      <a:pt x="187" y="5"/>
                    </a:lnTo>
                    <a:lnTo>
                      <a:pt x="211" y="2"/>
                    </a:lnTo>
                    <a:lnTo>
                      <a:pt x="235" y="1"/>
                    </a:lnTo>
                    <a:lnTo>
                      <a:pt x="258" y="0"/>
                    </a:lnTo>
                    <a:lnTo>
                      <a:pt x="282" y="1"/>
                    </a:lnTo>
                    <a:lnTo>
                      <a:pt x="307" y="2"/>
                    </a:lnTo>
                    <a:lnTo>
                      <a:pt x="331" y="4"/>
                    </a:lnTo>
                    <a:lnTo>
                      <a:pt x="354" y="7"/>
                    </a:lnTo>
                    <a:lnTo>
                      <a:pt x="378" y="10"/>
                    </a:lnTo>
                    <a:lnTo>
                      <a:pt x="402" y="12"/>
                    </a:lnTo>
                    <a:lnTo>
                      <a:pt x="425" y="16"/>
                    </a:lnTo>
                    <a:close/>
                  </a:path>
                </a:pathLst>
              </a:custGeom>
              <a:solidFill>
                <a:srgbClr val="358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41" name="Freeform 1444"/>
              <p:cNvSpPr>
                <a:spLocks noChangeArrowheads="1"/>
              </p:cNvSpPr>
              <p:nvPr/>
            </p:nvSpPr>
            <p:spPr bwMode="auto">
              <a:xfrm flipH="1">
                <a:off x="4660" y="1215"/>
                <a:ext cx="186" cy="206"/>
              </a:xfrm>
              <a:custGeom>
                <a:avLst/>
                <a:gdLst>
                  <a:gd name="T0" fmla="*/ 0 w 419"/>
                  <a:gd name="T1" fmla="*/ 0 h 502"/>
                  <a:gd name="T2" fmla="*/ 0 w 419"/>
                  <a:gd name="T3" fmla="*/ 0 h 502"/>
                  <a:gd name="T4" fmla="*/ 0 w 419"/>
                  <a:gd name="T5" fmla="*/ 0 h 502"/>
                  <a:gd name="T6" fmla="*/ 0 w 419"/>
                  <a:gd name="T7" fmla="*/ 0 h 502"/>
                  <a:gd name="T8" fmla="*/ 0 w 419"/>
                  <a:gd name="T9" fmla="*/ 0 h 502"/>
                  <a:gd name="T10" fmla="*/ 0 w 419"/>
                  <a:gd name="T11" fmla="*/ 0 h 502"/>
                  <a:gd name="T12" fmla="*/ 0 w 419"/>
                  <a:gd name="T13" fmla="*/ 0 h 502"/>
                  <a:gd name="T14" fmla="*/ 0 w 419"/>
                  <a:gd name="T15" fmla="*/ 0 h 502"/>
                  <a:gd name="T16" fmla="*/ 0 w 419"/>
                  <a:gd name="T17" fmla="*/ 0 h 502"/>
                  <a:gd name="T18" fmla="*/ 0 w 419"/>
                  <a:gd name="T19" fmla="*/ 0 h 502"/>
                  <a:gd name="T20" fmla="*/ 0 w 419"/>
                  <a:gd name="T21" fmla="*/ 0 h 502"/>
                  <a:gd name="T22" fmla="*/ 0 w 419"/>
                  <a:gd name="T23" fmla="*/ 0 h 502"/>
                  <a:gd name="T24" fmla="*/ 0 w 419"/>
                  <a:gd name="T25" fmla="*/ 0 h 502"/>
                  <a:gd name="T26" fmla="*/ 0 w 419"/>
                  <a:gd name="T27" fmla="*/ 0 h 502"/>
                  <a:gd name="T28" fmla="*/ 0 w 419"/>
                  <a:gd name="T29" fmla="*/ 0 h 502"/>
                  <a:gd name="T30" fmla="*/ 0 w 419"/>
                  <a:gd name="T31" fmla="*/ 0 h 502"/>
                  <a:gd name="T32" fmla="*/ 0 w 419"/>
                  <a:gd name="T33" fmla="*/ 0 h 502"/>
                  <a:gd name="T34" fmla="*/ 0 w 419"/>
                  <a:gd name="T35" fmla="*/ 0 h 502"/>
                  <a:gd name="T36" fmla="*/ 0 w 419"/>
                  <a:gd name="T37" fmla="*/ 0 h 502"/>
                  <a:gd name="T38" fmla="*/ 0 w 419"/>
                  <a:gd name="T39" fmla="*/ 0 h 502"/>
                  <a:gd name="T40" fmla="*/ 0 w 419"/>
                  <a:gd name="T41" fmla="*/ 0 h 502"/>
                  <a:gd name="T42" fmla="*/ 0 w 419"/>
                  <a:gd name="T43" fmla="*/ 0 h 502"/>
                  <a:gd name="T44" fmla="*/ 0 w 419"/>
                  <a:gd name="T45" fmla="*/ 0 h 502"/>
                  <a:gd name="T46" fmla="*/ 0 w 419"/>
                  <a:gd name="T47" fmla="*/ 0 h 502"/>
                  <a:gd name="T48" fmla="*/ 0 w 419"/>
                  <a:gd name="T49" fmla="*/ 0 h 502"/>
                  <a:gd name="T50" fmla="*/ 0 w 419"/>
                  <a:gd name="T51" fmla="*/ 0 h 502"/>
                  <a:gd name="T52" fmla="*/ 0 w 419"/>
                  <a:gd name="T53" fmla="*/ 0 h 502"/>
                  <a:gd name="T54" fmla="*/ 0 w 419"/>
                  <a:gd name="T55" fmla="*/ 0 h 502"/>
                  <a:gd name="T56" fmla="*/ 0 w 419"/>
                  <a:gd name="T57" fmla="*/ 0 h 502"/>
                  <a:gd name="T58" fmla="*/ 0 w 419"/>
                  <a:gd name="T59" fmla="*/ 0 h 502"/>
                  <a:gd name="T60" fmla="*/ 0 w 419"/>
                  <a:gd name="T61" fmla="*/ 0 h 502"/>
                  <a:gd name="T62" fmla="*/ 0 w 419"/>
                  <a:gd name="T63" fmla="*/ 0 h 502"/>
                  <a:gd name="T64" fmla="*/ 0 w 419"/>
                  <a:gd name="T65" fmla="*/ 0 h 502"/>
                  <a:gd name="T66" fmla="*/ 0 w 419"/>
                  <a:gd name="T67" fmla="*/ 0 h 502"/>
                  <a:gd name="T68" fmla="*/ 0 w 419"/>
                  <a:gd name="T69" fmla="*/ 0 h 502"/>
                  <a:gd name="T70" fmla="*/ 0 w 419"/>
                  <a:gd name="T71" fmla="*/ 0 h 502"/>
                  <a:gd name="T72" fmla="*/ 0 w 419"/>
                  <a:gd name="T73" fmla="*/ 0 h 502"/>
                  <a:gd name="T74" fmla="*/ 0 w 419"/>
                  <a:gd name="T75" fmla="*/ 0 h 502"/>
                  <a:gd name="T76" fmla="*/ 0 w 419"/>
                  <a:gd name="T77" fmla="*/ 0 h 502"/>
                  <a:gd name="T78" fmla="*/ 0 w 419"/>
                  <a:gd name="T79" fmla="*/ 0 h 502"/>
                  <a:gd name="T80" fmla="*/ 0 w 419"/>
                  <a:gd name="T81" fmla="*/ 0 h 502"/>
                  <a:gd name="T82" fmla="*/ 0 w 419"/>
                  <a:gd name="T83" fmla="*/ 0 h 502"/>
                  <a:gd name="T84" fmla="*/ 0 w 419"/>
                  <a:gd name="T85" fmla="*/ 0 h 502"/>
                  <a:gd name="T86" fmla="*/ 0 w 419"/>
                  <a:gd name="T87" fmla="*/ 0 h 502"/>
                  <a:gd name="T88" fmla="*/ 0 w 419"/>
                  <a:gd name="T89" fmla="*/ 0 h 5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9" h="502">
                    <a:moveTo>
                      <a:pt x="398" y="21"/>
                    </a:moveTo>
                    <a:lnTo>
                      <a:pt x="413" y="123"/>
                    </a:lnTo>
                    <a:lnTo>
                      <a:pt x="419" y="228"/>
                    </a:lnTo>
                    <a:lnTo>
                      <a:pt x="414" y="334"/>
                    </a:lnTo>
                    <a:lnTo>
                      <a:pt x="398" y="440"/>
                    </a:lnTo>
                    <a:lnTo>
                      <a:pt x="376" y="453"/>
                    </a:lnTo>
                    <a:lnTo>
                      <a:pt x="355" y="463"/>
                    </a:lnTo>
                    <a:lnTo>
                      <a:pt x="333" y="474"/>
                    </a:lnTo>
                    <a:lnTo>
                      <a:pt x="311" y="482"/>
                    </a:lnTo>
                    <a:lnTo>
                      <a:pt x="290" y="490"/>
                    </a:lnTo>
                    <a:lnTo>
                      <a:pt x="268" y="495"/>
                    </a:lnTo>
                    <a:lnTo>
                      <a:pt x="246" y="499"/>
                    </a:lnTo>
                    <a:lnTo>
                      <a:pt x="224" y="501"/>
                    </a:lnTo>
                    <a:lnTo>
                      <a:pt x="202" y="502"/>
                    </a:lnTo>
                    <a:lnTo>
                      <a:pt x="180" y="500"/>
                    </a:lnTo>
                    <a:lnTo>
                      <a:pt x="158" y="497"/>
                    </a:lnTo>
                    <a:lnTo>
                      <a:pt x="136" y="491"/>
                    </a:lnTo>
                    <a:lnTo>
                      <a:pt x="116" y="483"/>
                    </a:lnTo>
                    <a:lnTo>
                      <a:pt x="94" y="472"/>
                    </a:lnTo>
                    <a:lnTo>
                      <a:pt x="72" y="460"/>
                    </a:lnTo>
                    <a:lnTo>
                      <a:pt x="50" y="444"/>
                    </a:lnTo>
                    <a:lnTo>
                      <a:pt x="27" y="388"/>
                    </a:lnTo>
                    <a:lnTo>
                      <a:pt x="11" y="338"/>
                    </a:lnTo>
                    <a:lnTo>
                      <a:pt x="3" y="288"/>
                    </a:lnTo>
                    <a:lnTo>
                      <a:pt x="0" y="241"/>
                    </a:lnTo>
                    <a:lnTo>
                      <a:pt x="4" y="196"/>
                    </a:lnTo>
                    <a:lnTo>
                      <a:pt x="14" y="152"/>
                    </a:lnTo>
                    <a:lnTo>
                      <a:pt x="29" y="108"/>
                    </a:lnTo>
                    <a:lnTo>
                      <a:pt x="50" y="66"/>
                    </a:lnTo>
                    <a:lnTo>
                      <a:pt x="71" y="50"/>
                    </a:lnTo>
                    <a:lnTo>
                      <a:pt x="93" y="36"/>
                    </a:lnTo>
                    <a:lnTo>
                      <a:pt x="114" y="24"/>
                    </a:lnTo>
                    <a:lnTo>
                      <a:pt x="135" y="16"/>
                    </a:lnTo>
                    <a:lnTo>
                      <a:pt x="157" y="9"/>
                    </a:lnTo>
                    <a:lnTo>
                      <a:pt x="179" y="5"/>
                    </a:lnTo>
                    <a:lnTo>
                      <a:pt x="201" y="3"/>
                    </a:lnTo>
                    <a:lnTo>
                      <a:pt x="223" y="0"/>
                    </a:lnTo>
                    <a:lnTo>
                      <a:pt x="245" y="0"/>
                    </a:lnTo>
                    <a:lnTo>
                      <a:pt x="267" y="1"/>
                    </a:lnTo>
                    <a:lnTo>
                      <a:pt x="288" y="4"/>
                    </a:lnTo>
                    <a:lnTo>
                      <a:pt x="310" y="6"/>
                    </a:lnTo>
                    <a:lnTo>
                      <a:pt x="332" y="9"/>
                    </a:lnTo>
                    <a:lnTo>
                      <a:pt x="354" y="13"/>
                    </a:lnTo>
                    <a:lnTo>
                      <a:pt x="376" y="18"/>
                    </a:lnTo>
                    <a:lnTo>
                      <a:pt x="398" y="21"/>
                    </a:lnTo>
                    <a:close/>
                  </a:path>
                </a:pathLst>
              </a:custGeom>
              <a:solidFill>
                <a:srgbClr val="3F84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42" name="Freeform 1445"/>
              <p:cNvSpPr>
                <a:spLocks noChangeArrowheads="1"/>
              </p:cNvSpPr>
              <p:nvPr/>
            </p:nvSpPr>
            <p:spPr bwMode="auto">
              <a:xfrm flipH="1">
                <a:off x="4666" y="1220"/>
                <a:ext cx="175" cy="195"/>
              </a:xfrm>
              <a:custGeom>
                <a:avLst/>
                <a:gdLst>
                  <a:gd name="T0" fmla="*/ 0 w 394"/>
                  <a:gd name="T1" fmla="*/ 0 h 474"/>
                  <a:gd name="T2" fmla="*/ 0 w 394"/>
                  <a:gd name="T3" fmla="*/ 0 h 474"/>
                  <a:gd name="T4" fmla="*/ 0 w 394"/>
                  <a:gd name="T5" fmla="*/ 0 h 474"/>
                  <a:gd name="T6" fmla="*/ 0 w 394"/>
                  <a:gd name="T7" fmla="*/ 0 h 474"/>
                  <a:gd name="T8" fmla="*/ 0 w 394"/>
                  <a:gd name="T9" fmla="*/ 0 h 474"/>
                  <a:gd name="T10" fmla="*/ 0 w 394"/>
                  <a:gd name="T11" fmla="*/ 0 h 474"/>
                  <a:gd name="T12" fmla="*/ 0 w 394"/>
                  <a:gd name="T13" fmla="*/ 0 h 474"/>
                  <a:gd name="T14" fmla="*/ 0 w 394"/>
                  <a:gd name="T15" fmla="*/ 0 h 474"/>
                  <a:gd name="T16" fmla="*/ 0 w 394"/>
                  <a:gd name="T17" fmla="*/ 0 h 474"/>
                  <a:gd name="T18" fmla="*/ 0 w 394"/>
                  <a:gd name="T19" fmla="*/ 0 h 474"/>
                  <a:gd name="T20" fmla="*/ 0 w 394"/>
                  <a:gd name="T21" fmla="*/ 0 h 474"/>
                  <a:gd name="T22" fmla="*/ 0 w 394"/>
                  <a:gd name="T23" fmla="*/ 0 h 474"/>
                  <a:gd name="T24" fmla="*/ 0 w 394"/>
                  <a:gd name="T25" fmla="*/ 0 h 474"/>
                  <a:gd name="T26" fmla="*/ 0 w 394"/>
                  <a:gd name="T27" fmla="*/ 0 h 474"/>
                  <a:gd name="T28" fmla="*/ 0 w 394"/>
                  <a:gd name="T29" fmla="*/ 0 h 474"/>
                  <a:gd name="T30" fmla="*/ 0 w 394"/>
                  <a:gd name="T31" fmla="*/ 0 h 474"/>
                  <a:gd name="T32" fmla="*/ 0 w 394"/>
                  <a:gd name="T33" fmla="*/ 0 h 474"/>
                  <a:gd name="T34" fmla="*/ 0 w 394"/>
                  <a:gd name="T35" fmla="*/ 0 h 474"/>
                  <a:gd name="T36" fmla="*/ 0 w 394"/>
                  <a:gd name="T37" fmla="*/ 0 h 474"/>
                  <a:gd name="T38" fmla="*/ 0 w 394"/>
                  <a:gd name="T39" fmla="*/ 0 h 474"/>
                  <a:gd name="T40" fmla="*/ 0 w 394"/>
                  <a:gd name="T41" fmla="*/ 0 h 474"/>
                  <a:gd name="T42" fmla="*/ 0 w 394"/>
                  <a:gd name="T43" fmla="*/ 0 h 474"/>
                  <a:gd name="T44" fmla="*/ 0 w 394"/>
                  <a:gd name="T45" fmla="*/ 0 h 474"/>
                  <a:gd name="T46" fmla="*/ 0 w 394"/>
                  <a:gd name="T47" fmla="*/ 0 h 474"/>
                  <a:gd name="T48" fmla="*/ 0 w 394"/>
                  <a:gd name="T49" fmla="*/ 0 h 474"/>
                  <a:gd name="T50" fmla="*/ 0 w 394"/>
                  <a:gd name="T51" fmla="*/ 0 h 474"/>
                  <a:gd name="T52" fmla="*/ 0 w 394"/>
                  <a:gd name="T53" fmla="*/ 0 h 474"/>
                  <a:gd name="T54" fmla="*/ 0 w 394"/>
                  <a:gd name="T55" fmla="*/ 0 h 474"/>
                  <a:gd name="T56" fmla="*/ 0 w 394"/>
                  <a:gd name="T57" fmla="*/ 0 h 474"/>
                  <a:gd name="T58" fmla="*/ 0 w 394"/>
                  <a:gd name="T59" fmla="*/ 0 h 474"/>
                  <a:gd name="T60" fmla="*/ 0 w 394"/>
                  <a:gd name="T61" fmla="*/ 0 h 474"/>
                  <a:gd name="T62" fmla="*/ 0 w 394"/>
                  <a:gd name="T63" fmla="*/ 0 h 474"/>
                  <a:gd name="T64" fmla="*/ 0 w 394"/>
                  <a:gd name="T65" fmla="*/ 0 h 474"/>
                  <a:gd name="T66" fmla="*/ 0 w 394"/>
                  <a:gd name="T67" fmla="*/ 0 h 474"/>
                  <a:gd name="T68" fmla="*/ 0 w 394"/>
                  <a:gd name="T69" fmla="*/ 0 h 474"/>
                  <a:gd name="T70" fmla="*/ 0 w 394"/>
                  <a:gd name="T71" fmla="*/ 0 h 474"/>
                  <a:gd name="T72" fmla="*/ 0 w 394"/>
                  <a:gd name="T73" fmla="*/ 0 h 474"/>
                  <a:gd name="T74" fmla="*/ 0 w 394"/>
                  <a:gd name="T75" fmla="*/ 0 h 474"/>
                  <a:gd name="T76" fmla="*/ 0 w 394"/>
                  <a:gd name="T77" fmla="*/ 0 h 474"/>
                  <a:gd name="T78" fmla="*/ 0 w 394"/>
                  <a:gd name="T79" fmla="*/ 0 h 474"/>
                  <a:gd name="T80" fmla="*/ 0 w 394"/>
                  <a:gd name="T81" fmla="*/ 0 h 474"/>
                  <a:gd name="T82" fmla="*/ 0 w 394"/>
                  <a:gd name="T83" fmla="*/ 0 h 474"/>
                  <a:gd name="T84" fmla="*/ 0 w 394"/>
                  <a:gd name="T85" fmla="*/ 0 h 474"/>
                  <a:gd name="T86" fmla="*/ 0 w 394"/>
                  <a:gd name="T87" fmla="*/ 0 h 474"/>
                  <a:gd name="T88" fmla="*/ 0 w 394"/>
                  <a:gd name="T89" fmla="*/ 0 h 474"/>
                  <a:gd name="T90" fmla="*/ 0 w 394"/>
                  <a:gd name="T91" fmla="*/ 0 h 474"/>
                  <a:gd name="T92" fmla="*/ 0 w 394"/>
                  <a:gd name="T93" fmla="*/ 0 h 474"/>
                  <a:gd name="T94" fmla="*/ 0 w 394"/>
                  <a:gd name="T95" fmla="*/ 0 h 474"/>
                  <a:gd name="T96" fmla="*/ 0 w 394"/>
                  <a:gd name="T97" fmla="*/ 0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94" h="474">
                    <a:moveTo>
                      <a:pt x="369" y="25"/>
                    </a:moveTo>
                    <a:lnTo>
                      <a:pt x="380" y="72"/>
                    </a:lnTo>
                    <a:lnTo>
                      <a:pt x="388" y="120"/>
                    </a:lnTo>
                    <a:lnTo>
                      <a:pt x="392" y="168"/>
                    </a:lnTo>
                    <a:lnTo>
                      <a:pt x="394" y="215"/>
                    </a:lnTo>
                    <a:lnTo>
                      <a:pt x="392" y="263"/>
                    </a:lnTo>
                    <a:lnTo>
                      <a:pt x="388" y="312"/>
                    </a:lnTo>
                    <a:lnTo>
                      <a:pt x="381" y="360"/>
                    </a:lnTo>
                    <a:lnTo>
                      <a:pt x="369" y="409"/>
                    </a:lnTo>
                    <a:lnTo>
                      <a:pt x="350" y="421"/>
                    </a:lnTo>
                    <a:lnTo>
                      <a:pt x="330" y="433"/>
                    </a:lnTo>
                    <a:lnTo>
                      <a:pt x="311" y="444"/>
                    </a:lnTo>
                    <a:lnTo>
                      <a:pt x="291" y="454"/>
                    </a:lnTo>
                    <a:lnTo>
                      <a:pt x="272" y="460"/>
                    </a:lnTo>
                    <a:lnTo>
                      <a:pt x="251" y="467"/>
                    </a:lnTo>
                    <a:lnTo>
                      <a:pt x="231" y="472"/>
                    </a:lnTo>
                    <a:lnTo>
                      <a:pt x="212" y="474"/>
                    </a:lnTo>
                    <a:lnTo>
                      <a:pt x="192" y="474"/>
                    </a:lnTo>
                    <a:lnTo>
                      <a:pt x="171" y="473"/>
                    </a:lnTo>
                    <a:lnTo>
                      <a:pt x="152" y="470"/>
                    </a:lnTo>
                    <a:lnTo>
                      <a:pt x="132" y="463"/>
                    </a:lnTo>
                    <a:lnTo>
                      <a:pt x="111" y="454"/>
                    </a:lnTo>
                    <a:lnTo>
                      <a:pt x="92" y="442"/>
                    </a:lnTo>
                    <a:lnTo>
                      <a:pt x="72" y="428"/>
                    </a:lnTo>
                    <a:lnTo>
                      <a:pt x="53" y="411"/>
                    </a:lnTo>
                    <a:lnTo>
                      <a:pt x="28" y="360"/>
                    </a:lnTo>
                    <a:lnTo>
                      <a:pt x="11" y="313"/>
                    </a:lnTo>
                    <a:lnTo>
                      <a:pt x="2" y="269"/>
                    </a:lnTo>
                    <a:lnTo>
                      <a:pt x="0" y="227"/>
                    </a:lnTo>
                    <a:lnTo>
                      <a:pt x="4" y="185"/>
                    </a:lnTo>
                    <a:lnTo>
                      <a:pt x="15" y="145"/>
                    </a:lnTo>
                    <a:lnTo>
                      <a:pt x="31" y="106"/>
                    </a:lnTo>
                    <a:lnTo>
                      <a:pt x="53" y="67"/>
                    </a:lnTo>
                    <a:lnTo>
                      <a:pt x="72" y="49"/>
                    </a:lnTo>
                    <a:lnTo>
                      <a:pt x="92" y="35"/>
                    </a:lnTo>
                    <a:lnTo>
                      <a:pt x="111" y="24"/>
                    </a:lnTo>
                    <a:lnTo>
                      <a:pt x="131" y="15"/>
                    </a:lnTo>
                    <a:lnTo>
                      <a:pt x="151" y="8"/>
                    </a:lnTo>
                    <a:lnTo>
                      <a:pt x="170" y="3"/>
                    </a:lnTo>
                    <a:lnTo>
                      <a:pt x="190" y="1"/>
                    </a:lnTo>
                    <a:lnTo>
                      <a:pt x="210" y="0"/>
                    </a:lnTo>
                    <a:lnTo>
                      <a:pt x="230" y="1"/>
                    </a:lnTo>
                    <a:lnTo>
                      <a:pt x="250" y="2"/>
                    </a:lnTo>
                    <a:lnTo>
                      <a:pt x="270" y="4"/>
                    </a:lnTo>
                    <a:lnTo>
                      <a:pt x="290" y="8"/>
                    </a:lnTo>
                    <a:lnTo>
                      <a:pt x="310" y="12"/>
                    </a:lnTo>
                    <a:lnTo>
                      <a:pt x="330" y="17"/>
                    </a:lnTo>
                    <a:lnTo>
                      <a:pt x="350" y="20"/>
                    </a:lnTo>
                    <a:lnTo>
                      <a:pt x="369" y="25"/>
                    </a:lnTo>
                    <a:close/>
                  </a:path>
                </a:pathLst>
              </a:custGeom>
              <a:solidFill>
                <a:srgbClr val="4C87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43" name="Freeform 1446"/>
              <p:cNvSpPr>
                <a:spLocks noChangeArrowheads="1"/>
              </p:cNvSpPr>
              <p:nvPr/>
            </p:nvSpPr>
            <p:spPr bwMode="auto">
              <a:xfrm flipH="1">
                <a:off x="4673" y="1225"/>
                <a:ext cx="165" cy="184"/>
              </a:xfrm>
              <a:custGeom>
                <a:avLst/>
                <a:gdLst>
                  <a:gd name="T0" fmla="*/ 0 w 370"/>
                  <a:gd name="T1" fmla="*/ 0 h 449"/>
                  <a:gd name="T2" fmla="*/ 0 w 370"/>
                  <a:gd name="T3" fmla="*/ 0 h 449"/>
                  <a:gd name="T4" fmla="*/ 0 w 370"/>
                  <a:gd name="T5" fmla="*/ 0 h 449"/>
                  <a:gd name="T6" fmla="*/ 0 w 370"/>
                  <a:gd name="T7" fmla="*/ 0 h 449"/>
                  <a:gd name="T8" fmla="*/ 0 w 370"/>
                  <a:gd name="T9" fmla="*/ 0 h 449"/>
                  <a:gd name="T10" fmla="*/ 0 w 370"/>
                  <a:gd name="T11" fmla="*/ 0 h 449"/>
                  <a:gd name="T12" fmla="*/ 0 w 370"/>
                  <a:gd name="T13" fmla="*/ 0 h 449"/>
                  <a:gd name="T14" fmla="*/ 0 w 370"/>
                  <a:gd name="T15" fmla="*/ 0 h 449"/>
                  <a:gd name="T16" fmla="*/ 0 w 370"/>
                  <a:gd name="T17" fmla="*/ 0 h 449"/>
                  <a:gd name="T18" fmla="*/ 0 w 370"/>
                  <a:gd name="T19" fmla="*/ 0 h 449"/>
                  <a:gd name="T20" fmla="*/ 0 w 370"/>
                  <a:gd name="T21" fmla="*/ 0 h 449"/>
                  <a:gd name="T22" fmla="*/ 0 w 370"/>
                  <a:gd name="T23" fmla="*/ 0 h 449"/>
                  <a:gd name="T24" fmla="*/ 0 w 370"/>
                  <a:gd name="T25" fmla="*/ 0 h 449"/>
                  <a:gd name="T26" fmla="*/ 0 w 370"/>
                  <a:gd name="T27" fmla="*/ 0 h 449"/>
                  <a:gd name="T28" fmla="*/ 0 w 370"/>
                  <a:gd name="T29" fmla="*/ 0 h 449"/>
                  <a:gd name="T30" fmla="*/ 0 w 370"/>
                  <a:gd name="T31" fmla="*/ 0 h 449"/>
                  <a:gd name="T32" fmla="*/ 0 w 370"/>
                  <a:gd name="T33" fmla="*/ 0 h 449"/>
                  <a:gd name="T34" fmla="*/ 0 w 370"/>
                  <a:gd name="T35" fmla="*/ 0 h 449"/>
                  <a:gd name="T36" fmla="*/ 0 w 370"/>
                  <a:gd name="T37" fmla="*/ 0 h 449"/>
                  <a:gd name="T38" fmla="*/ 0 w 370"/>
                  <a:gd name="T39" fmla="*/ 0 h 449"/>
                  <a:gd name="T40" fmla="*/ 0 w 370"/>
                  <a:gd name="T41" fmla="*/ 0 h 449"/>
                  <a:gd name="T42" fmla="*/ 0 w 370"/>
                  <a:gd name="T43" fmla="*/ 0 h 449"/>
                  <a:gd name="T44" fmla="*/ 0 w 370"/>
                  <a:gd name="T45" fmla="*/ 0 h 449"/>
                  <a:gd name="T46" fmla="*/ 0 w 370"/>
                  <a:gd name="T47" fmla="*/ 0 h 449"/>
                  <a:gd name="T48" fmla="*/ 0 w 370"/>
                  <a:gd name="T49" fmla="*/ 0 h 449"/>
                  <a:gd name="T50" fmla="*/ 0 w 370"/>
                  <a:gd name="T51" fmla="*/ 0 h 449"/>
                  <a:gd name="T52" fmla="*/ 0 w 370"/>
                  <a:gd name="T53" fmla="*/ 0 h 449"/>
                  <a:gd name="T54" fmla="*/ 0 w 370"/>
                  <a:gd name="T55" fmla="*/ 0 h 449"/>
                  <a:gd name="T56" fmla="*/ 0 w 370"/>
                  <a:gd name="T57" fmla="*/ 0 h 449"/>
                  <a:gd name="T58" fmla="*/ 0 w 370"/>
                  <a:gd name="T59" fmla="*/ 0 h 449"/>
                  <a:gd name="T60" fmla="*/ 0 w 370"/>
                  <a:gd name="T61" fmla="*/ 0 h 449"/>
                  <a:gd name="T62" fmla="*/ 0 w 370"/>
                  <a:gd name="T63" fmla="*/ 0 h 449"/>
                  <a:gd name="T64" fmla="*/ 0 w 370"/>
                  <a:gd name="T65" fmla="*/ 0 h 449"/>
                  <a:gd name="T66" fmla="*/ 0 w 370"/>
                  <a:gd name="T67" fmla="*/ 0 h 449"/>
                  <a:gd name="T68" fmla="*/ 0 w 370"/>
                  <a:gd name="T69" fmla="*/ 0 h 449"/>
                  <a:gd name="T70" fmla="*/ 0 w 370"/>
                  <a:gd name="T71" fmla="*/ 0 h 449"/>
                  <a:gd name="T72" fmla="*/ 0 w 370"/>
                  <a:gd name="T73" fmla="*/ 0 h 449"/>
                  <a:gd name="T74" fmla="*/ 0 w 370"/>
                  <a:gd name="T75" fmla="*/ 0 h 449"/>
                  <a:gd name="T76" fmla="*/ 0 w 370"/>
                  <a:gd name="T77" fmla="*/ 0 h 449"/>
                  <a:gd name="T78" fmla="*/ 0 w 370"/>
                  <a:gd name="T79" fmla="*/ 0 h 449"/>
                  <a:gd name="T80" fmla="*/ 0 w 370"/>
                  <a:gd name="T81" fmla="*/ 0 h 449"/>
                  <a:gd name="T82" fmla="*/ 0 w 370"/>
                  <a:gd name="T83" fmla="*/ 0 h 449"/>
                  <a:gd name="T84" fmla="*/ 0 w 370"/>
                  <a:gd name="T85" fmla="*/ 0 h 449"/>
                  <a:gd name="T86" fmla="*/ 0 w 370"/>
                  <a:gd name="T87" fmla="*/ 0 h 449"/>
                  <a:gd name="T88" fmla="*/ 0 w 370"/>
                  <a:gd name="T89" fmla="*/ 0 h 449"/>
                  <a:gd name="T90" fmla="*/ 0 w 370"/>
                  <a:gd name="T91" fmla="*/ 0 h 449"/>
                  <a:gd name="T92" fmla="*/ 0 w 370"/>
                  <a:gd name="T93" fmla="*/ 0 h 449"/>
                  <a:gd name="T94" fmla="*/ 0 w 370"/>
                  <a:gd name="T95" fmla="*/ 0 h 449"/>
                  <a:gd name="T96" fmla="*/ 0 w 370"/>
                  <a:gd name="T97" fmla="*/ 0 h 4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0" h="449">
                    <a:moveTo>
                      <a:pt x="342" y="30"/>
                    </a:moveTo>
                    <a:lnTo>
                      <a:pt x="354" y="74"/>
                    </a:lnTo>
                    <a:lnTo>
                      <a:pt x="362" y="118"/>
                    </a:lnTo>
                    <a:lnTo>
                      <a:pt x="367" y="160"/>
                    </a:lnTo>
                    <a:lnTo>
                      <a:pt x="370" y="204"/>
                    </a:lnTo>
                    <a:lnTo>
                      <a:pt x="368" y="247"/>
                    </a:lnTo>
                    <a:lnTo>
                      <a:pt x="364" y="290"/>
                    </a:lnTo>
                    <a:lnTo>
                      <a:pt x="355" y="333"/>
                    </a:lnTo>
                    <a:lnTo>
                      <a:pt x="342" y="377"/>
                    </a:lnTo>
                    <a:lnTo>
                      <a:pt x="325" y="391"/>
                    </a:lnTo>
                    <a:lnTo>
                      <a:pt x="306" y="403"/>
                    </a:lnTo>
                    <a:lnTo>
                      <a:pt x="289" y="415"/>
                    </a:lnTo>
                    <a:lnTo>
                      <a:pt x="271" y="425"/>
                    </a:lnTo>
                    <a:lnTo>
                      <a:pt x="253" y="433"/>
                    </a:lnTo>
                    <a:lnTo>
                      <a:pt x="235" y="440"/>
                    </a:lnTo>
                    <a:lnTo>
                      <a:pt x="218" y="446"/>
                    </a:lnTo>
                    <a:lnTo>
                      <a:pt x="199" y="448"/>
                    </a:lnTo>
                    <a:lnTo>
                      <a:pt x="181" y="449"/>
                    </a:lnTo>
                    <a:lnTo>
                      <a:pt x="162" y="447"/>
                    </a:lnTo>
                    <a:lnTo>
                      <a:pt x="145" y="444"/>
                    </a:lnTo>
                    <a:lnTo>
                      <a:pt x="127" y="437"/>
                    </a:lnTo>
                    <a:lnTo>
                      <a:pt x="108" y="426"/>
                    </a:lnTo>
                    <a:lnTo>
                      <a:pt x="91" y="414"/>
                    </a:lnTo>
                    <a:lnTo>
                      <a:pt x="72" y="399"/>
                    </a:lnTo>
                    <a:lnTo>
                      <a:pt x="55" y="379"/>
                    </a:lnTo>
                    <a:lnTo>
                      <a:pt x="30" y="334"/>
                    </a:lnTo>
                    <a:lnTo>
                      <a:pt x="13" y="292"/>
                    </a:lnTo>
                    <a:lnTo>
                      <a:pt x="2" y="251"/>
                    </a:lnTo>
                    <a:lnTo>
                      <a:pt x="0" y="212"/>
                    </a:lnTo>
                    <a:lnTo>
                      <a:pt x="3" y="175"/>
                    </a:lnTo>
                    <a:lnTo>
                      <a:pt x="15" y="140"/>
                    </a:lnTo>
                    <a:lnTo>
                      <a:pt x="32" y="104"/>
                    </a:lnTo>
                    <a:lnTo>
                      <a:pt x="55" y="68"/>
                    </a:lnTo>
                    <a:lnTo>
                      <a:pt x="72" y="50"/>
                    </a:lnTo>
                    <a:lnTo>
                      <a:pt x="91" y="35"/>
                    </a:lnTo>
                    <a:lnTo>
                      <a:pt x="108" y="23"/>
                    </a:lnTo>
                    <a:lnTo>
                      <a:pt x="127" y="14"/>
                    </a:lnTo>
                    <a:lnTo>
                      <a:pt x="144" y="7"/>
                    </a:lnTo>
                    <a:lnTo>
                      <a:pt x="162" y="3"/>
                    </a:lnTo>
                    <a:lnTo>
                      <a:pt x="180" y="0"/>
                    </a:lnTo>
                    <a:lnTo>
                      <a:pt x="198" y="0"/>
                    </a:lnTo>
                    <a:lnTo>
                      <a:pt x="216" y="1"/>
                    </a:lnTo>
                    <a:lnTo>
                      <a:pt x="235" y="4"/>
                    </a:lnTo>
                    <a:lnTo>
                      <a:pt x="252" y="6"/>
                    </a:lnTo>
                    <a:lnTo>
                      <a:pt x="271" y="11"/>
                    </a:lnTo>
                    <a:lnTo>
                      <a:pt x="289" y="15"/>
                    </a:lnTo>
                    <a:lnTo>
                      <a:pt x="306" y="20"/>
                    </a:lnTo>
                    <a:lnTo>
                      <a:pt x="325" y="26"/>
                    </a:lnTo>
                    <a:lnTo>
                      <a:pt x="342" y="30"/>
                    </a:lnTo>
                    <a:close/>
                  </a:path>
                </a:pathLst>
              </a:custGeom>
              <a:solidFill>
                <a:srgbClr val="5689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44" name="Freeform 1447"/>
              <p:cNvSpPr>
                <a:spLocks noChangeArrowheads="1"/>
              </p:cNvSpPr>
              <p:nvPr/>
            </p:nvSpPr>
            <p:spPr bwMode="auto">
              <a:xfrm flipH="1">
                <a:off x="4639" y="1522"/>
                <a:ext cx="217" cy="20"/>
              </a:xfrm>
              <a:custGeom>
                <a:avLst/>
                <a:gdLst>
                  <a:gd name="T0" fmla="*/ 0 w 489"/>
                  <a:gd name="T1" fmla="*/ 0 h 48"/>
                  <a:gd name="T2" fmla="*/ 1 w 489"/>
                  <a:gd name="T3" fmla="*/ 0 h 48"/>
                  <a:gd name="T4" fmla="*/ 1 w 489"/>
                  <a:gd name="T5" fmla="*/ 0 h 48"/>
                  <a:gd name="T6" fmla="*/ 0 w 489"/>
                  <a:gd name="T7" fmla="*/ 0 h 48"/>
                  <a:gd name="T8" fmla="*/ 0 w 489"/>
                  <a:gd name="T9" fmla="*/ 0 h 48"/>
                  <a:gd name="T10" fmla="*/ 0 w 489"/>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 h="48">
                    <a:moveTo>
                      <a:pt x="3" y="0"/>
                    </a:moveTo>
                    <a:lnTo>
                      <a:pt x="489" y="15"/>
                    </a:lnTo>
                    <a:lnTo>
                      <a:pt x="489" y="38"/>
                    </a:lnTo>
                    <a:lnTo>
                      <a:pt x="7" y="28"/>
                    </a:lnTo>
                    <a:lnTo>
                      <a:pt x="0" y="48"/>
                    </a:lnTo>
                    <a:lnTo>
                      <a:pt x="3" y="0"/>
                    </a:lnTo>
                    <a:close/>
                  </a:path>
                </a:pathLst>
              </a:custGeom>
              <a:solidFill>
                <a:srgbClr val="514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45" name="Freeform 1448"/>
              <p:cNvSpPr>
                <a:spLocks noChangeArrowheads="1"/>
              </p:cNvSpPr>
              <p:nvPr/>
            </p:nvSpPr>
            <p:spPr bwMode="auto">
              <a:xfrm flipH="1">
                <a:off x="4639" y="1534"/>
                <a:ext cx="215" cy="9"/>
              </a:xfrm>
              <a:custGeom>
                <a:avLst/>
                <a:gdLst>
                  <a:gd name="T0" fmla="*/ 0 w 483"/>
                  <a:gd name="T1" fmla="*/ 0 h 23"/>
                  <a:gd name="T2" fmla="*/ 1 w 483"/>
                  <a:gd name="T3" fmla="*/ 0 h 23"/>
                  <a:gd name="T4" fmla="*/ 1 w 483"/>
                  <a:gd name="T5" fmla="*/ 0 h 23"/>
                  <a:gd name="T6" fmla="*/ 0 w 483"/>
                  <a:gd name="T7" fmla="*/ 0 h 23"/>
                  <a:gd name="T8" fmla="*/ 0 w 483"/>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23">
                    <a:moveTo>
                      <a:pt x="3" y="0"/>
                    </a:moveTo>
                    <a:lnTo>
                      <a:pt x="483" y="10"/>
                    </a:lnTo>
                    <a:lnTo>
                      <a:pt x="483" y="23"/>
                    </a:lnTo>
                    <a:lnTo>
                      <a:pt x="0" y="11"/>
                    </a:lnTo>
                    <a:lnTo>
                      <a:pt x="3" y="0"/>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46" name="Freeform 1449"/>
              <p:cNvSpPr>
                <a:spLocks noChangeArrowheads="1"/>
              </p:cNvSpPr>
              <p:nvPr/>
            </p:nvSpPr>
            <p:spPr bwMode="auto">
              <a:xfrm flipH="1">
                <a:off x="4812" y="1525"/>
                <a:ext cx="40" cy="7"/>
              </a:xfrm>
              <a:custGeom>
                <a:avLst/>
                <a:gdLst>
                  <a:gd name="T0" fmla="*/ 0 w 91"/>
                  <a:gd name="T1" fmla="*/ 0 h 15"/>
                  <a:gd name="T2" fmla="*/ 0 w 91"/>
                  <a:gd name="T3" fmla="*/ 0 h 15"/>
                  <a:gd name="T4" fmla="*/ 0 w 91"/>
                  <a:gd name="T5" fmla="*/ 0 h 15"/>
                  <a:gd name="T6" fmla="*/ 0 w 91"/>
                  <a:gd name="T7" fmla="*/ 0 h 15"/>
                  <a:gd name="T8" fmla="*/ 0 w 91"/>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5">
                    <a:moveTo>
                      <a:pt x="0" y="0"/>
                    </a:moveTo>
                    <a:lnTo>
                      <a:pt x="91" y="1"/>
                    </a:lnTo>
                    <a:lnTo>
                      <a:pt x="91" y="15"/>
                    </a:lnTo>
                    <a:lnTo>
                      <a:pt x="0" y="13"/>
                    </a:lnTo>
                    <a:lnTo>
                      <a:pt x="0" y="0"/>
                    </a:lnTo>
                    <a:close/>
                  </a:path>
                </a:pathLst>
              </a:custGeom>
              <a:solidFill>
                <a:srgbClr val="AA8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47" name="Freeform 1450"/>
              <p:cNvSpPr>
                <a:spLocks noChangeArrowheads="1"/>
              </p:cNvSpPr>
              <p:nvPr/>
            </p:nvSpPr>
            <p:spPr bwMode="auto">
              <a:xfrm flipH="1">
                <a:off x="4766" y="1525"/>
                <a:ext cx="41" cy="7"/>
              </a:xfrm>
              <a:custGeom>
                <a:avLst/>
                <a:gdLst>
                  <a:gd name="T0" fmla="*/ 0 w 92"/>
                  <a:gd name="T1" fmla="*/ 0 h 16"/>
                  <a:gd name="T2" fmla="*/ 0 w 92"/>
                  <a:gd name="T3" fmla="*/ 0 h 16"/>
                  <a:gd name="T4" fmla="*/ 0 w 92"/>
                  <a:gd name="T5" fmla="*/ 0 h 16"/>
                  <a:gd name="T6" fmla="*/ 0 w 92"/>
                  <a:gd name="T7" fmla="*/ 0 h 16"/>
                  <a:gd name="T8" fmla="*/ 0 w 92"/>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6">
                    <a:moveTo>
                      <a:pt x="0" y="0"/>
                    </a:moveTo>
                    <a:lnTo>
                      <a:pt x="92" y="2"/>
                    </a:lnTo>
                    <a:lnTo>
                      <a:pt x="92" y="16"/>
                    </a:lnTo>
                    <a:lnTo>
                      <a:pt x="0" y="15"/>
                    </a:lnTo>
                    <a:lnTo>
                      <a:pt x="0" y="0"/>
                    </a:lnTo>
                    <a:close/>
                  </a:path>
                </a:pathLst>
              </a:custGeom>
              <a:solidFill>
                <a:srgbClr val="AA8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48" name="Freeform 1451"/>
              <p:cNvSpPr>
                <a:spLocks noChangeArrowheads="1"/>
              </p:cNvSpPr>
              <p:nvPr/>
            </p:nvSpPr>
            <p:spPr bwMode="auto">
              <a:xfrm flipH="1">
                <a:off x="4720" y="1526"/>
                <a:ext cx="40" cy="7"/>
              </a:xfrm>
              <a:custGeom>
                <a:avLst/>
                <a:gdLst>
                  <a:gd name="T0" fmla="*/ 0 w 91"/>
                  <a:gd name="T1" fmla="*/ 0 h 16"/>
                  <a:gd name="T2" fmla="*/ 0 w 91"/>
                  <a:gd name="T3" fmla="*/ 0 h 16"/>
                  <a:gd name="T4" fmla="*/ 0 w 91"/>
                  <a:gd name="T5" fmla="*/ 0 h 16"/>
                  <a:gd name="T6" fmla="*/ 0 w 91"/>
                  <a:gd name="T7" fmla="*/ 0 h 16"/>
                  <a:gd name="T8" fmla="*/ 0 w 91"/>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6">
                    <a:moveTo>
                      <a:pt x="0" y="0"/>
                    </a:moveTo>
                    <a:lnTo>
                      <a:pt x="91" y="2"/>
                    </a:lnTo>
                    <a:lnTo>
                      <a:pt x="91" y="16"/>
                    </a:lnTo>
                    <a:lnTo>
                      <a:pt x="0" y="15"/>
                    </a:lnTo>
                    <a:lnTo>
                      <a:pt x="0" y="0"/>
                    </a:lnTo>
                    <a:close/>
                  </a:path>
                </a:pathLst>
              </a:custGeom>
              <a:solidFill>
                <a:srgbClr val="AA8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49" name="Freeform 1452"/>
              <p:cNvSpPr>
                <a:spLocks noChangeArrowheads="1"/>
              </p:cNvSpPr>
              <p:nvPr/>
            </p:nvSpPr>
            <p:spPr bwMode="auto">
              <a:xfrm flipH="1">
                <a:off x="4664" y="1528"/>
                <a:ext cx="41" cy="7"/>
              </a:xfrm>
              <a:custGeom>
                <a:avLst/>
                <a:gdLst>
                  <a:gd name="T0" fmla="*/ 0 w 92"/>
                  <a:gd name="T1" fmla="*/ 0 h 16"/>
                  <a:gd name="T2" fmla="*/ 0 w 92"/>
                  <a:gd name="T3" fmla="*/ 0 h 16"/>
                  <a:gd name="T4" fmla="*/ 0 w 92"/>
                  <a:gd name="T5" fmla="*/ 0 h 16"/>
                  <a:gd name="T6" fmla="*/ 0 w 92"/>
                  <a:gd name="T7" fmla="*/ 0 h 16"/>
                  <a:gd name="T8" fmla="*/ 0 w 92"/>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6">
                    <a:moveTo>
                      <a:pt x="0" y="0"/>
                    </a:moveTo>
                    <a:lnTo>
                      <a:pt x="92" y="2"/>
                    </a:lnTo>
                    <a:lnTo>
                      <a:pt x="92" y="16"/>
                    </a:lnTo>
                    <a:lnTo>
                      <a:pt x="0" y="13"/>
                    </a:lnTo>
                    <a:lnTo>
                      <a:pt x="0" y="0"/>
                    </a:lnTo>
                    <a:close/>
                  </a:path>
                </a:pathLst>
              </a:custGeom>
              <a:solidFill>
                <a:srgbClr val="AA8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50" name="Freeform 1453"/>
              <p:cNvSpPr>
                <a:spLocks noChangeArrowheads="1"/>
              </p:cNvSpPr>
              <p:nvPr/>
            </p:nvSpPr>
            <p:spPr bwMode="auto">
              <a:xfrm flipH="1">
                <a:off x="4812" y="1527"/>
                <a:ext cx="40" cy="3"/>
              </a:xfrm>
              <a:custGeom>
                <a:avLst/>
                <a:gdLst>
                  <a:gd name="T0" fmla="*/ 0 w 91"/>
                  <a:gd name="T1" fmla="*/ 0 h 8"/>
                  <a:gd name="T2" fmla="*/ 0 w 91"/>
                  <a:gd name="T3" fmla="*/ 0 h 8"/>
                  <a:gd name="T4" fmla="*/ 0 w 91"/>
                  <a:gd name="T5" fmla="*/ 0 h 8"/>
                  <a:gd name="T6" fmla="*/ 0 w 91"/>
                  <a:gd name="T7" fmla="*/ 0 h 8"/>
                  <a:gd name="T8" fmla="*/ 0 w 91"/>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8">
                    <a:moveTo>
                      <a:pt x="0" y="0"/>
                    </a:moveTo>
                    <a:lnTo>
                      <a:pt x="91" y="4"/>
                    </a:lnTo>
                    <a:lnTo>
                      <a:pt x="91" y="8"/>
                    </a:lnTo>
                    <a:lnTo>
                      <a:pt x="0" y="7"/>
                    </a:lnTo>
                    <a:lnTo>
                      <a:pt x="0" y="0"/>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51" name="Freeform 1454"/>
              <p:cNvSpPr>
                <a:spLocks noChangeArrowheads="1"/>
              </p:cNvSpPr>
              <p:nvPr/>
            </p:nvSpPr>
            <p:spPr bwMode="auto">
              <a:xfrm flipH="1">
                <a:off x="4766" y="1528"/>
                <a:ext cx="41" cy="3"/>
              </a:xfrm>
              <a:custGeom>
                <a:avLst/>
                <a:gdLst>
                  <a:gd name="T0" fmla="*/ 0 w 92"/>
                  <a:gd name="T1" fmla="*/ 0 h 8"/>
                  <a:gd name="T2" fmla="*/ 0 w 92"/>
                  <a:gd name="T3" fmla="*/ 0 h 8"/>
                  <a:gd name="T4" fmla="*/ 0 w 92"/>
                  <a:gd name="T5" fmla="*/ 0 h 8"/>
                  <a:gd name="T6" fmla="*/ 0 w 92"/>
                  <a:gd name="T7" fmla="*/ 0 h 8"/>
                  <a:gd name="T8" fmla="*/ 0 w 92"/>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
                    <a:moveTo>
                      <a:pt x="0" y="0"/>
                    </a:moveTo>
                    <a:lnTo>
                      <a:pt x="92" y="3"/>
                    </a:lnTo>
                    <a:lnTo>
                      <a:pt x="92" y="8"/>
                    </a:lnTo>
                    <a:lnTo>
                      <a:pt x="0" y="6"/>
                    </a:lnTo>
                    <a:lnTo>
                      <a:pt x="0" y="0"/>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52" name="Freeform 1455"/>
              <p:cNvSpPr>
                <a:spLocks noChangeArrowheads="1"/>
              </p:cNvSpPr>
              <p:nvPr/>
            </p:nvSpPr>
            <p:spPr bwMode="auto">
              <a:xfrm flipH="1">
                <a:off x="4720" y="1528"/>
                <a:ext cx="40" cy="4"/>
              </a:xfrm>
              <a:custGeom>
                <a:avLst/>
                <a:gdLst>
                  <a:gd name="T0" fmla="*/ 0 w 91"/>
                  <a:gd name="T1" fmla="*/ 0 h 8"/>
                  <a:gd name="T2" fmla="*/ 0 w 91"/>
                  <a:gd name="T3" fmla="*/ 1 h 8"/>
                  <a:gd name="T4" fmla="*/ 0 w 91"/>
                  <a:gd name="T5" fmla="*/ 1 h 8"/>
                  <a:gd name="T6" fmla="*/ 0 w 91"/>
                  <a:gd name="T7" fmla="*/ 1 h 8"/>
                  <a:gd name="T8" fmla="*/ 0 w 91"/>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8">
                    <a:moveTo>
                      <a:pt x="0" y="0"/>
                    </a:moveTo>
                    <a:lnTo>
                      <a:pt x="91" y="2"/>
                    </a:lnTo>
                    <a:lnTo>
                      <a:pt x="91" y="8"/>
                    </a:lnTo>
                    <a:lnTo>
                      <a:pt x="0" y="5"/>
                    </a:lnTo>
                    <a:lnTo>
                      <a:pt x="0" y="0"/>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53" name="Freeform 1456"/>
              <p:cNvSpPr>
                <a:spLocks noChangeArrowheads="1"/>
              </p:cNvSpPr>
              <p:nvPr/>
            </p:nvSpPr>
            <p:spPr bwMode="auto">
              <a:xfrm flipH="1">
                <a:off x="4664" y="1530"/>
                <a:ext cx="41" cy="3"/>
              </a:xfrm>
              <a:custGeom>
                <a:avLst/>
                <a:gdLst>
                  <a:gd name="T0" fmla="*/ 0 w 92"/>
                  <a:gd name="T1" fmla="*/ 0 h 8"/>
                  <a:gd name="T2" fmla="*/ 0 w 92"/>
                  <a:gd name="T3" fmla="*/ 0 h 8"/>
                  <a:gd name="T4" fmla="*/ 0 w 92"/>
                  <a:gd name="T5" fmla="*/ 0 h 8"/>
                  <a:gd name="T6" fmla="*/ 0 w 92"/>
                  <a:gd name="T7" fmla="*/ 0 h 8"/>
                  <a:gd name="T8" fmla="*/ 0 w 92"/>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
                    <a:moveTo>
                      <a:pt x="0" y="0"/>
                    </a:moveTo>
                    <a:lnTo>
                      <a:pt x="92" y="2"/>
                    </a:lnTo>
                    <a:lnTo>
                      <a:pt x="92" y="8"/>
                    </a:lnTo>
                    <a:lnTo>
                      <a:pt x="0" y="6"/>
                    </a:lnTo>
                    <a:lnTo>
                      <a:pt x="0" y="0"/>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54" name="Freeform 1457"/>
              <p:cNvSpPr>
                <a:spLocks noChangeArrowheads="1"/>
              </p:cNvSpPr>
              <p:nvPr/>
            </p:nvSpPr>
            <p:spPr bwMode="auto">
              <a:xfrm flipH="1">
                <a:off x="4416" y="1159"/>
                <a:ext cx="25" cy="400"/>
              </a:xfrm>
              <a:custGeom>
                <a:avLst/>
                <a:gdLst>
                  <a:gd name="T0" fmla="*/ 0 w 57"/>
                  <a:gd name="T1" fmla="*/ 0 h 971"/>
                  <a:gd name="T2" fmla="*/ 0 w 57"/>
                  <a:gd name="T3" fmla="*/ 0 h 971"/>
                  <a:gd name="T4" fmla="*/ 0 w 57"/>
                  <a:gd name="T5" fmla="*/ 1 h 971"/>
                  <a:gd name="T6" fmla="*/ 0 w 57"/>
                  <a:gd name="T7" fmla="*/ 1 h 971"/>
                  <a:gd name="T8" fmla="*/ 0 w 57"/>
                  <a:gd name="T9" fmla="*/ 0 h 971"/>
                  <a:gd name="T10" fmla="*/ 0 w 57"/>
                  <a:gd name="T11" fmla="*/ 0 h 9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971">
                    <a:moveTo>
                      <a:pt x="43" y="87"/>
                    </a:moveTo>
                    <a:lnTo>
                      <a:pt x="57" y="129"/>
                    </a:lnTo>
                    <a:lnTo>
                      <a:pt x="57" y="927"/>
                    </a:lnTo>
                    <a:lnTo>
                      <a:pt x="0" y="971"/>
                    </a:lnTo>
                    <a:lnTo>
                      <a:pt x="0" y="0"/>
                    </a:lnTo>
                    <a:lnTo>
                      <a:pt x="43" y="87"/>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55" name="Freeform 1458"/>
              <p:cNvSpPr>
                <a:spLocks noChangeArrowheads="1"/>
              </p:cNvSpPr>
              <p:nvPr/>
            </p:nvSpPr>
            <p:spPr bwMode="auto">
              <a:xfrm flipH="1">
                <a:off x="4267" y="1267"/>
                <a:ext cx="40" cy="267"/>
              </a:xfrm>
              <a:custGeom>
                <a:avLst/>
                <a:gdLst>
                  <a:gd name="T0" fmla="*/ 0 w 90"/>
                  <a:gd name="T1" fmla="*/ 0 h 648"/>
                  <a:gd name="T2" fmla="*/ 0 w 90"/>
                  <a:gd name="T3" fmla="*/ 0 h 648"/>
                  <a:gd name="T4" fmla="*/ 0 w 90"/>
                  <a:gd name="T5" fmla="*/ 0 h 648"/>
                  <a:gd name="T6" fmla="*/ 0 w 90"/>
                  <a:gd name="T7" fmla="*/ 0 h 648"/>
                  <a:gd name="T8" fmla="*/ 0 w 90"/>
                  <a:gd name="T9" fmla="*/ 0 h 648"/>
                  <a:gd name="T10" fmla="*/ 0 w 90"/>
                  <a:gd name="T11" fmla="*/ 0 h 648"/>
                  <a:gd name="T12" fmla="*/ 0 w 90"/>
                  <a:gd name="T13" fmla="*/ 0 h 648"/>
                  <a:gd name="T14" fmla="*/ 0 w 90"/>
                  <a:gd name="T15" fmla="*/ 0 h 648"/>
                  <a:gd name="T16" fmla="*/ 0 w 90"/>
                  <a:gd name="T17" fmla="*/ 0 h 648"/>
                  <a:gd name="T18" fmla="*/ 0 w 90"/>
                  <a:gd name="T19" fmla="*/ 0 h 648"/>
                  <a:gd name="T20" fmla="*/ 0 w 90"/>
                  <a:gd name="T21" fmla="*/ 0 h 648"/>
                  <a:gd name="T22" fmla="*/ 0 w 90"/>
                  <a:gd name="T23" fmla="*/ 0 h 648"/>
                  <a:gd name="T24" fmla="*/ 0 w 90"/>
                  <a:gd name="T25" fmla="*/ 0 h 648"/>
                  <a:gd name="T26" fmla="*/ 0 w 90"/>
                  <a:gd name="T27" fmla="*/ 0 h 648"/>
                  <a:gd name="T28" fmla="*/ 0 w 90"/>
                  <a:gd name="T29" fmla="*/ 0 h 648"/>
                  <a:gd name="T30" fmla="*/ 0 w 90"/>
                  <a:gd name="T31" fmla="*/ 0 h 648"/>
                  <a:gd name="T32" fmla="*/ 0 w 90"/>
                  <a:gd name="T33" fmla="*/ 0 h 648"/>
                  <a:gd name="T34" fmla="*/ 0 w 90"/>
                  <a:gd name="T35" fmla="*/ 0 h 648"/>
                  <a:gd name="T36" fmla="*/ 0 w 90"/>
                  <a:gd name="T37" fmla="*/ 0 h 6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0" h="648">
                    <a:moveTo>
                      <a:pt x="5" y="0"/>
                    </a:moveTo>
                    <a:lnTo>
                      <a:pt x="75" y="43"/>
                    </a:lnTo>
                    <a:lnTo>
                      <a:pt x="83" y="114"/>
                    </a:lnTo>
                    <a:lnTo>
                      <a:pt x="88" y="191"/>
                    </a:lnTo>
                    <a:lnTo>
                      <a:pt x="90" y="272"/>
                    </a:lnTo>
                    <a:lnTo>
                      <a:pt x="90" y="354"/>
                    </a:lnTo>
                    <a:lnTo>
                      <a:pt x="87" y="433"/>
                    </a:lnTo>
                    <a:lnTo>
                      <a:pt x="82" y="509"/>
                    </a:lnTo>
                    <a:lnTo>
                      <a:pt x="75" y="578"/>
                    </a:lnTo>
                    <a:lnTo>
                      <a:pt x="67" y="638"/>
                    </a:lnTo>
                    <a:lnTo>
                      <a:pt x="0" y="648"/>
                    </a:lnTo>
                    <a:lnTo>
                      <a:pt x="6" y="555"/>
                    </a:lnTo>
                    <a:lnTo>
                      <a:pt x="13" y="476"/>
                    </a:lnTo>
                    <a:lnTo>
                      <a:pt x="21" y="405"/>
                    </a:lnTo>
                    <a:lnTo>
                      <a:pt x="27" y="338"/>
                    </a:lnTo>
                    <a:lnTo>
                      <a:pt x="29" y="267"/>
                    </a:lnTo>
                    <a:lnTo>
                      <a:pt x="27" y="191"/>
                    </a:lnTo>
                    <a:lnTo>
                      <a:pt x="20" y="104"/>
                    </a:lnTo>
                    <a:lnTo>
                      <a:pt x="5" y="0"/>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56" name="Freeform 1459"/>
              <p:cNvSpPr>
                <a:spLocks noChangeArrowheads="1"/>
              </p:cNvSpPr>
              <p:nvPr/>
            </p:nvSpPr>
            <p:spPr bwMode="auto">
              <a:xfrm flipH="1">
                <a:off x="4272" y="1265"/>
                <a:ext cx="41" cy="269"/>
              </a:xfrm>
              <a:custGeom>
                <a:avLst/>
                <a:gdLst>
                  <a:gd name="T0" fmla="*/ 0 w 92"/>
                  <a:gd name="T1" fmla="*/ 0 h 655"/>
                  <a:gd name="T2" fmla="*/ 0 w 92"/>
                  <a:gd name="T3" fmla="*/ 0 h 655"/>
                  <a:gd name="T4" fmla="*/ 0 w 92"/>
                  <a:gd name="T5" fmla="*/ 0 h 655"/>
                  <a:gd name="T6" fmla="*/ 0 w 92"/>
                  <a:gd name="T7" fmla="*/ 0 h 655"/>
                  <a:gd name="T8" fmla="*/ 0 w 92"/>
                  <a:gd name="T9" fmla="*/ 0 h 655"/>
                  <a:gd name="T10" fmla="*/ 0 w 92"/>
                  <a:gd name="T11" fmla="*/ 0 h 655"/>
                  <a:gd name="T12" fmla="*/ 0 w 92"/>
                  <a:gd name="T13" fmla="*/ 0 h 655"/>
                  <a:gd name="T14" fmla="*/ 0 w 92"/>
                  <a:gd name="T15" fmla="*/ 0 h 655"/>
                  <a:gd name="T16" fmla="*/ 0 w 92"/>
                  <a:gd name="T17" fmla="*/ 0 h 655"/>
                  <a:gd name="T18" fmla="*/ 0 w 92"/>
                  <a:gd name="T19" fmla="*/ 0 h 655"/>
                  <a:gd name="T20" fmla="*/ 0 w 92"/>
                  <a:gd name="T21" fmla="*/ 0 h 655"/>
                  <a:gd name="T22" fmla="*/ 0 w 92"/>
                  <a:gd name="T23" fmla="*/ 0 h 655"/>
                  <a:gd name="T24" fmla="*/ 0 w 92"/>
                  <a:gd name="T25" fmla="*/ 0 h 655"/>
                  <a:gd name="T26" fmla="*/ 0 w 92"/>
                  <a:gd name="T27" fmla="*/ 0 h 655"/>
                  <a:gd name="T28" fmla="*/ 0 w 92"/>
                  <a:gd name="T29" fmla="*/ 0 h 655"/>
                  <a:gd name="T30" fmla="*/ 0 w 92"/>
                  <a:gd name="T31" fmla="*/ 0 h 655"/>
                  <a:gd name="T32" fmla="*/ 0 w 92"/>
                  <a:gd name="T33" fmla="*/ 0 h 655"/>
                  <a:gd name="T34" fmla="*/ 0 w 92"/>
                  <a:gd name="T35" fmla="*/ 0 h 655"/>
                  <a:gd name="T36" fmla="*/ 0 w 92"/>
                  <a:gd name="T37" fmla="*/ 0 h 655"/>
                  <a:gd name="T38" fmla="*/ 0 w 92"/>
                  <a:gd name="T39" fmla="*/ 0 h 655"/>
                  <a:gd name="T40" fmla="*/ 0 w 92"/>
                  <a:gd name="T41" fmla="*/ 0 h 655"/>
                  <a:gd name="T42" fmla="*/ 0 w 92"/>
                  <a:gd name="T43" fmla="*/ 0 h 655"/>
                  <a:gd name="T44" fmla="*/ 0 w 92"/>
                  <a:gd name="T45" fmla="*/ 0 h 655"/>
                  <a:gd name="T46" fmla="*/ 0 w 92"/>
                  <a:gd name="T47" fmla="*/ 0 h 655"/>
                  <a:gd name="T48" fmla="*/ 0 w 92"/>
                  <a:gd name="T49" fmla="*/ 0 h 655"/>
                  <a:gd name="T50" fmla="*/ 0 w 92"/>
                  <a:gd name="T51" fmla="*/ 0 h 655"/>
                  <a:gd name="T52" fmla="*/ 0 w 92"/>
                  <a:gd name="T53" fmla="*/ 0 h 655"/>
                  <a:gd name="T54" fmla="*/ 0 w 92"/>
                  <a:gd name="T55" fmla="*/ 0 h 655"/>
                  <a:gd name="T56" fmla="*/ 0 w 92"/>
                  <a:gd name="T57" fmla="*/ 0 h 655"/>
                  <a:gd name="T58" fmla="*/ 0 w 92"/>
                  <a:gd name="T59" fmla="*/ 0 h 655"/>
                  <a:gd name="T60" fmla="*/ 0 w 92"/>
                  <a:gd name="T61" fmla="*/ 0 h 655"/>
                  <a:gd name="T62" fmla="*/ 0 w 92"/>
                  <a:gd name="T63" fmla="*/ 0 h 655"/>
                  <a:gd name="T64" fmla="*/ 0 w 92"/>
                  <a:gd name="T65" fmla="*/ 0 h 6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2" h="655">
                    <a:moveTo>
                      <a:pt x="7" y="0"/>
                    </a:moveTo>
                    <a:lnTo>
                      <a:pt x="16" y="6"/>
                    </a:lnTo>
                    <a:lnTo>
                      <a:pt x="26" y="11"/>
                    </a:lnTo>
                    <a:lnTo>
                      <a:pt x="35" y="16"/>
                    </a:lnTo>
                    <a:lnTo>
                      <a:pt x="43" y="22"/>
                    </a:lnTo>
                    <a:lnTo>
                      <a:pt x="52" y="27"/>
                    </a:lnTo>
                    <a:lnTo>
                      <a:pt x="61" y="32"/>
                    </a:lnTo>
                    <a:lnTo>
                      <a:pt x="69" y="38"/>
                    </a:lnTo>
                    <a:lnTo>
                      <a:pt x="79" y="44"/>
                    </a:lnTo>
                    <a:lnTo>
                      <a:pt x="85" y="115"/>
                    </a:lnTo>
                    <a:lnTo>
                      <a:pt x="90" y="192"/>
                    </a:lnTo>
                    <a:lnTo>
                      <a:pt x="92" y="274"/>
                    </a:lnTo>
                    <a:lnTo>
                      <a:pt x="91" y="357"/>
                    </a:lnTo>
                    <a:lnTo>
                      <a:pt x="88" y="438"/>
                    </a:lnTo>
                    <a:lnTo>
                      <a:pt x="83" y="514"/>
                    </a:lnTo>
                    <a:lnTo>
                      <a:pt x="76" y="583"/>
                    </a:lnTo>
                    <a:lnTo>
                      <a:pt x="68" y="643"/>
                    </a:lnTo>
                    <a:lnTo>
                      <a:pt x="60" y="644"/>
                    </a:lnTo>
                    <a:lnTo>
                      <a:pt x="52" y="646"/>
                    </a:lnTo>
                    <a:lnTo>
                      <a:pt x="43" y="647"/>
                    </a:lnTo>
                    <a:lnTo>
                      <a:pt x="35" y="650"/>
                    </a:lnTo>
                    <a:lnTo>
                      <a:pt x="26" y="651"/>
                    </a:lnTo>
                    <a:lnTo>
                      <a:pt x="18" y="653"/>
                    </a:lnTo>
                    <a:lnTo>
                      <a:pt x="8" y="654"/>
                    </a:lnTo>
                    <a:lnTo>
                      <a:pt x="0" y="655"/>
                    </a:lnTo>
                    <a:lnTo>
                      <a:pt x="6" y="562"/>
                    </a:lnTo>
                    <a:lnTo>
                      <a:pt x="14" y="483"/>
                    </a:lnTo>
                    <a:lnTo>
                      <a:pt x="21" y="410"/>
                    </a:lnTo>
                    <a:lnTo>
                      <a:pt x="28" y="341"/>
                    </a:lnTo>
                    <a:lnTo>
                      <a:pt x="30" y="270"/>
                    </a:lnTo>
                    <a:lnTo>
                      <a:pt x="29" y="192"/>
                    </a:lnTo>
                    <a:lnTo>
                      <a:pt x="22" y="104"/>
                    </a:lnTo>
                    <a:lnTo>
                      <a:pt x="7" y="0"/>
                    </a:lnTo>
                    <a:close/>
                  </a:path>
                </a:pathLst>
              </a:custGeom>
              <a:solidFill>
                <a:srgbClr val="774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57" name="Freeform 1460"/>
              <p:cNvSpPr>
                <a:spLocks noChangeArrowheads="1"/>
              </p:cNvSpPr>
              <p:nvPr/>
            </p:nvSpPr>
            <p:spPr bwMode="auto">
              <a:xfrm flipH="1">
                <a:off x="4279" y="1262"/>
                <a:ext cx="41" cy="272"/>
              </a:xfrm>
              <a:custGeom>
                <a:avLst/>
                <a:gdLst>
                  <a:gd name="T0" fmla="*/ 0 w 92"/>
                  <a:gd name="T1" fmla="*/ 0 h 663"/>
                  <a:gd name="T2" fmla="*/ 0 w 92"/>
                  <a:gd name="T3" fmla="*/ 0 h 663"/>
                  <a:gd name="T4" fmla="*/ 0 w 92"/>
                  <a:gd name="T5" fmla="*/ 0 h 663"/>
                  <a:gd name="T6" fmla="*/ 0 w 92"/>
                  <a:gd name="T7" fmla="*/ 0 h 663"/>
                  <a:gd name="T8" fmla="*/ 0 w 92"/>
                  <a:gd name="T9" fmla="*/ 0 h 663"/>
                  <a:gd name="T10" fmla="*/ 0 w 92"/>
                  <a:gd name="T11" fmla="*/ 0 h 663"/>
                  <a:gd name="T12" fmla="*/ 0 w 92"/>
                  <a:gd name="T13" fmla="*/ 0 h 663"/>
                  <a:gd name="T14" fmla="*/ 0 w 92"/>
                  <a:gd name="T15" fmla="*/ 0 h 663"/>
                  <a:gd name="T16" fmla="*/ 0 w 92"/>
                  <a:gd name="T17" fmla="*/ 0 h 663"/>
                  <a:gd name="T18" fmla="*/ 0 w 92"/>
                  <a:gd name="T19" fmla="*/ 0 h 663"/>
                  <a:gd name="T20" fmla="*/ 0 w 92"/>
                  <a:gd name="T21" fmla="*/ 0 h 663"/>
                  <a:gd name="T22" fmla="*/ 0 w 92"/>
                  <a:gd name="T23" fmla="*/ 0 h 663"/>
                  <a:gd name="T24" fmla="*/ 0 w 92"/>
                  <a:gd name="T25" fmla="*/ 0 h 663"/>
                  <a:gd name="T26" fmla="*/ 0 w 92"/>
                  <a:gd name="T27" fmla="*/ 0 h 663"/>
                  <a:gd name="T28" fmla="*/ 0 w 92"/>
                  <a:gd name="T29" fmla="*/ 0 h 663"/>
                  <a:gd name="T30" fmla="*/ 0 w 92"/>
                  <a:gd name="T31" fmla="*/ 0 h 663"/>
                  <a:gd name="T32" fmla="*/ 0 w 92"/>
                  <a:gd name="T33" fmla="*/ 0 h 663"/>
                  <a:gd name="T34" fmla="*/ 0 w 92"/>
                  <a:gd name="T35" fmla="*/ 0 h 663"/>
                  <a:gd name="T36" fmla="*/ 0 w 92"/>
                  <a:gd name="T37" fmla="*/ 0 h 663"/>
                  <a:gd name="T38" fmla="*/ 0 w 92"/>
                  <a:gd name="T39" fmla="*/ 0 h 663"/>
                  <a:gd name="T40" fmla="*/ 0 w 92"/>
                  <a:gd name="T41" fmla="*/ 0 h 663"/>
                  <a:gd name="T42" fmla="*/ 0 w 92"/>
                  <a:gd name="T43" fmla="*/ 0 h 663"/>
                  <a:gd name="T44" fmla="*/ 0 w 92"/>
                  <a:gd name="T45" fmla="*/ 0 h 663"/>
                  <a:gd name="T46" fmla="*/ 0 w 92"/>
                  <a:gd name="T47" fmla="*/ 0 h 663"/>
                  <a:gd name="T48" fmla="*/ 0 w 92"/>
                  <a:gd name="T49" fmla="*/ 0 h 663"/>
                  <a:gd name="T50" fmla="*/ 0 w 92"/>
                  <a:gd name="T51" fmla="*/ 0 h 663"/>
                  <a:gd name="T52" fmla="*/ 0 w 92"/>
                  <a:gd name="T53" fmla="*/ 0 h 663"/>
                  <a:gd name="T54" fmla="*/ 0 w 92"/>
                  <a:gd name="T55" fmla="*/ 0 h 663"/>
                  <a:gd name="T56" fmla="*/ 0 w 92"/>
                  <a:gd name="T57" fmla="*/ 0 h 6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2" h="663">
                    <a:moveTo>
                      <a:pt x="11" y="0"/>
                    </a:moveTo>
                    <a:lnTo>
                      <a:pt x="20" y="6"/>
                    </a:lnTo>
                    <a:lnTo>
                      <a:pt x="29" y="12"/>
                    </a:lnTo>
                    <a:lnTo>
                      <a:pt x="37" y="17"/>
                    </a:lnTo>
                    <a:lnTo>
                      <a:pt x="46" y="22"/>
                    </a:lnTo>
                    <a:lnTo>
                      <a:pt x="56" y="28"/>
                    </a:lnTo>
                    <a:lnTo>
                      <a:pt x="64" y="33"/>
                    </a:lnTo>
                    <a:lnTo>
                      <a:pt x="73" y="39"/>
                    </a:lnTo>
                    <a:lnTo>
                      <a:pt x="82" y="45"/>
                    </a:lnTo>
                    <a:lnTo>
                      <a:pt x="91" y="195"/>
                    </a:lnTo>
                    <a:lnTo>
                      <a:pt x="92" y="361"/>
                    </a:lnTo>
                    <a:lnTo>
                      <a:pt x="84" y="520"/>
                    </a:lnTo>
                    <a:lnTo>
                      <a:pt x="69" y="650"/>
                    </a:lnTo>
                    <a:lnTo>
                      <a:pt x="61" y="651"/>
                    </a:lnTo>
                    <a:lnTo>
                      <a:pt x="52" y="653"/>
                    </a:lnTo>
                    <a:lnTo>
                      <a:pt x="44" y="654"/>
                    </a:lnTo>
                    <a:lnTo>
                      <a:pt x="35" y="657"/>
                    </a:lnTo>
                    <a:lnTo>
                      <a:pt x="27" y="658"/>
                    </a:lnTo>
                    <a:lnTo>
                      <a:pt x="18" y="660"/>
                    </a:lnTo>
                    <a:lnTo>
                      <a:pt x="9" y="661"/>
                    </a:lnTo>
                    <a:lnTo>
                      <a:pt x="0" y="663"/>
                    </a:lnTo>
                    <a:lnTo>
                      <a:pt x="7" y="570"/>
                    </a:lnTo>
                    <a:lnTo>
                      <a:pt x="15" y="490"/>
                    </a:lnTo>
                    <a:lnTo>
                      <a:pt x="23" y="416"/>
                    </a:lnTo>
                    <a:lnTo>
                      <a:pt x="30" y="346"/>
                    </a:lnTo>
                    <a:lnTo>
                      <a:pt x="34" y="273"/>
                    </a:lnTo>
                    <a:lnTo>
                      <a:pt x="33" y="195"/>
                    </a:lnTo>
                    <a:lnTo>
                      <a:pt x="26" y="105"/>
                    </a:lnTo>
                    <a:lnTo>
                      <a:pt x="11" y="0"/>
                    </a:lnTo>
                    <a:close/>
                  </a:path>
                </a:pathLst>
              </a:custGeom>
              <a:solidFill>
                <a:srgbClr val="723F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58" name="Freeform 1461"/>
              <p:cNvSpPr>
                <a:spLocks noChangeArrowheads="1"/>
              </p:cNvSpPr>
              <p:nvPr/>
            </p:nvSpPr>
            <p:spPr bwMode="auto">
              <a:xfrm flipH="1">
                <a:off x="4286" y="1258"/>
                <a:ext cx="41" cy="277"/>
              </a:xfrm>
              <a:custGeom>
                <a:avLst/>
                <a:gdLst>
                  <a:gd name="T0" fmla="*/ 0 w 92"/>
                  <a:gd name="T1" fmla="*/ 0 h 672"/>
                  <a:gd name="T2" fmla="*/ 0 w 92"/>
                  <a:gd name="T3" fmla="*/ 0 h 672"/>
                  <a:gd name="T4" fmla="*/ 0 w 92"/>
                  <a:gd name="T5" fmla="*/ 0 h 672"/>
                  <a:gd name="T6" fmla="*/ 0 w 92"/>
                  <a:gd name="T7" fmla="*/ 0 h 672"/>
                  <a:gd name="T8" fmla="*/ 0 w 92"/>
                  <a:gd name="T9" fmla="*/ 0 h 672"/>
                  <a:gd name="T10" fmla="*/ 0 w 92"/>
                  <a:gd name="T11" fmla="*/ 0 h 672"/>
                  <a:gd name="T12" fmla="*/ 0 w 92"/>
                  <a:gd name="T13" fmla="*/ 0 h 672"/>
                  <a:gd name="T14" fmla="*/ 0 w 92"/>
                  <a:gd name="T15" fmla="*/ 0 h 672"/>
                  <a:gd name="T16" fmla="*/ 0 w 92"/>
                  <a:gd name="T17" fmla="*/ 0 h 672"/>
                  <a:gd name="T18" fmla="*/ 0 w 92"/>
                  <a:gd name="T19" fmla="*/ 0 h 672"/>
                  <a:gd name="T20" fmla="*/ 0 w 92"/>
                  <a:gd name="T21" fmla="*/ 0 h 672"/>
                  <a:gd name="T22" fmla="*/ 0 w 92"/>
                  <a:gd name="T23" fmla="*/ 0 h 672"/>
                  <a:gd name="T24" fmla="*/ 0 w 92"/>
                  <a:gd name="T25" fmla="*/ 0 h 672"/>
                  <a:gd name="T26" fmla="*/ 0 w 92"/>
                  <a:gd name="T27" fmla="*/ 0 h 672"/>
                  <a:gd name="T28" fmla="*/ 0 w 92"/>
                  <a:gd name="T29" fmla="*/ 0 h 672"/>
                  <a:gd name="T30" fmla="*/ 0 w 92"/>
                  <a:gd name="T31" fmla="*/ 0 h 672"/>
                  <a:gd name="T32" fmla="*/ 0 w 92"/>
                  <a:gd name="T33" fmla="*/ 0 h 672"/>
                  <a:gd name="T34" fmla="*/ 0 w 92"/>
                  <a:gd name="T35" fmla="*/ 0 h 672"/>
                  <a:gd name="T36" fmla="*/ 0 w 92"/>
                  <a:gd name="T37" fmla="*/ 0 h 672"/>
                  <a:gd name="T38" fmla="*/ 0 w 92"/>
                  <a:gd name="T39" fmla="*/ 0 h 672"/>
                  <a:gd name="T40" fmla="*/ 0 w 92"/>
                  <a:gd name="T41" fmla="*/ 0 h 672"/>
                  <a:gd name="T42" fmla="*/ 0 w 92"/>
                  <a:gd name="T43" fmla="*/ 0 h 672"/>
                  <a:gd name="T44" fmla="*/ 0 w 92"/>
                  <a:gd name="T45" fmla="*/ 0 h 672"/>
                  <a:gd name="T46" fmla="*/ 0 w 92"/>
                  <a:gd name="T47" fmla="*/ 0 h 672"/>
                  <a:gd name="T48" fmla="*/ 0 w 92"/>
                  <a:gd name="T49" fmla="*/ 0 h 672"/>
                  <a:gd name="T50" fmla="*/ 0 w 92"/>
                  <a:gd name="T51" fmla="*/ 0 h 672"/>
                  <a:gd name="T52" fmla="*/ 0 w 92"/>
                  <a:gd name="T53" fmla="*/ 0 h 672"/>
                  <a:gd name="T54" fmla="*/ 0 w 92"/>
                  <a:gd name="T55" fmla="*/ 0 h 672"/>
                  <a:gd name="T56" fmla="*/ 0 w 92"/>
                  <a:gd name="T57" fmla="*/ 0 h 6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2" h="672">
                    <a:moveTo>
                      <a:pt x="13" y="0"/>
                    </a:moveTo>
                    <a:lnTo>
                      <a:pt x="22" y="6"/>
                    </a:lnTo>
                    <a:lnTo>
                      <a:pt x="31" y="12"/>
                    </a:lnTo>
                    <a:lnTo>
                      <a:pt x="41" y="17"/>
                    </a:lnTo>
                    <a:lnTo>
                      <a:pt x="50" y="22"/>
                    </a:lnTo>
                    <a:lnTo>
                      <a:pt x="58" y="28"/>
                    </a:lnTo>
                    <a:lnTo>
                      <a:pt x="67" y="34"/>
                    </a:lnTo>
                    <a:lnTo>
                      <a:pt x="76" y="39"/>
                    </a:lnTo>
                    <a:lnTo>
                      <a:pt x="86" y="45"/>
                    </a:lnTo>
                    <a:lnTo>
                      <a:pt x="92" y="196"/>
                    </a:lnTo>
                    <a:lnTo>
                      <a:pt x="92" y="364"/>
                    </a:lnTo>
                    <a:lnTo>
                      <a:pt x="86" y="524"/>
                    </a:lnTo>
                    <a:lnTo>
                      <a:pt x="72" y="656"/>
                    </a:lnTo>
                    <a:lnTo>
                      <a:pt x="63" y="658"/>
                    </a:lnTo>
                    <a:lnTo>
                      <a:pt x="53" y="660"/>
                    </a:lnTo>
                    <a:lnTo>
                      <a:pt x="44" y="661"/>
                    </a:lnTo>
                    <a:lnTo>
                      <a:pt x="36" y="664"/>
                    </a:lnTo>
                    <a:lnTo>
                      <a:pt x="27" y="666"/>
                    </a:lnTo>
                    <a:lnTo>
                      <a:pt x="18" y="667"/>
                    </a:lnTo>
                    <a:lnTo>
                      <a:pt x="10" y="669"/>
                    </a:lnTo>
                    <a:lnTo>
                      <a:pt x="0" y="672"/>
                    </a:lnTo>
                    <a:lnTo>
                      <a:pt x="6" y="578"/>
                    </a:lnTo>
                    <a:lnTo>
                      <a:pt x="15" y="495"/>
                    </a:lnTo>
                    <a:lnTo>
                      <a:pt x="23" y="421"/>
                    </a:lnTo>
                    <a:lnTo>
                      <a:pt x="30" y="349"/>
                    </a:lnTo>
                    <a:lnTo>
                      <a:pt x="35" y="275"/>
                    </a:lnTo>
                    <a:lnTo>
                      <a:pt x="34" y="196"/>
                    </a:lnTo>
                    <a:lnTo>
                      <a:pt x="28" y="105"/>
                    </a:lnTo>
                    <a:lnTo>
                      <a:pt x="13" y="0"/>
                    </a:lnTo>
                    <a:close/>
                  </a:path>
                </a:pathLst>
              </a:custGeom>
              <a:solidFill>
                <a:srgbClr val="6D3F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59" name="Freeform 1462"/>
              <p:cNvSpPr>
                <a:spLocks noChangeArrowheads="1"/>
              </p:cNvSpPr>
              <p:nvPr/>
            </p:nvSpPr>
            <p:spPr bwMode="auto">
              <a:xfrm flipH="1">
                <a:off x="4292" y="1256"/>
                <a:ext cx="42" cy="279"/>
              </a:xfrm>
              <a:custGeom>
                <a:avLst/>
                <a:gdLst>
                  <a:gd name="T0" fmla="*/ 0 w 95"/>
                  <a:gd name="T1" fmla="*/ 0 h 679"/>
                  <a:gd name="T2" fmla="*/ 0 w 95"/>
                  <a:gd name="T3" fmla="*/ 0 h 679"/>
                  <a:gd name="T4" fmla="*/ 0 w 95"/>
                  <a:gd name="T5" fmla="*/ 0 h 679"/>
                  <a:gd name="T6" fmla="*/ 0 w 95"/>
                  <a:gd name="T7" fmla="*/ 0 h 679"/>
                  <a:gd name="T8" fmla="*/ 0 w 95"/>
                  <a:gd name="T9" fmla="*/ 0 h 679"/>
                  <a:gd name="T10" fmla="*/ 0 w 95"/>
                  <a:gd name="T11" fmla="*/ 0 h 679"/>
                  <a:gd name="T12" fmla="*/ 0 w 95"/>
                  <a:gd name="T13" fmla="*/ 0 h 679"/>
                  <a:gd name="T14" fmla="*/ 0 w 95"/>
                  <a:gd name="T15" fmla="*/ 0 h 679"/>
                  <a:gd name="T16" fmla="*/ 0 w 95"/>
                  <a:gd name="T17" fmla="*/ 0 h 679"/>
                  <a:gd name="T18" fmla="*/ 0 w 95"/>
                  <a:gd name="T19" fmla="*/ 0 h 679"/>
                  <a:gd name="T20" fmla="*/ 0 w 95"/>
                  <a:gd name="T21" fmla="*/ 0 h 679"/>
                  <a:gd name="T22" fmla="*/ 0 w 95"/>
                  <a:gd name="T23" fmla="*/ 0 h 679"/>
                  <a:gd name="T24" fmla="*/ 0 w 95"/>
                  <a:gd name="T25" fmla="*/ 0 h 679"/>
                  <a:gd name="T26" fmla="*/ 0 w 95"/>
                  <a:gd name="T27" fmla="*/ 0 h 679"/>
                  <a:gd name="T28" fmla="*/ 0 w 95"/>
                  <a:gd name="T29" fmla="*/ 0 h 679"/>
                  <a:gd name="T30" fmla="*/ 0 w 95"/>
                  <a:gd name="T31" fmla="*/ 0 h 679"/>
                  <a:gd name="T32" fmla="*/ 0 w 95"/>
                  <a:gd name="T33" fmla="*/ 0 h 679"/>
                  <a:gd name="T34" fmla="*/ 0 w 95"/>
                  <a:gd name="T35" fmla="*/ 0 h 679"/>
                  <a:gd name="T36" fmla="*/ 0 w 95"/>
                  <a:gd name="T37" fmla="*/ 0 h 679"/>
                  <a:gd name="T38" fmla="*/ 0 w 95"/>
                  <a:gd name="T39" fmla="*/ 0 h 679"/>
                  <a:gd name="T40" fmla="*/ 0 w 95"/>
                  <a:gd name="T41" fmla="*/ 0 h 679"/>
                  <a:gd name="T42" fmla="*/ 0 w 95"/>
                  <a:gd name="T43" fmla="*/ 0 h 679"/>
                  <a:gd name="T44" fmla="*/ 0 w 95"/>
                  <a:gd name="T45" fmla="*/ 0 h 679"/>
                  <a:gd name="T46" fmla="*/ 0 w 95"/>
                  <a:gd name="T47" fmla="*/ 0 h 679"/>
                  <a:gd name="T48" fmla="*/ 0 w 95"/>
                  <a:gd name="T49" fmla="*/ 0 h 679"/>
                  <a:gd name="T50" fmla="*/ 0 w 95"/>
                  <a:gd name="T51" fmla="*/ 0 h 679"/>
                  <a:gd name="T52" fmla="*/ 0 w 95"/>
                  <a:gd name="T53" fmla="*/ 0 h 679"/>
                  <a:gd name="T54" fmla="*/ 0 w 95"/>
                  <a:gd name="T55" fmla="*/ 0 h 679"/>
                  <a:gd name="T56" fmla="*/ 0 w 95"/>
                  <a:gd name="T57" fmla="*/ 0 h 67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5" h="679">
                    <a:moveTo>
                      <a:pt x="15" y="0"/>
                    </a:moveTo>
                    <a:lnTo>
                      <a:pt x="25" y="6"/>
                    </a:lnTo>
                    <a:lnTo>
                      <a:pt x="34" y="12"/>
                    </a:lnTo>
                    <a:lnTo>
                      <a:pt x="43" y="18"/>
                    </a:lnTo>
                    <a:lnTo>
                      <a:pt x="52" y="23"/>
                    </a:lnTo>
                    <a:lnTo>
                      <a:pt x="61" y="29"/>
                    </a:lnTo>
                    <a:lnTo>
                      <a:pt x="71" y="35"/>
                    </a:lnTo>
                    <a:lnTo>
                      <a:pt x="80" y="41"/>
                    </a:lnTo>
                    <a:lnTo>
                      <a:pt x="89" y="46"/>
                    </a:lnTo>
                    <a:lnTo>
                      <a:pt x="95" y="198"/>
                    </a:lnTo>
                    <a:lnTo>
                      <a:pt x="94" y="367"/>
                    </a:lnTo>
                    <a:lnTo>
                      <a:pt x="87" y="529"/>
                    </a:lnTo>
                    <a:lnTo>
                      <a:pt x="73" y="661"/>
                    </a:lnTo>
                    <a:lnTo>
                      <a:pt x="64" y="664"/>
                    </a:lnTo>
                    <a:lnTo>
                      <a:pt x="54" y="666"/>
                    </a:lnTo>
                    <a:lnTo>
                      <a:pt x="45" y="668"/>
                    </a:lnTo>
                    <a:lnTo>
                      <a:pt x="37" y="669"/>
                    </a:lnTo>
                    <a:lnTo>
                      <a:pt x="28" y="672"/>
                    </a:lnTo>
                    <a:lnTo>
                      <a:pt x="19" y="674"/>
                    </a:lnTo>
                    <a:lnTo>
                      <a:pt x="10" y="676"/>
                    </a:lnTo>
                    <a:lnTo>
                      <a:pt x="0" y="679"/>
                    </a:lnTo>
                    <a:lnTo>
                      <a:pt x="7" y="584"/>
                    </a:lnTo>
                    <a:lnTo>
                      <a:pt x="15" y="501"/>
                    </a:lnTo>
                    <a:lnTo>
                      <a:pt x="25" y="425"/>
                    </a:lnTo>
                    <a:lnTo>
                      <a:pt x="31" y="353"/>
                    </a:lnTo>
                    <a:lnTo>
                      <a:pt x="36" y="278"/>
                    </a:lnTo>
                    <a:lnTo>
                      <a:pt x="36" y="196"/>
                    </a:lnTo>
                    <a:lnTo>
                      <a:pt x="30" y="106"/>
                    </a:lnTo>
                    <a:lnTo>
                      <a:pt x="15" y="0"/>
                    </a:lnTo>
                    <a:close/>
                  </a:path>
                </a:pathLst>
              </a:custGeom>
              <a:solidFill>
                <a:srgbClr val="683F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60" name="Freeform 1463"/>
              <p:cNvSpPr>
                <a:spLocks noChangeArrowheads="1"/>
              </p:cNvSpPr>
              <p:nvPr/>
            </p:nvSpPr>
            <p:spPr bwMode="auto">
              <a:xfrm flipH="1">
                <a:off x="4298" y="1253"/>
                <a:ext cx="42" cy="282"/>
              </a:xfrm>
              <a:custGeom>
                <a:avLst/>
                <a:gdLst>
                  <a:gd name="T0" fmla="*/ 0 w 96"/>
                  <a:gd name="T1" fmla="*/ 0 h 686"/>
                  <a:gd name="T2" fmla="*/ 0 w 96"/>
                  <a:gd name="T3" fmla="*/ 0 h 686"/>
                  <a:gd name="T4" fmla="*/ 0 w 96"/>
                  <a:gd name="T5" fmla="*/ 0 h 686"/>
                  <a:gd name="T6" fmla="*/ 0 w 96"/>
                  <a:gd name="T7" fmla="*/ 0 h 686"/>
                  <a:gd name="T8" fmla="*/ 0 w 96"/>
                  <a:gd name="T9" fmla="*/ 0 h 686"/>
                  <a:gd name="T10" fmla="*/ 0 w 96"/>
                  <a:gd name="T11" fmla="*/ 0 h 686"/>
                  <a:gd name="T12" fmla="*/ 0 w 96"/>
                  <a:gd name="T13" fmla="*/ 0 h 686"/>
                  <a:gd name="T14" fmla="*/ 0 w 96"/>
                  <a:gd name="T15" fmla="*/ 0 h 686"/>
                  <a:gd name="T16" fmla="*/ 0 w 96"/>
                  <a:gd name="T17" fmla="*/ 0 h 686"/>
                  <a:gd name="T18" fmla="*/ 0 w 96"/>
                  <a:gd name="T19" fmla="*/ 0 h 686"/>
                  <a:gd name="T20" fmla="*/ 0 w 96"/>
                  <a:gd name="T21" fmla="*/ 0 h 686"/>
                  <a:gd name="T22" fmla="*/ 0 w 96"/>
                  <a:gd name="T23" fmla="*/ 0 h 686"/>
                  <a:gd name="T24" fmla="*/ 0 w 96"/>
                  <a:gd name="T25" fmla="*/ 0 h 686"/>
                  <a:gd name="T26" fmla="*/ 0 w 96"/>
                  <a:gd name="T27" fmla="*/ 0 h 686"/>
                  <a:gd name="T28" fmla="*/ 0 w 96"/>
                  <a:gd name="T29" fmla="*/ 0 h 686"/>
                  <a:gd name="T30" fmla="*/ 0 w 96"/>
                  <a:gd name="T31" fmla="*/ 0 h 686"/>
                  <a:gd name="T32" fmla="*/ 0 w 96"/>
                  <a:gd name="T33" fmla="*/ 0 h 686"/>
                  <a:gd name="T34" fmla="*/ 0 w 96"/>
                  <a:gd name="T35" fmla="*/ 0 h 686"/>
                  <a:gd name="T36" fmla="*/ 0 w 96"/>
                  <a:gd name="T37" fmla="*/ 0 h 686"/>
                  <a:gd name="T38" fmla="*/ 0 w 96"/>
                  <a:gd name="T39" fmla="*/ 0 h 686"/>
                  <a:gd name="T40" fmla="*/ 0 w 96"/>
                  <a:gd name="T41" fmla="*/ 0 h 686"/>
                  <a:gd name="T42" fmla="*/ 0 w 96"/>
                  <a:gd name="T43" fmla="*/ 0 h 686"/>
                  <a:gd name="T44" fmla="*/ 0 w 96"/>
                  <a:gd name="T45" fmla="*/ 0 h 686"/>
                  <a:gd name="T46" fmla="*/ 0 w 96"/>
                  <a:gd name="T47" fmla="*/ 0 h 686"/>
                  <a:gd name="T48" fmla="*/ 0 w 96"/>
                  <a:gd name="T49" fmla="*/ 0 h 686"/>
                  <a:gd name="T50" fmla="*/ 0 w 96"/>
                  <a:gd name="T51" fmla="*/ 0 h 686"/>
                  <a:gd name="T52" fmla="*/ 0 w 96"/>
                  <a:gd name="T53" fmla="*/ 0 h 686"/>
                  <a:gd name="T54" fmla="*/ 0 w 96"/>
                  <a:gd name="T55" fmla="*/ 0 h 686"/>
                  <a:gd name="T56" fmla="*/ 0 w 96"/>
                  <a:gd name="T57" fmla="*/ 0 h 6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6" h="686">
                    <a:moveTo>
                      <a:pt x="19" y="0"/>
                    </a:moveTo>
                    <a:lnTo>
                      <a:pt x="28" y="6"/>
                    </a:lnTo>
                    <a:lnTo>
                      <a:pt x="37" y="12"/>
                    </a:lnTo>
                    <a:lnTo>
                      <a:pt x="46" y="18"/>
                    </a:lnTo>
                    <a:lnTo>
                      <a:pt x="56" y="23"/>
                    </a:lnTo>
                    <a:lnTo>
                      <a:pt x="65" y="29"/>
                    </a:lnTo>
                    <a:lnTo>
                      <a:pt x="74" y="35"/>
                    </a:lnTo>
                    <a:lnTo>
                      <a:pt x="83" y="41"/>
                    </a:lnTo>
                    <a:lnTo>
                      <a:pt x="93" y="46"/>
                    </a:lnTo>
                    <a:lnTo>
                      <a:pt x="96" y="200"/>
                    </a:lnTo>
                    <a:lnTo>
                      <a:pt x="95" y="370"/>
                    </a:lnTo>
                    <a:lnTo>
                      <a:pt x="88" y="535"/>
                    </a:lnTo>
                    <a:lnTo>
                      <a:pt x="75" y="667"/>
                    </a:lnTo>
                    <a:lnTo>
                      <a:pt x="66" y="670"/>
                    </a:lnTo>
                    <a:lnTo>
                      <a:pt x="57" y="672"/>
                    </a:lnTo>
                    <a:lnTo>
                      <a:pt x="46" y="674"/>
                    </a:lnTo>
                    <a:lnTo>
                      <a:pt x="37" y="676"/>
                    </a:lnTo>
                    <a:lnTo>
                      <a:pt x="28" y="679"/>
                    </a:lnTo>
                    <a:lnTo>
                      <a:pt x="19" y="681"/>
                    </a:lnTo>
                    <a:lnTo>
                      <a:pt x="10" y="683"/>
                    </a:lnTo>
                    <a:lnTo>
                      <a:pt x="0" y="686"/>
                    </a:lnTo>
                    <a:lnTo>
                      <a:pt x="7" y="591"/>
                    </a:lnTo>
                    <a:lnTo>
                      <a:pt x="15" y="508"/>
                    </a:lnTo>
                    <a:lnTo>
                      <a:pt x="25" y="431"/>
                    </a:lnTo>
                    <a:lnTo>
                      <a:pt x="33" y="356"/>
                    </a:lnTo>
                    <a:lnTo>
                      <a:pt x="38" y="279"/>
                    </a:lnTo>
                    <a:lnTo>
                      <a:pt x="38" y="197"/>
                    </a:lnTo>
                    <a:lnTo>
                      <a:pt x="33" y="106"/>
                    </a:lnTo>
                    <a:lnTo>
                      <a:pt x="19" y="0"/>
                    </a:lnTo>
                    <a:close/>
                  </a:path>
                </a:pathLst>
              </a:custGeom>
              <a:solidFill>
                <a:srgbClr val="663F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61" name="Freeform 1464"/>
              <p:cNvSpPr>
                <a:spLocks noChangeArrowheads="1"/>
              </p:cNvSpPr>
              <p:nvPr/>
            </p:nvSpPr>
            <p:spPr bwMode="auto">
              <a:xfrm flipH="1">
                <a:off x="4303" y="1250"/>
                <a:ext cx="44" cy="285"/>
              </a:xfrm>
              <a:custGeom>
                <a:avLst/>
                <a:gdLst>
                  <a:gd name="T0" fmla="*/ 0 w 98"/>
                  <a:gd name="T1" fmla="*/ 0 h 693"/>
                  <a:gd name="T2" fmla="*/ 0 w 98"/>
                  <a:gd name="T3" fmla="*/ 0 h 693"/>
                  <a:gd name="T4" fmla="*/ 0 w 98"/>
                  <a:gd name="T5" fmla="*/ 0 h 693"/>
                  <a:gd name="T6" fmla="*/ 0 w 98"/>
                  <a:gd name="T7" fmla="*/ 0 h 693"/>
                  <a:gd name="T8" fmla="*/ 0 w 98"/>
                  <a:gd name="T9" fmla="*/ 0 h 693"/>
                  <a:gd name="T10" fmla="*/ 0 w 98"/>
                  <a:gd name="T11" fmla="*/ 0 h 693"/>
                  <a:gd name="T12" fmla="*/ 0 w 98"/>
                  <a:gd name="T13" fmla="*/ 0 h 693"/>
                  <a:gd name="T14" fmla="*/ 0 w 98"/>
                  <a:gd name="T15" fmla="*/ 0 h 693"/>
                  <a:gd name="T16" fmla="*/ 0 w 98"/>
                  <a:gd name="T17" fmla="*/ 0 h 693"/>
                  <a:gd name="T18" fmla="*/ 0 w 98"/>
                  <a:gd name="T19" fmla="*/ 0 h 693"/>
                  <a:gd name="T20" fmla="*/ 0 w 98"/>
                  <a:gd name="T21" fmla="*/ 0 h 693"/>
                  <a:gd name="T22" fmla="*/ 0 w 98"/>
                  <a:gd name="T23" fmla="*/ 0 h 693"/>
                  <a:gd name="T24" fmla="*/ 0 w 98"/>
                  <a:gd name="T25" fmla="*/ 0 h 693"/>
                  <a:gd name="T26" fmla="*/ 0 w 98"/>
                  <a:gd name="T27" fmla="*/ 0 h 693"/>
                  <a:gd name="T28" fmla="*/ 0 w 98"/>
                  <a:gd name="T29" fmla="*/ 0 h 693"/>
                  <a:gd name="T30" fmla="*/ 0 w 98"/>
                  <a:gd name="T31" fmla="*/ 0 h 693"/>
                  <a:gd name="T32" fmla="*/ 0 w 98"/>
                  <a:gd name="T33" fmla="*/ 0 h 693"/>
                  <a:gd name="T34" fmla="*/ 0 w 98"/>
                  <a:gd name="T35" fmla="*/ 0 h 693"/>
                  <a:gd name="T36" fmla="*/ 0 w 98"/>
                  <a:gd name="T37" fmla="*/ 0 h 693"/>
                  <a:gd name="T38" fmla="*/ 0 w 98"/>
                  <a:gd name="T39" fmla="*/ 0 h 693"/>
                  <a:gd name="T40" fmla="*/ 0 w 98"/>
                  <a:gd name="T41" fmla="*/ 0 h 693"/>
                  <a:gd name="T42" fmla="*/ 0 w 98"/>
                  <a:gd name="T43" fmla="*/ 0 h 693"/>
                  <a:gd name="T44" fmla="*/ 0 w 98"/>
                  <a:gd name="T45" fmla="*/ 0 h 693"/>
                  <a:gd name="T46" fmla="*/ 0 w 98"/>
                  <a:gd name="T47" fmla="*/ 0 h 693"/>
                  <a:gd name="T48" fmla="*/ 0 w 98"/>
                  <a:gd name="T49" fmla="*/ 0 h 693"/>
                  <a:gd name="T50" fmla="*/ 0 w 98"/>
                  <a:gd name="T51" fmla="*/ 0 h 693"/>
                  <a:gd name="T52" fmla="*/ 0 w 98"/>
                  <a:gd name="T53" fmla="*/ 0 h 693"/>
                  <a:gd name="T54" fmla="*/ 0 w 98"/>
                  <a:gd name="T55" fmla="*/ 0 h 693"/>
                  <a:gd name="T56" fmla="*/ 0 w 98"/>
                  <a:gd name="T57" fmla="*/ 0 h 69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693">
                    <a:moveTo>
                      <a:pt x="22" y="0"/>
                    </a:moveTo>
                    <a:lnTo>
                      <a:pt x="31" y="6"/>
                    </a:lnTo>
                    <a:lnTo>
                      <a:pt x="41" y="12"/>
                    </a:lnTo>
                    <a:lnTo>
                      <a:pt x="50" y="18"/>
                    </a:lnTo>
                    <a:lnTo>
                      <a:pt x="60" y="23"/>
                    </a:lnTo>
                    <a:lnTo>
                      <a:pt x="69" y="29"/>
                    </a:lnTo>
                    <a:lnTo>
                      <a:pt x="79" y="35"/>
                    </a:lnTo>
                    <a:lnTo>
                      <a:pt x="88" y="41"/>
                    </a:lnTo>
                    <a:lnTo>
                      <a:pt x="97" y="47"/>
                    </a:lnTo>
                    <a:lnTo>
                      <a:pt x="98" y="201"/>
                    </a:lnTo>
                    <a:lnTo>
                      <a:pt x="97" y="374"/>
                    </a:lnTo>
                    <a:lnTo>
                      <a:pt x="90" y="539"/>
                    </a:lnTo>
                    <a:lnTo>
                      <a:pt x="77" y="673"/>
                    </a:lnTo>
                    <a:lnTo>
                      <a:pt x="68" y="675"/>
                    </a:lnTo>
                    <a:lnTo>
                      <a:pt x="58" y="678"/>
                    </a:lnTo>
                    <a:lnTo>
                      <a:pt x="49" y="680"/>
                    </a:lnTo>
                    <a:lnTo>
                      <a:pt x="39" y="682"/>
                    </a:lnTo>
                    <a:lnTo>
                      <a:pt x="30" y="685"/>
                    </a:lnTo>
                    <a:lnTo>
                      <a:pt x="20" y="688"/>
                    </a:lnTo>
                    <a:lnTo>
                      <a:pt x="11" y="690"/>
                    </a:lnTo>
                    <a:lnTo>
                      <a:pt x="0" y="693"/>
                    </a:lnTo>
                    <a:lnTo>
                      <a:pt x="7" y="598"/>
                    </a:lnTo>
                    <a:lnTo>
                      <a:pt x="16" y="514"/>
                    </a:lnTo>
                    <a:lnTo>
                      <a:pt x="27" y="436"/>
                    </a:lnTo>
                    <a:lnTo>
                      <a:pt x="36" y="360"/>
                    </a:lnTo>
                    <a:lnTo>
                      <a:pt x="41" y="281"/>
                    </a:lnTo>
                    <a:lnTo>
                      <a:pt x="42" y="199"/>
                    </a:lnTo>
                    <a:lnTo>
                      <a:pt x="36" y="106"/>
                    </a:lnTo>
                    <a:lnTo>
                      <a:pt x="22" y="0"/>
                    </a:lnTo>
                    <a:close/>
                  </a:path>
                </a:pathLst>
              </a:custGeom>
              <a:solidFill>
                <a:srgbClr val="5E3D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62" name="Freeform 1465"/>
              <p:cNvSpPr>
                <a:spLocks noChangeArrowheads="1"/>
              </p:cNvSpPr>
              <p:nvPr/>
            </p:nvSpPr>
            <p:spPr bwMode="auto">
              <a:xfrm flipH="1">
                <a:off x="4310" y="1247"/>
                <a:ext cx="44" cy="288"/>
              </a:xfrm>
              <a:custGeom>
                <a:avLst/>
                <a:gdLst>
                  <a:gd name="T0" fmla="*/ 0 w 100"/>
                  <a:gd name="T1" fmla="*/ 0 h 702"/>
                  <a:gd name="T2" fmla="*/ 0 w 100"/>
                  <a:gd name="T3" fmla="*/ 0 h 702"/>
                  <a:gd name="T4" fmla="*/ 0 w 100"/>
                  <a:gd name="T5" fmla="*/ 0 h 702"/>
                  <a:gd name="T6" fmla="*/ 0 w 100"/>
                  <a:gd name="T7" fmla="*/ 0 h 702"/>
                  <a:gd name="T8" fmla="*/ 0 w 100"/>
                  <a:gd name="T9" fmla="*/ 0 h 702"/>
                  <a:gd name="T10" fmla="*/ 0 w 100"/>
                  <a:gd name="T11" fmla="*/ 0 h 702"/>
                  <a:gd name="T12" fmla="*/ 0 w 100"/>
                  <a:gd name="T13" fmla="*/ 0 h 702"/>
                  <a:gd name="T14" fmla="*/ 0 w 100"/>
                  <a:gd name="T15" fmla="*/ 0 h 702"/>
                  <a:gd name="T16" fmla="*/ 0 w 100"/>
                  <a:gd name="T17" fmla="*/ 0 h 702"/>
                  <a:gd name="T18" fmla="*/ 0 w 100"/>
                  <a:gd name="T19" fmla="*/ 0 h 702"/>
                  <a:gd name="T20" fmla="*/ 0 w 100"/>
                  <a:gd name="T21" fmla="*/ 0 h 702"/>
                  <a:gd name="T22" fmla="*/ 0 w 100"/>
                  <a:gd name="T23" fmla="*/ 0 h 702"/>
                  <a:gd name="T24" fmla="*/ 0 w 100"/>
                  <a:gd name="T25" fmla="*/ 0 h 702"/>
                  <a:gd name="T26" fmla="*/ 0 w 100"/>
                  <a:gd name="T27" fmla="*/ 0 h 702"/>
                  <a:gd name="T28" fmla="*/ 0 w 100"/>
                  <a:gd name="T29" fmla="*/ 0 h 702"/>
                  <a:gd name="T30" fmla="*/ 0 w 100"/>
                  <a:gd name="T31" fmla="*/ 0 h 702"/>
                  <a:gd name="T32" fmla="*/ 0 w 100"/>
                  <a:gd name="T33" fmla="*/ 0 h 702"/>
                  <a:gd name="T34" fmla="*/ 0 w 100"/>
                  <a:gd name="T35" fmla="*/ 0 h 702"/>
                  <a:gd name="T36" fmla="*/ 0 w 100"/>
                  <a:gd name="T37" fmla="*/ 0 h 702"/>
                  <a:gd name="T38" fmla="*/ 0 w 100"/>
                  <a:gd name="T39" fmla="*/ 0 h 702"/>
                  <a:gd name="T40" fmla="*/ 0 w 100"/>
                  <a:gd name="T41" fmla="*/ 0 h 702"/>
                  <a:gd name="T42" fmla="*/ 0 w 100"/>
                  <a:gd name="T43" fmla="*/ 0 h 702"/>
                  <a:gd name="T44" fmla="*/ 0 w 100"/>
                  <a:gd name="T45" fmla="*/ 0 h 702"/>
                  <a:gd name="T46" fmla="*/ 0 w 100"/>
                  <a:gd name="T47" fmla="*/ 0 h 702"/>
                  <a:gd name="T48" fmla="*/ 0 w 100"/>
                  <a:gd name="T49" fmla="*/ 0 h 702"/>
                  <a:gd name="T50" fmla="*/ 0 w 100"/>
                  <a:gd name="T51" fmla="*/ 0 h 702"/>
                  <a:gd name="T52" fmla="*/ 0 w 100"/>
                  <a:gd name="T53" fmla="*/ 0 h 702"/>
                  <a:gd name="T54" fmla="*/ 0 w 100"/>
                  <a:gd name="T55" fmla="*/ 0 h 702"/>
                  <a:gd name="T56" fmla="*/ 0 w 100"/>
                  <a:gd name="T57" fmla="*/ 0 h 70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 h="702">
                    <a:moveTo>
                      <a:pt x="24" y="0"/>
                    </a:moveTo>
                    <a:lnTo>
                      <a:pt x="34" y="6"/>
                    </a:lnTo>
                    <a:lnTo>
                      <a:pt x="44" y="12"/>
                    </a:lnTo>
                    <a:lnTo>
                      <a:pt x="53" y="19"/>
                    </a:lnTo>
                    <a:lnTo>
                      <a:pt x="62" y="25"/>
                    </a:lnTo>
                    <a:lnTo>
                      <a:pt x="72" y="30"/>
                    </a:lnTo>
                    <a:lnTo>
                      <a:pt x="82" y="36"/>
                    </a:lnTo>
                    <a:lnTo>
                      <a:pt x="91" y="43"/>
                    </a:lnTo>
                    <a:lnTo>
                      <a:pt x="100" y="49"/>
                    </a:lnTo>
                    <a:lnTo>
                      <a:pt x="99" y="203"/>
                    </a:lnTo>
                    <a:lnTo>
                      <a:pt x="97" y="377"/>
                    </a:lnTo>
                    <a:lnTo>
                      <a:pt x="91" y="545"/>
                    </a:lnTo>
                    <a:lnTo>
                      <a:pt x="79" y="679"/>
                    </a:lnTo>
                    <a:lnTo>
                      <a:pt x="69" y="682"/>
                    </a:lnTo>
                    <a:lnTo>
                      <a:pt x="59" y="685"/>
                    </a:lnTo>
                    <a:lnTo>
                      <a:pt x="50" y="688"/>
                    </a:lnTo>
                    <a:lnTo>
                      <a:pt x="39" y="690"/>
                    </a:lnTo>
                    <a:lnTo>
                      <a:pt x="30" y="693"/>
                    </a:lnTo>
                    <a:lnTo>
                      <a:pt x="20" y="696"/>
                    </a:lnTo>
                    <a:lnTo>
                      <a:pt x="11" y="698"/>
                    </a:lnTo>
                    <a:lnTo>
                      <a:pt x="0" y="702"/>
                    </a:lnTo>
                    <a:lnTo>
                      <a:pt x="7" y="606"/>
                    </a:lnTo>
                    <a:lnTo>
                      <a:pt x="18" y="521"/>
                    </a:lnTo>
                    <a:lnTo>
                      <a:pt x="28" y="441"/>
                    </a:lnTo>
                    <a:lnTo>
                      <a:pt x="37" y="364"/>
                    </a:lnTo>
                    <a:lnTo>
                      <a:pt x="43" y="285"/>
                    </a:lnTo>
                    <a:lnTo>
                      <a:pt x="44" y="201"/>
                    </a:lnTo>
                    <a:lnTo>
                      <a:pt x="38" y="106"/>
                    </a:lnTo>
                    <a:lnTo>
                      <a:pt x="24" y="0"/>
                    </a:lnTo>
                    <a:close/>
                  </a:path>
                </a:pathLst>
              </a:custGeom>
              <a:solidFill>
                <a:srgbClr val="5B3D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63" name="Freeform 1466"/>
              <p:cNvSpPr>
                <a:spLocks noChangeArrowheads="1"/>
              </p:cNvSpPr>
              <p:nvPr/>
            </p:nvSpPr>
            <p:spPr bwMode="auto">
              <a:xfrm flipH="1">
                <a:off x="4314" y="1244"/>
                <a:ext cx="46" cy="291"/>
              </a:xfrm>
              <a:custGeom>
                <a:avLst/>
                <a:gdLst>
                  <a:gd name="T0" fmla="*/ 0 w 105"/>
                  <a:gd name="T1" fmla="*/ 0 h 709"/>
                  <a:gd name="T2" fmla="*/ 0 w 105"/>
                  <a:gd name="T3" fmla="*/ 0 h 709"/>
                  <a:gd name="T4" fmla="*/ 0 w 105"/>
                  <a:gd name="T5" fmla="*/ 0 h 709"/>
                  <a:gd name="T6" fmla="*/ 0 w 105"/>
                  <a:gd name="T7" fmla="*/ 0 h 709"/>
                  <a:gd name="T8" fmla="*/ 0 w 105"/>
                  <a:gd name="T9" fmla="*/ 0 h 709"/>
                  <a:gd name="T10" fmla="*/ 0 w 105"/>
                  <a:gd name="T11" fmla="*/ 0 h 709"/>
                  <a:gd name="T12" fmla="*/ 0 w 105"/>
                  <a:gd name="T13" fmla="*/ 0 h 709"/>
                  <a:gd name="T14" fmla="*/ 0 w 105"/>
                  <a:gd name="T15" fmla="*/ 0 h 709"/>
                  <a:gd name="T16" fmla="*/ 0 w 105"/>
                  <a:gd name="T17" fmla="*/ 0 h 709"/>
                  <a:gd name="T18" fmla="*/ 0 w 105"/>
                  <a:gd name="T19" fmla="*/ 0 h 709"/>
                  <a:gd name="T20" fmla="*/ 0 w 105"/>
                  <a:gd name="T21" fmla="*/ 0 h 709"/>
                  <a:gd name="T22" fmla="*/ 0 w 105"/>
                  <a:gd name="T23" fmla="*/ 0 h 709"/>
                  <a:gd name="T24" fmla="*/ 0 w 105"/>
                  <a:gd name="T25" fmla="*/ 0 h 709"/>
                  <a:gd name="T26" fmla="*/ 0 w 105"/>
                  <a:gd name="T27" fmla="*/ 0 h 709"/>
                  <a:gd name="T28" fmla="*/ 0 w 105"/>
                  <a:gd name="T29" fmla="*/ 0 h 709"/>
                  <a:gd name="T30" fmla="*/ 0 w 105"/>
                  <a:gd name="T31" fmla="*/ 0 h 709"/>
                  <a:gd name="T32" fmla="*/ 0 w 105"/>
                  <a:gd name="T33" fmla="*/ 0 h 709"/>
                  <a:gd name="T34" fmla="*/ 0 w 105"/>
                  <a:gd name="T35" fmla="*/ 0 h 709"/>
                  <a:gd name="T36" fmla="*/ 0 w 105"/>
                  <a:gd name="T37" fmla="*/ 0 h 709"/>
                  <a:gd name="T38" fmla="*/ 0 w 105"/>
                  <a:gd name="T39" fmla="*/ 0 h 709"/>
                  <a:gd name="T40" fmla="*/ 0 w 105"/>
                  <a:gd name="T41" fmla="*/ 0 h 709"/>
                  <a:gd name="T42" fmla="*/ 0 w 105"/>
                  <a:gd name="T43" fmla="*/ 0 h 709"/>
                  <a:gd name="T44" fmla="*/ 0 w 105"/>
                  <a:gd name="T45" fmla="*/ 0 h 709"/>
                  <a:gd name="T46" fmla="*/ 0 w 105"/>
                  <a:gd name="T47" fmla="*/ 0 h 709"/>
                  <a:gd name="T48" fmla="*/ 0 w 105"/>
                  <a:gd name="T49" fmla="*/ 0 h 709"/>
                  <a:gd name="T50" fmla="*/ 0 w 105"/>
                  <a:gd name="T51" fmla="*/ 0 h 709"/>
                  <a:gd name="T52" fmla="*/ 0 w 105"/>
                  <a:gd name="T53" fmla="*/ 0 h 709"/>
                  <a:gd name="T54" fmla="*/ 0 w 105"/>
                  <a:gd name="T55" fmla="*/ 0 h 709"/>
                  <a:gd name="T56" fmla="*/ 0 w 105"/>
                  <a:gd name="T57" fmla="*/ 0 h 70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5" h="709">
                    <a:moveTo>
                      <a:pt x="28" y="0"/>
                    </a:moveTo>
                    <a:lnTo>
                      <a:pt x="37" y="6"/>
                    </a:lnTo>
                    <a:lnTo>
                      <a:pt x="48" y="12"/>
                    </a:lnTo>
                    <a:lnTo>
                      <a:pt x="57" y="19"/>
                    </a:lnTo>
                    <a:lnTo>
                      <a:pt x="66" y="25"/>
                    </a:lnTo>
                    <a:lnTo>
                      <a:pt x="75" y="30"/>
                    </a:lnTo>
                    <a:lnTo>
                      <a:pt x="86" y="36"/>
                    </a:lnTo>
                    <a:lnTo>
                      <a:pt x="95" y="43"/>
                    </a:lnTo>
                    <a:lnTo>
                      <a:pt x="105" y="49"/>
                    </a:lnTo>
                    <a:lnTo>
                      <a:pt x="100" y="204"/>
                    </a:lnTo>
                    <a:lnTo>
                      <a:pt x="99" y="381"/>
                    </a:lnTo>
                    <a:lnTo>
                      <a:pt x="94" y="550"/>
                    </a:lnTo>
                    <a:lnTo>
                      <a:pt x="82" y="685"/>
                    </a:lnTo>
                    <a:lnTo>
                      <a:pt x="72" y="688"/>
                    </a:lnTo>
                    <a:lnTo>
                      <a:pt x="61" y="690"/>
                    </a:lnTo>
                    <a:lnTo>
                      <a:pt x="51" y="694"/>
                    </a:lnTo>
                    <a:lnTo>
                      <a:pt x="41" y="696"/>
                    </a:lnTo>
                    <a:lnTo>
                      <a:pt x="30" y="700"/>
                    </a:lnTo>
                    <a:lnTo>
                      <a:pt x="20" y="703"/>
                    </a:lnTo>
                    <a:lnTo>
                      <a:pt x="11" y="705"/>
                    </a:lnTo>
                    <a:lnTo>
                      <a:pt x="0" y="709"/>
                    </a:lnTo>
                    <a:lnTo>
                      <a:pt x="7" y="613"/>
                    </a:lnTo>
                    <a:lnTo>
                      <a:pt x="16" y="527"/>
                    </a:lnTo>
                    <a:lnTo>
                      <a:pt x="28" y="446"/>
                    </a:lnTo>
                    <a:lnTo>
                      <a:pt x="37" y="368"/>
                    </a:lnTo>
                    <a:lnTo>
                      <a:pt x="44" y="287"/>
                    </a:lnTo>
                    <a:lnTo>
                      <a:pt x="46" y="202"/>
                    </a:lnTo>
                    <a:lnTo>
                      <a:pt x="42" y="108"/>
                    </a:lnTo>
                    <a:lnTo>
                      <a:pt x="28" y="0"/>
                    </a:lnTo>
                    <a:close/>
                  </a:path>
                </a:pathLst>
              </a:custGeom>
              <a:solidFill>
                <a:srgbClr val="563D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64" name="Freeform 1467"/>
              <p:cNvSpPr>
                <a:spLocks noChangeArrowheads="1"/>
              </p:cNvSpPr>
              <p:nvPr/>
            </p:nvSpPr>
            <p:spPr bwMode="auto">
              <a:xfrm flipH="1">
                <a:off x="4319" y="1241"/>
                <a:ext cx="48" cy="294"/>
              </a:xfrm>
              <a:custGeom>
                <a:avLst/>
                <a:gdLst>
                  <a:gd name="T0" fmla="*/ 0 w 107"/>
                  <a:gd name="T1" fmla="*/ 0 h 715"/>
                  <a:gd name="T2" fmla="*/ 0 w 107"/>
                  <a:gd name="T3" fmla="*/ 0 h 715"/>
                  <a:gd name="T4" fmla="*/ 0 w 107"/>
                  <a:gd name="T5" fmla="*/ 0 h 715"/>
                  <a:gd name="T6" fmla="*/ 0 w 107"/>
                  <a:gd name="T7" fmla="*/ 0 h 715"/>
                  <a:gd name="T8" fmla="*/ 0 w 107"/>
                  <a:gd name="T9" fmla="*/ 0 h 715"/>
                  <a:gd name="T10" fmla="*/ 0 w 107"/>
                  <a:gd name="T11" fmla="*/ 0 h 715"/>
                  <a:gd name="T12" fmla="*/ 0 w 107"/>
                  <a:gd name="T13" fmla="*/ 0 h 715"/>
                  <a:gd name="T14" fmla="*/ 0 w 107"/>
                  <a:gd name="T15" fmla="*/ 0 h 715"/>
                  <a:gd name="T16" fmla="*/ 0 w 107"/>
                  <a:gd name="T17" fmla="*/ 0 h 715"/>
                  <a:gd name="T18" fmla="*/ 0 w 107"/>
                  <a:gd name="T19" fmla="*/ 0 h 715"/>
                  <a:gd name="T20" fmla="*/ 0 w 107"/>
                  <a:gd name="T21" fmla="*/ 0 h 715"/>
                  <a:gd name="T22" fmla="*/ 0 w 107"/>
                  <a:gd name="T23" fmla="*/ 0 h 715"/>
                  <a:gd name="T24" fmla="*/ 0 w 107"/>
                  <a:gd name="T25" fmla="*/ 0 h 715"/>
                  <a:gd name="T26" fmla="*/ 0 w 107"/>
                  <a:gd name="T27" fmla="*/ 0 h 715"/>
                  <a:gd name="T28" fmla="*/ 0 w 107"/>
                  <a:gd name="T29" fmla="*/ 0 h 715"/>
                  <a:gd name="T30" fmla="*/ 0 w 107"/>
                  <a:gd name="T31" fmla="*/ 0 h 715"/>
                  <a:gd name="T32" fmla="*/ 0 w 107"/>
                  <a:gd name="T33" fmla="*/ 0 h 715"/>
                  <a:gd name="T34" fmla="*/ 0 w 107"/>
                  <a:gd name="T35" fmla="*/ 0 h 715"/>
                  <a:gd name="T36" fmla="*/ 0 w 107"/>
                  <a:gd name="T37" fmla="*/ 0 h 715"/>
                  <a:gd name="T38" fmla="*/ 0 w 107"/>
                  <a:gd name="T39" fmla="*/ 0 h 715"/>
                  <a:gd name="T40" fmla="*/ 0 w 107"/>
                  <a:gd name="T41" fmla="*/ 1 h 715"/>
                  <a:gd name="T42" fmla="*/ 0 w 107"/>
                  <a:gd name="T43" fmla="*/ 0 h 715"/>
                  <a:gd name="T44" fmla="*/ 0 w 107"/>
                  <a:gd name="T45" fmla="*/ 0 h 715"/>
                  <a:gd name="T46" fmla="*/ 0 w 107"/>
                  <a:gd name="T47" fmla="*/ 0 h 715"/>
                  <a:gd name="T48" fmla="*/ 0 w 107"/>
                  <a:gd name="T49" fmla="*/ 0 h 715"/>
                  <a:gd name="T50" fmla="*/ 0 w 107"/>
                  <a:gd name="T51" fmla="*/ 0 h 715"/>
                  <a:gd name="T52" fmla="*/ 0 w 107"/>
                  <a:gd name="T53" fmla="*/ 0 h 715"/>
                  <a:gd name="T54" fmla="*/ 0 w 107"/>
                  <a:gd name="T55" fmla="*/ 0 h 715"/>
                  <a:gd name="T56" fmla="*/ 0 w 107"/>
                  <a:gd name="T57" fmla="*/ 0 h 7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7" h="715">
                    <a:moveTo>
                      <a:pt x="30" y="0"/>
                    </a:moveTo>
                    <a:lnTo>
                      <a:pt x="39" y="5"/>
                    </a:lnTo>
                    <a:lnTo>
                      <a:pt x="50" y="11"/>
                    </a:lnTo>
                    <a:lnTo>
                      <a:pt x="59" y="18"/>
                    </a:lnTo>
                    <a:lnTo>
                      <a:pt x="69" y="24"/>
                    </a:lnTo>
                    <a:lnTo>
                      <a:pt x="79" y="30"/>
                    </a:lnTo>
                    <a:lnTo>
                      <a:pt x="88" y="35"/>
                    </a:lnTo>
                    <a:lnTo>
                      <a:pt x="98" y="42"/>
                    </a:lnTo>
                    <a:lnTo>
                      <a:pt x="107" y="48"/>
                    </a:lnTo>
                    <a:lnTo>
                      <a:pt x="102" y="205"/>
                    </a:lnTo>
                    <a:lnTo>
                      <a:pt x="99" y="382"/>
                    </a:lnTo>
                    <a:lnTo>
                      <a:pt x="95" y="554"/>
                    </a:lnTo>
                    <a:lnTo>
                      <a:pt x="82" y="689"/>
                    </a:lnTo>
                    <a:lnTo>
                      <a:pt x="72" y="693"/>
                    </a:lnTo>
                    <a:lnTo>
                      <a:pt x="63" y="695"/>
                    </a:lnTo>
                    <a:lnTo>
                      <a:pt x="52" y="699"/>
                    </a:lnTo>
                    <a:lnTo>
                      <a:pt x="42" y="702"/>
                    </a:lnTo>
                    <a:lnTo>
                      <a:pt x="31" y="706"/>
                    </a:lnTo>
                    <a:lnTo>
                      <a:pt x="21" y="709"/>
                    </a:lnTo>
                    <a:lnTo>
                      <a:pt x="11" y="711"/>
                    </a:lnTo>
                    <a:lnTo>
                      <a:pt x="0" y="715"/>
                    </a:lnTo>
                    <a:lnTo>
                      <a:pt x="7" y="619"/>
                    </a:lnTo>
                    <a:lnTo>
                      <a:pt x="18" y="532"/>
                    </a:lnTo>
                    <a:lnTo>
                      <a:pt x="29" y="450"/>
                    </a:lnTo>
                    <a:lnTo>
                      <a:pt x="39" y="370"/>
                    </a:lnTo>
                    <a:lnTo>
                      <a:pt x="46" y="289"/>
                    </a:lnTo>
                    <a:lnTo>
                      <a:pt x="49" y="201"/>
                    </a:lnTo>
                    <a:lnTo>
                      <a:pt x="44" y="107"/>
                    </a:lnTo>
                    <a:lnTo>
                      <a:pt x="30" y="0"/>
                    </a:lnTo>
                    <a:close/>
                  </a:path>
                </a:pathLst>
              </a:custGeom>
              <a:solidFill>
                <a:srgbClr val="513D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65" name="Freeform 1468"/>
              <p:cNvSpPr>
                <a:spLocks noChangeArrowheads="1"/>
              </p:cNvSpPr>
              <p:nvPr/>
            </p:nvSpPr>
            <p:spPr bwMode="auto">
              <a:xfrm flipH="1">
                <a:off x="4324" y="1238"/>
                <a:ext cx="50" cy="297"/>
              </a:xfrm>
              <a:custGeom>
                <a:avLst/>
                <a:gdLst>
                  <a:gd name="T0" fmla="*/ 0 w 112"/>
                  <a:gd name="T1" fmla="*/ 0 h 722"/>
                  <a:gd name="T2" fmla="*/ 0 w 112"/>
                  <a:gd name="T3" fmla="*/ 0 h 722"/>
                  <a:gd name="T4" fmla="*/ 0 w 112"/>
                  <a:gd name="T5" fmla="*/ 0 h 722"/>
                  <a:gd name="T6" fmla="*/ 0 w 112"/>
                  <a:gd name="T7" fmla="*/ 0 h 722"/>
                  <a:gd name="T8" fmla="*/ 0 w 112"/>
                  <a:gd name="T9" fmla="*/ 0 h 722"/>
                  <a:gd name="T10" fmla="*/ 0 w 112"/>
                  <a:gd name="T11" fmla="*/ 0 h 722"/>
                  <a:gd name="T12" fmla="*/ 0 w 112"/>
                  <a:gd name="T13" fmla="*/ 0 h 722"/>
                  <a:gd name="T14" fmla="*/ 0 w 112"/>
                  <a:gd name="T15" fmla="*/ 0 h 722"/>
                  <a:gd name="T16" fmla="*/ 0 w 112"/>
                  <a:gd name="T17" fmla="*/ 0 h 722"/>
                  <a:gd name="T18" fmla="*/ 0 w 112"/>
                  <a:gd name="T19" fmla="*/ 0 h 722"/>
                  <a:gd name="T20" fmla="*/ 0 w 112"/>
                  <a:gd name="T21" fmla="*/ 0 h 722"/>
                  <a:gd name="T22" fmla="*/ 0 w 112"/>
                  <a:gd name="T23" fmla="*/ 0 h 722"/>
                  <a:gd name="T24" fmla="*/ 0 w 112"/>
                  <a:gd name="T25" fmla="*/ 0 h 722"/>
                  <a:gd name="T26" fmla="*/ 0 w 112"/>
                  <a:gd name="T27" fmla="*/ 0 h 722"/>
                  <a:gd name="T28" fmla="*/ 0 w 112"/>
                  <a:gd name="T29" fmla="*/ 0 h 722"/>
                  <a:gd name="T30" fmla="*/ 0 w 112"/>
                  <a:gd name="T31" fmla="*/ 0 h 722"/>
                  <a:gd name="T32" fmla="*/ 0 w 112"/>
                  <a:gd name="T33" fmla="*/ 0 h 722"/>
                  <a:gd name="T34" fmla="*/ 0 w 112"/>
                  <a:gd name="T35" fmla="*/ 0 h 722"/>
                  <a:gd name="T36" fmla="*/ 0 w 112"/>
                  <a:gd name="T37" fmla="*/ 1 h 722"/>
                  <a:gd name="T38" fmla="*/ 0 w 112"/>
                  <a:gd name="T39" fmla="*/ 1 h 722"/>
                  <a:gd name="T40" fmla="*/ 0 w 112"/>
                  <a:gd name="T41" fmla="*/ 1 h 722"/>
                  <a:gd name="T42" fmla="*/ 0 w 112"/>
                  <a:gd name="T43" fmla="*/ 0 h 722"/>
                  <a:gd name="T44" fmla="*/ 0 w 112"/>
                  <a:gd name="T45" fmla="*/ 0 h 722"/>
                  <a:gd name="T46" fmla="*/ 0 w 112"/>
                  <a:gd name="T47" fmla="*/ 0 h 722"/>
                  <a:gd name="T48" fmla="*/ 0 w 112"/>
                  <a:gd name="T49" fmla="*/ 0 h 722"/>
                  <a:gd name="T50" fmla="*/ 0 w 112"/>
                  <a:gd name="T51" fmla="*/ 0 h 722"/>
                  <a:gd name="T52" fmla="*/ 0 w 112"/>
                  <a:gd name="T53" fmla="*/ 0 h 722"/>
                  <a:gd name="T54" fmla="*/ 0 w 112"/>
                  <a:gd name="T55" fmla="*/ 0 h 722"/>
                  <a:gd name="T56" fmla="*/ 0 w 112"/>
                  <a:gd name="T57" fmla="*/ 0 h 7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2" h="722">
                    <a:moveTo>
                      <a:pt x="34" y="0"/>
                    </a:moveTo>
                    <a:lnTo>
                      <a:pt x="43" y="5"/>
                    </a:lnTo>
                    <a:lnTo>
                      <a:pt x="53" y="12"/>
                    </a:lnTo>
                    <a:lnTo>
                      <a:pt x="63" y="18"/>
                    </a:lnTo>
                    <a:lnTo>
                      <a:pt x="72" y="24"/>
                    </a:lnTo>
                    <a:lnTo>
                      <a:pt x="82" y="30"/>
                    </a:lnTo>
                    <a:lnTo>
                      <a:pt x="91" y="37"/>
                    </a:lnTo>
                    <a:lnTo>
                      <a:pt x="102" y="42"/>
                    </a:lnTo>
                    <a:lnTo>
                      <a:pt x="112" y="49"/>
                    </a:lnTo>
                    <a:lnTo>
                      <a:pt x="103" y="206"/>
                    </a:lnTo>
                    <a:lnTo>
                      <a:pt x="101" y="385"/>
                    </a:lnTo>
                    <a:lnTo>
                      <a:pt x="96" y="558"/>
                    </a:lnTo>
                    <a:lnTo>
                      <a:pt x="84" y="695"/>
                    </a:lnTo>
                    <a:lnTo>
                      <a:pt x="74" y="699"/>
                    </a:lnTo>
                    <a:lnTo>
                      <a:pt x="63" y="702"/>
                    </a:lnTo>
                    <a:lnTo>
                      <a:pt x="52" y="706"/>
                    </a:lnTo>
                    <a:lnTo>
                      <a:pt x="42" y="708"/>
                    </a:lnTo>
                    <a:lnTo>
                      <a:pt x="31" y="711"/>
                    </a:lnTo>
                    <a:lnTo>
                      <a:pt x="21" y="715"/>
                    </a:lnTo>
                    <a:lnTo>
                      <a:pt x="11" y="718"/>
                    </a:lnTo>
                    <a:lnTo>
                      <a:pt x="0" y="722"/>
                    </a:lnTo>
                    <a:lnTo>
                      <a:pt x="7" y="626"/>
                    </a:lnTo>
                    <a:lnTo>
                      <a:pt x="18" y="539"/>
                    </a:lnTo>
                    <a:lnTo>
                      <a:pt x="29" y="456"/>
                    </a:lnTo>
                    <a:lnTo>
                      <a:pt x="41" y="374"/>
                    </a:lnTo>
                    <a:lnTo>
                      <a:pt x="49" y="291"/>
                    </a:lnTo>
                    <a:lnTo>
                      <a:pt x="51" y="202"/>
                    </a:lnTo>
                    <a:lnTo>
                      <a:pt x="48" y="107"/>
                    </a:lnTo>
                    <a:lnTo>
                      <a:pt x="34" y="0"/>
                    </a:lnTo>
                    <a:close/>
                  </a:path>
                </a:pathLst>
              </a:custGeom>
              <a:solidFill>
                <a:srgbClr val="4C3A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66" name="Freeform 1469"/>
              <p:cNvSpPr>
                <a:spLocks noChangeArrowheads="1"/>
              </p:cNvSpPr>
              <p:nvPr/>
            </p:nvSpPr>
            <p:spPr bwMode="auto">
              <a:xfrm flipH="1">
                <a:off x="4330" y="1235"/>
                <a:ext cx="51" cy="300"/>
              </a:xfrm>
              <a:custGeom>
                <a:avLst/>
                <a:gdLst>
                  <a:gd name="T0" fmla="*/ 0 w 114"/>
                  <a:gd name="T1" fmla="*/ 0 h 729"/>
                  <a:gd name="T2" fmla="*/ 0 w 114"/>
                  <a:gd name="T3" fmla="*/ 0 h 729"/>
                  <a:gd name="T4" fmla="*/ 0 w 114"/>
                  <a:gd name="T5" fmla="*/ 0 h 729"/>
                  <a:gd name="T6" fmla="*/ 0 w 114"/>
                  <a:gd name="T7" fmla="*/ 0 h 729"/>
                  <a:gd name="T8" fmla="*/ 0 w 114"/>
                  <a:gd name="T9" fmla="*/ 0 h 729"/>
                  <a:gd name="T10" fmla="*/ 0 w 114"/>
                  <a:gd name="T11" fmla="*/ 0 h 729"/>
                  <a:gd name="T12" fmla="*/ 0 w 114"/>
                  <a:gd name="T13" fmla="*/ 1 h 729"/>
                  <a:gd name="T14" fmla="*/ 0 w 114"/>
                  <a:gd name="T15" fmla="*/ 0 h 729"/>
                  <a:gd name="T16" fmla="*/ 0 w 114"/>
                  <a:gd name="T17" fmla="*/ 0 h 729"/>
                  <a:gd name="T18" fmla="*/ 0 w 114"/>
                  <a:gd name="T19" fmla="*/ 0 h 729"/>
                  <a:gd name="T20" fmla="*/ 0 w 114"/>
                  <a:gd name="T21" fmla="*/ 0 h 729"/>
                  <a:gd name="T22" fmla="*/ 0 w 114"/>
                  <a:gd name="T23" fmla="*/ 0 h 729"/>
                  <a:gd name="T24" fmla="*/ 0 w 114"/>
                  <a:gd name="T25" fmla="*/ 0 h 729"/>
                  <a:gd name="T26" fmla="*/ 0 w 114"/>
                  <a:gd name="T27" fmla="*/ 0 h 729"/>
                  <a:gd name="T28" fmla="*/ 0 w 114"/>
                  <a:gd name="T29" fmla="*/ 0 h 7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4" h="729">
                    <a:moveTo>
                      <a:pt x="36" y="0"/>
                    </a:moveTo>
                    <a:lnTo>
                      <a:pt x="114" y="49"/>
                    </a:lnTo>
                    <a:lnTo>
                      <a:pt x="104" y="207"/>
                    </a:lnTo>
                    <a:lnTo>
                      <a:pt x="101" y="389"/>
                    </a:lnTo>
                    <a:lnTo>
                      <a:pt x="97" y="563"/>
                    </a:lnTo>
                    <a:lnTo>
                      <a:pt x="86" y="701"/>
                    </a:lnTo>
                    <a:lnTo>
                      <a:pt x="0" y="729"/>
                    </a:lnTo>
                    <a:lnTo>
                      <a:pt x="7" y="633"/>
                    </a:lnTo>
                    <a:lnTo>
                      <a:pt x="19" y="545"/>
                    </a:lnTo>
                    <a:lnTo>
                      <a:pt x="30" y="460"/>
                    </a:lnTo>
                    <a:lnTo>
                      <a:pt x="42" y="378"/>
                    </a:lnTo>
                    <a:lnTo>
                      <a:pt x="50" y="292"/>
                    </a:lnTo>
                    <a:lnTo>
                      <a:pt x="53" y="204"/>
                    </a:lnTo>
                    <a:lnTo>
                      <a:pt x="50" y="107"/>
                    </a:lnTo>
                    <a:lnTo>
                      <a:pt x="36" y="0"/>
                    </a:lnTo>
                    <a:close/>
                  </a:path>
                </a:pathLst>
              </a:custGeom>
              <a:solidFill>
                <a:srgbClr val="473A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67" name="Freeform 1470"/>
              <p:cNvSpPr>
                <a:spLocks noChangeArrowheads="1"/>
              </p:cNvSpPr>
              <p:nvPr/>
            </p:nvSpPr>
            <p:spPr bwMode="auto">
              <a:xfrm flipH="1">
                <a:off x="4472" y="1543"/>
                <a:ext cx="421" cy="32"/>
              </a:xfrm>
              <a:custGeom>
                <a:avLst/>
                <a:gdLst>
                  <a:gd name="T0" fmla="*/ 0 w 946"/>
                  <a:gd name="T1" fmla="*/ 0 h 78"/>
                  <a:gd name="T2" fmla="*/ 0 w 946"/>
                  <a:gd name="T3" fmla="*/ 0 h 78"/>
                  <a:gd name="T4" fmla="*/ 0 w 946"/>
                  <a:gd name="T5" fmla="*/ 0 h 78"/>
                  <a:gd name="T6" fmla="*/ 0 w 946"/>
                  <a:gd name="T7" fmla="*/ 0 h 78"/>
                  <a:gd name="T8" fmla="*/ 0 w 946"/>
                  <a:gd name="T9" fmla="*/ 0 h 78"/>
                  <a:gd name="T10" fmla="*/ 0 w 946"/>
                  <a:gd name="T11" fmla="*/ 0 h 78"/>
                  <a:gd name="T12" fmla="*/ 0 w 946"/>
                  <a:gd name="T13" fmla="*/ 0 h 78"/>
                  <a:gd name="T14" fmla="*/ 0 w 946"/>
                  <a:gd name="T15" fmla="*/ 0 h 78"/>
                  <a:gd name="T16" fmla="*/ 0 w 946"/>
                  <a:gd name="T17" fmla="*/ 0 h 78"/>
                  <a:gd name="T18" fmla="*/ 0 w 946"/>
                  <a:gd name="T19" fmla="*/ 0 h 78"/>
                  <a:gd name="T20" fmla="*/ 0 w 946"/>
                  <a:gd name="T21" fmla="*/ 0 h 78"/>
                  <a:gd name="T22" fmla="*/ 1 w 946"/>
                  <a:gd name="T23" fmla="*/ 0 h 78"/>
                  <a:gd name="T24" fmla="*/ 1 w 946"/>
                  <a:gd name="T25" fmla="*/ 0 h 78"/>
                  <a:gd name="T26" fmla="*/ 1 w 946"/>
                  <a:gd name="T27" fmla="*/ 0 h 78"/>
                  <a:gd name="T28" fmla="*/ 1 w 946"/>
                  <a:gd name="T29" fmla="*/ 0 h 78"/>
                  <a:gd name="T30" fmla="*/ 1 w 946"/>
                  <a:gd name="T31" fmla="*/ 0 h 78"/>
                  <a:gd name="T32" fmla="*/ 1 w 946"/>
                  <a:gd name="T33" fmla="*/ 0 h 78"/>
                  <a:gd name="T34" fmla="*/ 1 w 946"/>
                  <a:gd name="T35" fmla="*/ 0 h 78"/>
                  <a:gd name="T36" fmla="*/ 1 w 946"/>
                  <a:gd name="T37" fmla="*/ 0 h 78"/>
                  <a:gd name="T38" fmla="*/ 1 w 946"/>
                  <a:gd name="T39" fmla="*/ 0 h 78"/>
                  <a:gd name="T40" fmla="*/ 1 w 946"/>
                  <a:gd name="T41" fmla="*/ 0 h 78"/>
                  <a:gd name="T42" fmla="*/ 1 w 946"/>
                  <a:gd name="T43" fmla="*/ 0 h 78"/>
                  <a:gd name="T44" fmla="*/ 1 w 946"/>
                  <a:gd name="T45" fmla="*/ 0 h 78"/>
                  <a:gd name="T46" fmla="*/ 1 w 946"/>
                  <a:gd name="T47" fmla="*/ 0 h 78"/>
                  <a:gd name="T48" fmla="*/ 1 w 946"/>
                  <a:gd name="T49" fmla="*/ 0 h 78"/>
                  <a:gd name="T50" fmla="*/ 1 w 946"/>
                  <a:gd name="T51" fmla="*/ 0 h 78"/>
                  <a:gd name="T52" fmla="*/ 1 w 946"/>
                  <a:gd name="T53" fmla="*/ 0 h 78"/>
                  <a:gd name="T54" fmla="*/ 1 w 946"/>
                  <a:gd name="T55" fmla="*/ 0 h 78"/>
                  <a:gd name="T56" fmla="*/ 1 w 946"/>
                  <a:gd name="T57" fmla="*/ 0 h 78"/>
                  <a:gd name="T58" fmla="*/ 1 w 946"/>
                  <a:gd name="T59" fmla="*/ 0 h 78"/>
                  <a:gd name="T60" fmla="*/ 0 w 946"/>
                  <a:gd name="T61" fmla="*/ 0 h 78"/>
                  <a:gd name="T62" fmla="*/ 0 w 946"/>
                  <a:gd name="T63" fmla="*/ 0 h 78"/>
                  <a:gd name="T64" fmla="*/ 0 w 946"/>
                  <a:gd name="T65" fmla="*/ 0 h 78"/>
                  <a:gd name="T66" fmla="*/ 0 w 946"/>
                  <a:gd name="T67" fmla="*/ 0 h 78"/>
                  <a:gd name="T68" fmla="*/ 0 w 946"/>
                  <a:gd name="T69" fmla="*/ 0 h 78"/>
                  <a:gd name="T70" fmla="*/ 0 w 946"/>
                  <a:gd name="T71" fmla="*/ 0 h 78"/>
                  <a:gd name="T72" fmla="*/ 0 w 946"/>
                  <a:gd name="T73" fmla="*/ 0 h 78"/>
                  <a:gd name="T74" fmla="*/ 0 w 946"/>
                  <a:gd name="T75" fmla="*/ 0 h 78"/>
                  <a:gd name="T76" fmla="*/ 0 w 946"/>
                  <a:gd name="T77" fmla="*/ 0 h 78"/>
                  <a:gd name="T78" fmla="*/ 0 w 946"/>
                  <a:gd name="T79" fmla="*/ 0 h 78"/>
                  <a:gd name="T80" fmla="*/ 0 w 946"/>
                  <a:gd name="T81" fmla="*/ 0 h 78"/>
                  <a:gd name="T82" fmla="*/ 0 w 946"/>
                  <a:gd name="T83" fmla="*/ 0 h 78"/>
                  <a:gd name="T84" fmla="*/ 0 w 946"/>
                  <a:gd name="T85" fmla="*/ 0 h 78"/>
                  <a:gd name="T86" fmla="*/ 0 w 946"/>
                  <a:gd name="T87" fmla="*/ 0 h 78"/>
                  <a:gd name="T88" fmla="*/ 0 w 946"/>
                  <a:gd name="T89" fmla="*/ 0 h 78"/>
                  <a:gd name="T90" fmla="*/ 0 w 946"/>
                  <a:gd name="T91" fmla="*/ 0 h 78"/>
                  <a:gd name="T92" fmla="*/ 0 w 946"/>
                  <a:gd name="T93" fmla="*/ 0 h 78"/>
                  <a:gd name="T94" fmla="*/ 0 w 946"/>
                  <a:gd name="T95" fmla="*/ 0 h 78"/>
                  <a:gd name="T96" fmla="*/ 0 w 946"/>
                  <a:gd name="T97" fmla="*/ 0 h 78"/>
                  <a:gd name="T98" fmla="*/ 0 w 946"/>
                  <a:gd name="T99" fmla="*/ 0 h 78"/>
                  <a:gd name="T100" fmla="*/ 0 w 946"/>
                  <a:gd name="T101" fmla="*/ 0 h 78"/>
                  <a:gd name="T102" fmla="*/ 0 w 946"/>
                  <a:gd name="T103" fmla="*/ 0 h 78"/>
                  <a:gd name="T104" fmla="*/ 0 w 946"/>
                  <a:gd name="T105" fmla="*/ 0 h 78"/>
                  <a:gd name="T106" fmla="*/ 0 w 946"/>
                  <a:gd name="T107" fmla="*/ 0 h 7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46" h="78">
                    <a:moveTo>
                      <a:pt x="3" y="0"/>
                    </a:moveTo>
                    <a:lnTo>
                      <a:pt x="46" y="11"/>
                    </a:lnTo>
                    <a:lnTo>
                      <a:pt x="89" y="20"/>
                    </a:lnTo>
                    <a:lnTo>
                      <a:pt x="130" y="27"/>
                    </a:lnTo>
                    <a:lnTo>
                      <a:pt x="170" y="34"/>
                    </a:lnTo>
                    <a:lnTo>
                      <a:pt x="210" y="38"/>
                    </a:lnTo>
                    <a:lnTo>
                      <a:pt x="249" y="42"/>
                    </a:lnTo>
                    <a:lnTo>
                      <a:pt x="288" y="45"/>
                    </a:lnTo>
                    <a:lnTo>
                      <a:pt x="330" y="46"/>
                    </a:lnTo>
                    <a:lnTo>
                      <a:pt x="371" y="48"/>
                    </a:lnTo>
                    <a:lnTo>
                      <a:pt x="414" y="46"/>
                    </a:lnTo>
                    <a:lnTo>
                      <a:pt x="460" y="45"/>
                    </a:lnTo>
                    <a:lnTo>
                      <a:pt x="507" y="43"/>
                    </a:lnTo>
                    <a:lnTo>
                      <a:pt x="558" y="40"/>
                    </a:lnTo>
                    <a:lnTo>
                      <a:pt x="612" y="35"/>
                    </a:lnTo>
                    <a:lnTo>
                      <a:pt x="670" y="30"/>
                    </a:lnTo>
                    <a:lnTo>
                      <a:pt x="732" y="25"/>
                    </a:lnTo>
                    <a:lnTo>
                      <a:pt x="769" y="18"/>
                    </a:lnTo>
                    <a:lnTo>
                      <a:pt x="839" y="21"/>
                    </a:lnTo>
                    <a:lnTo>
                      <a:pt x="946" y="35"/>
                    </a:lnTo>
                    <a:lnTo>
                      <a:pt x="826" y="49"/>
                    </a:lnTo>
                    <a:lnTo>
                      <a:pt x="736" y="61"/>
                    </a:lnTo>
                    <a:lnTo>
                      <a:pt x="698" y="66"/>
                    </a:lnTo>
                    <a:lnTo>
                      <a:pt x="660" y="71"/>
                    </a:lnTo>
                    <a:lnTo>
                      <a:pt x="622" y="73"/>
                    </a:lnTo>
                    <a:lnTo>
                      <a:pt x="585" y="75"/>
                    </a:lnTo>
                    <a:lnTo>
                      <a:pt x="549" y="78"/>
                    </a:lnTo>
                    <a:lnTo>
                      <a:pt x="513" y="78"/>
                    </a:lnTo>
                    <a:lnTo>
                      <a:pt x="477" y="78"/>
                    </a:lnTo>
                    <a:lnTo>
                      <a:pt x="443" y="78"/>
                    </a:lnTo>
                    <a:lnTo>
                      <a:pt x="409" y="76"/>
                    </a:lnTo>
                    <a:lnTo>
                      <a:pt x="376" y="75"/>
                    </a:lnTo>
                    <a:lnTo>
                      <a:pt x="345" y="73"/>
                    </a:lnTo>
                    <a:lnTo>
                      <a:pt x="314" y="71"/>
                    </a:lnTo>
                    <a:lnTo>
                      <a:pt x="284" y="67"/>
                    </a:lnTo>
                    <a:lnTo>
                      <a:pt x="255" y="65"/>
                    </a:lnTo>
                    <a:lnTo>
                      <a:pt x="227" y="61"/>
                    </a:lnTo>
                    <a:lnTo>
                      <a:pt x="202" y="57"/>
                    </a:lnTo>
                    <a:lnTo>
                      <a:pt x="177" y="53"/>
                    </a:lnTo>
                    <a:lnTo>
                      <a:pt x="154" y="49"/>
                    </a:lnTo>
                    <a:lnTo>
                      <a:pt x="130" y="45"/>
                    </a:lnTo>
                    <a:lnTo>
                      <a:pt x="111" y="41"/>
                    </a:lnTo>
                    <a:lnTo>
                      <a:pt x="91" y="36"/>
                    </a:lnTo>
                    <a:lnTo>
                      <a:pt x="74" y="31"/>
                    </a:lnTo>
                    <a:lnTo>
                      <a:pt x="58" y="28"/>
                    </a:lnTo>
                    <a:lnTo>
                      <a:pt x="44" y="23"/>
                    </a:lnTo>
                    <a:lnTo>
                      <a:pt x="33" y="20"/>
                    </a:lnTo>
                    <a:lnTo>
                      <a:pt x="22" y="16"/>
                    </a:lnTo>
                    <a:lnTo>
                      <a:pt x="13" y="13"/>
                    </a:lnTo>
                    <a:lnTo>
                      <a:pt x="7" y="10"/>
                    </a:lnTo>
                    <a:lnTo>
                      <a:pt x="3" y="6"/>
                    </a:lnTo>
                    <a:lnTo>
                      <a:pt x="0" y="4"/>
                    </a:lnTo>
                    <a:lnTo>
                      <a:pt x="0" y="2"/>
                    </a:lnTo>
                    <a:lnTo>
                      <a:pt x="3" y="0"/>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68" name="Freeform 1471"/>
              <p:cNvSpPr>
                <a:spLocks noChangeArrowheads="1"/>
              </p:cNvSpPr>
              <p:nvPr/>
            </p:nvSpPr>
            <p:spPr bwMode="auto">
              <a:xfrm flipH="1">
                <a:off x="4613" y="1575"/>
                <a:ext cx="157" cy="38"/>
              </a:xfrm>
              <a:custGeom>
                <a:avLst/>
                <a:gdLst>
                  <a:gd name="T0" fmla="*/ 0 w 352"/>
                  <a:gd name="T1" fmla="*/ 0 h 92"/>
                  <a:gd name="T2" fmla="*/ 0 w 352"/>
                  <a:gd name="T3" fmla="*/ 0 h 92"/>
                  <a:gd name="T4" fmla="*/ 0 w 352"/>
                  <a:gd name="T5" fmla="*/ 0 h 92"/>
                  <a:gd name="T6" fmla="*/ 0 w 352"/>
                  <a:gd name="T7" fmla="*/ 0 h 92"/>
                  <a:gd name="T8" fmla="*/ 0 w 352"/>
                  <a:gd name="T9" fmla="*/ 0 h 92"/>
                  <a:gd name="T10" fmla="*/ 0 w 352"/>
                  <a:gd name="T11" fmla="*/ 0 h 92"/>
                  <a:gd name="T12" fmla="*/ 0 w 352"/>
                  <a:gd name="T13" fmla="*/ 0 h 92"/>
                  <a:gd name="T14" fmla="*/ 0 w 352"/>
                  <a:gd name="T15" fmla="*/ 0 h 92"/>
                  <a:gd name="T16" fmla="*/ 0 w 352"/>
                  <a:gd name="T17" fmla="*/ 0 h 92"/>
                  <a:gd name="T18" fmla="*/ 0 w 352"/>
                  <a:gd name="T19" fmla="*/ 0 h 92"/>
                  <a:gd name="T20" fmla="*/ 0 w 352"/>
                  <a:gd name="T21" fmla="*/ 0 h 92"/>
                  <a:gd name="T22" fmla="*/ 0 w 352"/>
                  <a:gd name="T23" fmla="*/ 0 h 92"/>
                  <a:gd name="T24" fmla="*/ 0 w 352"/>
                  <a:gd name="T25" fmla="*/ 0 h 92"/>
                  <a:gd name="T26" fmla="*/ 0 w 352"/>
                  <a:gd name="T27" fmla="*/ 0 h 92"/>
                  <a:gd name="T28" fmla="*/ 0 w 352"/>
                  <a:gd name="T29" fmla="*/ 0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2" h="92">
                    <a:moveTo>
                      <a:pt x="0" y="0"/>
                    </a:moveTo>
                    <a:lnTo>
                      <a:pt x="46" y="8"/>
                    </a:lnTo>
                    <a:lnTo>
                      <a:pt x="128" y="8"/>
                    </a:lnTo>
                    <a:lnTo>
                      <a:pt x="189" y="8"/>
                    </a:lnTo>
                    <a:lnTo>
                      <a:pt x="252" y="4"/>
                    </a:lnTo>
                    <a:lnTo>
                      <a:pt x="260" y="27"/>
                    </a:lnTo>
                    <a:lnTo>
                      <a:pt x="278" y="54"/>
                    </a:lnTo>
                    <a:lnTo>
                      <a:pt x="319" y="71"/>
                    </a:lnTo>
                    <a:lnTo>
                      <a:pt x="352" y="92"/>
                    </a:lnTo>
                    <a:lnTo>
                      <a:pt x="291" y="92"/>
                    </a:lnTo>
                    <a:lnTo>
                      <a:pt x="211" y="84"/>
                    </a:lnTo>
                    <a:lnTo>
                      <a:pt x="135" y="74"/>
                    </a:lnTo>
                    <a:lnTo>
                      <a:pt x="83" y="64"/>
                    </a:lnTo>
                    <a:lnTo>
                      <a:pt x="20" y="25"/>
                    </a:lnTo>
                    <a:lnTo>
                      <a:pt x="0" y="0"/>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69" name="Freeform 1472"/>
              <p:cNvSpPr>
                <a:spLocks noChangeArrowheads="1"/>
              </p:cNvSpPr>
              <p:nvPr/>
            </p:nvSpPr>
            <p:spPr bwMode="auto">
              <a:xfrm flipH="1">
                <a:off x="4524" y="1607"/>
                <a:ext cx="275" cy="63"/>
              </a:xfrm>
              <a:custGeom>
                <a:avLst/>
                <a:gdLst>
                  <a:gd name="T0" fmla="*/ 0 w 619"/>
                  <a:gd name="T1" fmla="*/ 0 h 151"/>
                  <a:gd name="T2" fmla="*/ 0 w 619"/>
                  <a:gd name="T3" fmla="*/ 0 h 151"/>
                  <a:gd name="T4" fmla="*/ 0 w 619"/>
                  <a:gd name="T5" fmla="*/ 0 h 151"/>
                  <a:gd name="T6" fmla="*/ 0 w 619"/>
                  <a:gd name="T7" fmla="*/ 0 h 151"/>
                  <a:gd name="T8" fmla="*/ 0 w 619"/>
                  <a:gd name="T9" fmla="*/ 0 h 151"/>
                  <a:gd name="T10" fmla="*/ 0 w 619"/>
                  <a:gd name="T11" fmla="*/ 0 h 151"/>
                  <a:gd name="T12" fmla="*/ 0 w 619"/>
                  <a:gd name="T13" fmla="*/ 0 h 151"/>
                  <a:gd name="T14" fmla="*/ 0 w 619"/>
                  <a:gd name="T15" fmla="*/ 0 h 151"/>
                  <a:gd name="T16" fmla="*/ 0 w 619"/>
                  <a:gd name="T17" fmla="*/ 0 h 151"/>
                  <a:gd name="T18" fmla="*/ 0 w 619"/>
                  <a:gd name="T19" fmla="*/ 0 h 151"/>
                  <a:gd name="T20" fmla="*/ 0 w 619"/>
                  <a:gd name="T21" fmla="*/ 0 h 151"/>
                  <a:gd name="T22" fmla="*/ 0 w 619"/>
                  <a:gd name="T23" fmla="*/ 0 h 151"/>
                  <a:gd name="T24" fmla="*/ 0 w 619"/>
                  <a:gd name="T25" fmla="*/ 0 h 151"/>
                  <a:gd name="T26" fmla="*/ 0 w 619"/>
                  <a:gd name="T27" fmla="*/ 0 h 151"/>
                  <a:gd name="T28" fmla="*/ 0 w 619"/>
                  <a:gd name="T29" fmla="*/ 0 h 151"/>
                  <a:gd name="T30" fmla="*/ 0 w 619"/>
                  <a:gd name="T31" fmla="*/ 0 h 151"/>
                  <a:gd name="T32" fmla="*/ 0 w 619"/>
                  <a:gd name="T33" fmla="*/ 0 h 151"/>
                  <a:gd name="T34" fmla="*/ 0 w 619"/>
                  <a:gd name="T35" fmla="*/ 0 h 151"/>
                  <a:gd name="T36" fmla="*/ 0 w 619"/>
                  <a:gd name="T37" fmla="*/ 0 h 151"/>
                  <a:gd name="T38" fmla="*/ 0 w 619"/>
                  <a:gd name="T39" fmla="*/ 0 h 151"/>
                  <a:gd name="T40" fmla="*/ 1 w 619"/>
                  <a:gd name="T41" fmla="*/ 0 h 151"/>
                  <a:gd name="T42" fmla="*/ 1 w 619"/>
                  <a:gd name="T43" fmla="*/ 0 h 151"/>
                  <a:gd name="T44" fmla="*/ 1 w 619"/>
                  <a:gd name="T45" fmla="*/ 0 h 151"/>
                  <a:gd name="T46" fmla="*/ 1 w 619"/>
                  <a:gd name="T47" fmla="*/ 0 h 151"/>
                  <a:gd name="T48" fmla="*/ 1 w 619"/>
                  <a:gd name="T49" fmla="*/ 0 h 151"/>
                  <a:gd name="T50" fmla="*/ 1 w 619"/>
                  <a:gd name="T51" fmla="*/ 0 h 151"/>
                  <a:gd name="T52" fmla="*/ 1 w 619"/>
                  <a:gd name="T53" fmla="*/ 0 h 151"/>
                  <a:gd name="T54" fmla="*/ 1 w 619"/>
                  <a:gd name="T55" fmla="*/ 0 h 151"/>
                  <a:gd name="T56" fmla="*/ 1 w 619"/>
                  <a:gd name="T57" fmla="*/ 0 h 151"/>
                  <a:gd name="T58" fmla="*/ 1 w 619"/>
                  <a:gd name="T59" fmla="*/ 0 h 151"/>
                  <a:gd name="T60" fmla="*/ 0 w 619"/>
                  <a:gd name="T61" fmla="*/ 0 h 151"/>
                  <a:gd name="T62" fmla="*/ 0 w 619"/>
                  <a:gd name="T63" fmla="*/ 0 h 151"/>
                  <a:gd name="T64" fmla="*/ 0 w 619"/>
                  <a:gd name="T65" fmla="*/ 0 h 151"/>
                  <a:gd name="T66" fmla="*/ 0 w 619"/>
                  <a:gd name="T67" fmla="*/ 0 h 151"/>
                  <a:gd name="T68" fmla="*/ 0 w 619"/>
                  <a:gd name="T69" fmla="*/ 0 h 151"/>
                  <a:gd name="T70" fmla="*/ 0 w 619"/>
                  <a:gd name="T71" fmla="*/ 0 h 151"/>
                  <a:gd name="T72" fmla="*/ 0 w 619"/>
                  <a:gd name="T73" fmla="*/ 0 h 151"/>
                  <a:gd name="T74" fmla="*/ 0 w 619"/>
                  <a:gd name="T75" fmla="*/ 0 h 151"/>
                  <a:gd name="T76" fmla="*/ 0 w 619"/>
                  <a:gd name="T77" fmla="*/ 0 h 151"/>
                  <a:gd name="T78" fmla="*/ 0 w 619"/>
                  <a:gd name="T79" fmla="*/ 0 h 151"/>
                  <a:gd name="T80" fmla="*/ 0 w 619"/>
                  <a:gd name="T81" fmla="*/ 0 h 151"/>
                  <a:gd name="T82" fmla="*/ 0 w 619"/>
                  <a:gd name="T83" fmla="*/ 0 h 151"/>
                  <a:gd name="T84" fmla="*/ 0 w 619"/>
                  <a:gd name="T85" fmla="*/ 0 h 151"/>
                  <a:gd name="T86" fmla="*/ 0 w 619"/>
                  <a:gd name="T87" fmla="*/ 0 h 151"/>
                  <a:gd name="T88" fmla="*/ 0 w 619"/>
                  <a:gd name="T89" fmla="*/ 0 h 151"/>
                  <a:gd name="T90" fmla="*/ 0 w 619"/>
                  <a:gd name="T91" fmla="*/ 0 h 151"/>
                  <a:gd name="T92" fmla="*/ 0 w 619"/>
                  <a:gd name="T93" fmla="*/ 0 h 1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19" h="151">
                    <a:moveTo>
                      <a:pt x="171" y="0"/>
                    </a:moveTo>
                    <a:lnTo>
                      <a:pt x="134" y="0"/>
                    </a:lnTo>
                    <a:lnTo>
                      <a:pt x="75" y="20"/>
                    </a:lnTo>
                    <a:lnTo>
                      <a:pt x="14" y="47"/>
                    </a:lnTo>
                    <a:lnTo>
                      <a:pt x="3" y="60"/>
                    </a:lnTo>
                    <a:lnTo>
                      <a:pt x="0" y="71"/>
                    </a:lnTo>
                    <a:lnTo>
                      <a:pt x="5" y="82"/>
                    </a:lnTo>
                    <a:lnTo>
                      <a:pt x="15" y="91"/>
                    </a:lnTo>
                    <a:lnTo>
                      <a:pt x="33" y="100"/>
                    </a:lnTo>
                    <a:lnTo>
                      <a:pt x="53" y="107"/>
                    </a:lnTo>
                    <a:lnTo>
                      <a:pt x="77" y="114"/>
                    </a:lnTo>
                    <a:lnTo>
                      <a:pt x="105" y="120"/>
                    </a:lnTo>
                    <a:lnTo>
                      <a:pt x="134" y="126"/>
                    </a:lnTo>
                    <a:lnTo>
                      <a:pt x="163" y="130"/>
                    </a:lnTo>
                    <a:lnTo>
                      <a:pt x="191" y="134"/>
                    </a:lnTo>
                    <a:lnTo>
                      <a:pt x="218" y="137"/>
                    </a:lnTo>
                    <a:lnTo>
                      <a:pt x="242" y="139"/>
                    </a:lnTo>
                    <a:lnTo>
                      <a:pt x="263" y="142"/>
                    </a:lnTo>
                    <a:lnTo>
                      <a:pt x="279" y="143"/>
                    </a:lnTo>
                    <a:lnTo>
                      <a:pt x="289" y="144"/>
                    </a:lnTo>
                    <a:lnTo>
                      <a:pt x="478" y="151"/>
                    </a:lnTo>
                    <a:lnTo>
                      <a:pt x="619" y="134"/>
                    </a:lnTo>
                    <a:lnTo>
                      <a:pt x="595" y="121"/>
                    </a:lnTo>
                    <a:lnTo>
                      <a:pt x="572" y="109"/>
                    </a:lnTo>
                    <a:lnTo>
                      <a:pt x="549" y="98"/>
                    </a:lnTo>
                    <a:lnTo>
                      <a:pt x="528" y="86"/>
                    </a:lnTo>
                    <a:lnTo>
                      <a:pt x="506" y="74"/>
                    </a:lnTo>
                    <a:lnTo>
                      <a:pt x="485" y="61"/>
                    </a:lnTo>
                    <a:lnTo>
                      <a:pt x="464" y="47"/>
                    </a:lnTo>
                    <a:lnTo>
                      <a:pt x="443" y="32"/>
                    </a:lnTo>
                    <a:lnTo>
                      <a:pt x="413" y="31"/>
                    </a:lnTo>
                    <a:lnTo>
                      <a:pt x="400" y="31"/>
                    </a:lnTo>
                    <a:lnTo>
                      <a:pt x="386" y="30"/>
                    </a:lnTo>
                    <a:lnTo>
                      <a:pt x="371" y="30"/>
                    </a:lnTo>
                    <a:lnTo>
                      <a:pt x="356" y="29"/>
                    </a:lnTo>
                    <a:lnTo>
                      <a:pt x="339" y="29"/>
                    </a:lnTo>
                    <a:lnTo>
                      <a:pt x="323" y="28"/>
                    </a:lnTo>
                    <a:lnTo>
                      <a:pt x="306" y="26"/>
                    </a:lnTo>
                    <a:lnTo>
                      <a:pt x="288" y="25"/>
                    </a:lnTo>
                    <a:lnTo>
                      <a:pt x="271" y="23"/>
                    </a:lnTo>
                    <a:lnTo>
                      <a:pt x="255" y="22"/>
                    </a:lnTo>
                    <a:lnTo>
                      <a:pt x="238" y="18"/>
                    </a:lnTo>
                    <a:lnTo>
                      <a:pt x="223" y="16"/>
                    </a:lnTo>
                    <a:lnTo>
                      <a:pt x="208" y="13"/>
                    </a:lnTo>
                    <a:lnTo>
                      <a:pt x="194" y="9"/>
                    </a:lnTo>
                    <a:lnTo>
                      <a:pt x="181" y="5"/>
                    </a:lnTo>
                    <a:lnTo>
                      <a:pt x="171" y="0"/>
                    </a:lnTo>
                    <a:close/>
                  </a:path>
                </a:pathLst>
              </a:custGeom>
              <a:solidFill>
                <a:srgbClr val="7C42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70" name="Freeform 1473"/>
              <p:cNvSpPr>
                <a:spLocks noChangeArrowheads="1"/>
              </p:cNvSpPr>
              <p:nvPr/>
            </p:nvSpPr>
            <p:spPr bwMode="auto">
              <a:xfrm flipH="1">
                <a:off x="4661" y="1574"/>
                <a:ext cx="105" cy="38"/>
              </a:xfrm>
              <a:custGeom>
                <a:avLst/>
                <a:gdLst>
                  <a:gd name="T0" fmla="*/ 0 w 236"/>
                  <a:gd name="T1" fmla="*/ 0 h 92"/>
                  <a:gd name="T2" fmla="*/ 0 w 236"/>
                  <a:gd name="T3" fmla="*/ 0 h 92"/>
                  <a:gd name="T4" fmla="*/ 0 w 236"/>
                  <a:gd name="T5" fmla="*/ 0 h 92"/>
                  <a:gd name="T6" fmla="*/ 0 w 236"/>
                  <a:gd name="T7" fmla="*/ 0 h 92"/>
                  <a:gd name="T8" fmla="*/ 0 w 236"/>
                  <a:gd name="T9" fmla="*/ 0 h 92"/>
                  <a:gd name="T10" fmla="*/ 0 w 236"/>
                  <a:gd name="T11" fmla="*/ 0 h 92"/>
                  <a:gd name="T12" fmla="*/ 0 w 236"/>
                  <a:gd name="T13" fmla="*/ 0 h 92"/>
                  <a:gd name="T14" fmla="*/ 0 w 236"/>
                  <a:gd name="T15" fmla="*/ 0 h 92"/>
                  <a:gd name="T16" fmla="*/ 0 w 236"/>
                  <a:gd name="T17" fmla="*/ 0 h 92"/>
                  <a:gd name="T18" fmla="*/ 0 w 236"/>
                  <a:gd name="T19" fmla="*/ 0 h 92"/>
                  <a:gd name="T20" fmla="*/ 0 w 236"/>
                  <a:gd name="T21" fmla="*/ 0 h 92"/>
                  <a:gd name="T22" fmla="*/ 0 w 236"/>
                  <a:gd name="T23" fmla="*/ 0 h 92"/>
                  <a:gd name="T24" fmla="*/ 0 w 236"/>
                  <a:gd name="T25" fmla="*/ 0 h 92"/>
                  <a:gd name="T26" fmla="*/ 0 w 236"/>
                  <a:gd name="T27" fmla="*/ 0 h 92"/>
                  <a:gd name="T28" fmla="*/ 0 w 236"/>
                  <a:gd name="T29" fmla="*/ 0 h 92"/>
                  <a:gd name="T30" fmla="*/ 0 w 236"/>
                  <a:gd name="T31" fmla="*/ 0 h 92"/>
                  <a:gd name="T32" fmla="*/ 0 w 236"/>
                  <a:gd name="T33" fmla="*/ 0 h 92"/>
                  <a:gd name="T34" fmla="*/ 0 w 236"/>
                  <a:gd name="T35" fmla="*/ 0 h 92"/>
                  <a:gd name="T36" fmla="*/ 0 w 236"/>
                  <a:gd name="T37" fmla="*/ 0 h 92"/>
                  <a:gd name="T38" fmla="*/ 0 w 236"/>
                  <a:gd name="T39" fmla="*/ 0 h 92"/>
                  <a:gd name="T40" fmla="*/ 0 w 236"/>
                  <a:gd name="T41" fmla="*/ 0 h 92"/>
                  <a:gd name="T42" fmla="*/ 0 w 236"/>
                  <a:gd name="T43" fmla="*/ 0 h 92"/>
                  <a:gd name="T44" fmla="*/ 0 w 236"/>
                  <a:gd name="T45" fmla="*/ 0 h 92"/>
                  <a:gd name="T46" fmla="*/ 0 w 236"/>
                  <a:gd name="T47" fmla="*/ 0 h 92"/>
                  <a:gd name="T48" fmla="*/ 0 w 236"/>
                  <a:gd name="T49" fmla="*/ 0 h 92"/>
                  <a:gd name="T50" fmla="*/ 0 w 236"/>
                  <a:gd name="T51" fmla="*/ 0 h 92"/>
                  <a:gd name="T52" fmla="*/ 0 w 236"/>
                  <a:gd name="T53" fmla="*/ 0 h 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36" h="92">
                    <a:moveTo>
                      <a:pt x="0" y="0"/>
                    </a:moveTo>
                    <a:lnTo>
                      <a:pt x="14" y="14"/>
                    </a:lnTo>
                    <a:lnTo>
                      <a:pt x="28" y="27"/>
                    </a:lnTo>
                    <a:lnTo>
                      <a:pt x="42" y="37"/>
                    </a:lnTo>
                    <a:lnTo>
                      <a:pt x="54" y="47"/>
                    </a:lnTo>
                    <a:lnTo>
                      <a:pt x="68" y="55"/>
                    </a:lnTo>
                    <a:lnTo>
                      <a:pt x="81" y="63"/>
                    </a:lnTo>
                    <a:lnTo>
                      <a:pt x="93" y="69"/>
                    </a:lnTo>
                    <a:lnTo>
                      <a:pt x="107" y="75"/>
                    </a:lnTo>
                    <a:lnTo>
                      <a:pt x="121" y="80"/>
                    </a:lnTo>
                    <a:lnTo>
                      <a:pt x="135" y="83"/>
                    </a:lnTo>
                    <a:lnTo>
                      <a:pt x="150" y="86"/>
                    </a:lnTo>
                    <a:lnTo>
                      <a:pt x="166" y="89"/>
                    </a:lnTo>
                    <a:lnTo>
                      <a:pt x="182" y="90"/>
                    </a:lnTo>
                    <a:lnTo>
                      <a:pt x="199" y="91"/>
                    </a:lnTo>
                    <a:lnTo>
                      <a:pt x="217" y="92"/>
                    </a:lnTo>
                    <a:lnTo>
                      <a:pt x="236" y="92"/>
                    </a:lnTo>
                    <a:lnTo>
                      <a:pt x="221" y="83"/>
                    </a:lnTo>
                    <a:lnTo>
                      <a:pt x="210" y="75"/>
                    </a:lnTo>
                    <a:lnTo>
                      <a:pt x="199" y="67"/>
                    </a:lnTo>
                    <a:lnTo>
                      <a:pt x="190" y="58"/>
                    </a:lnTo>
                    <a:lnTo>
                      <a:pt x="182" y="50"/>
                    </a:lnTo>
                    <a:lnTo>
                      <a:pt x="174" y="39"/>
                    </a:lnTo>
                    <a:lnTo>
                      <a:pt x="165" y="28"/>
                    </a:lnTo>
                    <a:lnTo>
                      <a:pt x="154" y="14"/>
                    </a:lnTo>
                    <a:lnTo>
                      <a:pt x="100" y="14"/>
                    </a:lnTo>
                    <a:lnTo>
                      <a:pt x="0" y="0"/>
                    </a:lnTo>
                    <a:close/>
                  </a:path>
                </a:pathLst>
              </a:custGeom>
              <a:solidFill>
                <a:srgbClr val="9670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71" name="Freeform 1474"/>
              <p:cNvSpPr>
                <a:spLocks noChangeArrowheads="1"/>
              </p:cNvSpPr>
              <p:nvPr/>
            </p:nvSpPr>
            <p:spPr bwMode="auto">
              <a:xfrm flipH="1">
                <a:off x="4582" y="1603"/>
                <a:ext cx="222" cy="66"/>
              </a:xfrm>
              <a:custGeom>
                <a:avLst/>
                <a:gdLst>
                  <a:gd name="T0" fmla="*/ 0 w 500"/>
                  <a:gd name="T1" fmla="*/ 0 h 161"/>
                  <a:gd name="T2" fmla="*/ 0 w 500"/>
                  <a:gd name="T3" fmla="*/ 0 h 161"/>
                  <a:gd name="T4" fmla="*/ 0 w 500"/>
                  <a:gd name="T5" fmla="*/ 0 h 161"/>
                  <a:gd name="T6" fmla="*/ 0 w 500"/>
                  <a:gd name="T7" fmla="*/ 0 h 161"/>
                  <a:gd name="T8" fmla="*/ 0 w 500"/>
                  <a:gd name="T9" fmla="*/ 0 h 161"/>
                  <a:gd name="T10" fmla="*/ 0 w 500"/>
                  <a:gd name="T11" fmla="*/ 0 h 161"/>
                  <a:gd name="T12" fmla="*/ 0 w 500"/>
                  <a:gd name="T13" fmla="*/ 0 h 161"/>
                  <a:gd name="T14" fmla="*/ 0 w 500"/>
                  <a:gd name="T15" fmla="*/ 0 h 161"/>
                  <a:gd name="T16" fmla="*/ 0 w 500"/>
                  <a:gd name="T17" fmla="*/ 0 h 161"/>
                  <a:gd name="T18" fmla="*/ 0 w 500"/>
                  <a:gd name="T19" fmla="*/ 0 h 161"/>
                  <a:gd name="T20" fmla="*/ 0 w 500"/>
                  <a:gd name="T21" fmla="*/ 0 h 161"/>
                  <a:gd name="T22" fmla="*/ 0 w 500"/>
                  <a:gd name="T23" fmla="*/ 0 h 161"/>
                  <a:gd name="T24" fmla="*/ 0 w 500"/>
                  <a:gd name="T25" fmla="*/ 0 h 161"/>
                  <a:gd name="T26" fmla="*/ 0 w 500"/>
                  <a:gd name="T27" fmla="*/ 0 h 161"/>
                  <a:gd name="T28" fmla="*/ 0 w 500"/>
                  <a:gd name="T29" fmla="*/ 0 h 161"/>
                  <a:gd name="T30" fmla="*/ 0 w 500"/>
                  <a:gd name="T31" fmla="*/ 0 h 161"/>
                  <a:gd name="T32" fmla="*/ 0 w 500"/>
                  <a:gd name="T33" fmla="*/ 0 h 161"/>
                  <a:gd name="T34" fmla="*/ 0 w 500"/>
                  <a:gd name="T35" fmla="*/ 0 h 161"/>
                  <a:gd name="T36" fmla="*/ 0 w 500"/>
                  <a:gd name="T37" fmla="*/ 0 h 161"/>
                  <a:gd name="T38" fmla="*/ 1 w 500"/>
                  <a:gd name="T39" fmla="*/ 0 h 161"/>
                  <a:gd name="T40" fmla="*/ 1 w 500"/>
                  <a:gd name="T41" fmla="*/ 0 h 161"/>
                  <a:gd name="T42" fmla="*/ 0 w 500"/>
                  <a:gd name="T43" fmla="*/ 0 h 161"/>
                  <a:gd name="T44" fmla="*/ 0 w 500"/>
                  <a:gd name="T45" fmla="*/ 0 h 161"/>
                  <a:gd name="T46" fmla="*/ 0 w 500"/>
                  <a:gd name="T47" fmla="*/ 0 h 161"/>
                  <a:gd name="T48" fmla="*/ 0 w 500"/>
                  <a:gd name="T49" fmla="*/ 0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00" h="161">
                    <a:moveTo>
                      <a:pt x="132" y="0"/>
                    </a:moveTo>
                    <a:lnTo>
                      <a:pt x="64" y="30"/>
                    </a:lnTo>
                    <a:lnTo>
                      <a:pt x="0" y="71"/>
                    </a:lnTo>
                    <a:lnTo>
                      <a:pt x="6" y="83"/>
                    </a:lnTo>
                    <a:lnTo>
                      <a:pt x="17" y="96"/>
                    </a:lnTo>
                    <a:lnTo>
                      <a:pt x="33" y="106"/>
                    </a:lnTo>
                    <a:lnTo>
                      <a:pt x="54" y="114"/>
                    </a:lnTo>
                    <a:lnTo>
                      <a:pt x="77" y="123"/>
                    </a:lnTo>
                    <a:lnTo>
                      <a:pt x="102" y="129"/>
                    </a:lnTo>
                    <a:lnTo>
                      <a:pt x="131" y="135"/>
                    </a:lnTo>
                    <a:lnTo>
                      <a:pt x="160" y="140"/>
                    </a:lnTo>
                    <a:lnTo>
                      <a:pt x="190" y="144"/>
                    </a:lnTo>
                    <a:lnTo>
                      <a:pt x="220" y="148"/>
                    </a:lnTo>
                    <a:lnTo>
                      <a:pt x="249" y="150"/>
                    </a:lnTo>
                    <a:lnTo>
                      <a:pt x="277" y="154"/>
                    </a:lnTo>
                    <a:lnTo>
                      <a:pt x="303" y="155"/>
                    </a:lnTo>
                    <a:lnTo>
                      <a:pt x="327" y="157"/>
                    </a:lnTo>
                    <a:lnTo>
                      <a:pt x="348" y="159"/>
                    </a:lnTo>
                    <a:lnTo>
                      <a:pt x="364" y="161"/>
                    </a:lnTo>
                    <a:lnTo>
                      <a:pt x="500" y="161"/>
                    </a:lnTo>
                    <a:lnTo>
                      <a:pt x="432" y="114"/>
                    </a:lnTo>
                    <a:lnTo>
                      <a:pt x="382" y="37"/>
                    </a:lnTo>
                    <a:lnTo>
                      <a:pt x="291" y="37"/>
                    </a:lnTo>
                    <a:lnTo>
                      <a:pt x="173" y="17"/>
                    </a:lnTo>
                    <a:lnTo>
                      <a:pt x="132" y="0"/>
                    </a:lnTo>
                    <a:close/>
                  </a:path>
                </a:pathLst>
              </a:custGeom>
              <a:solidFill>
                <a:srgbClr val="9670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72" name="Freeform 1475"/>
              <p:cNvSpPr>
                <a:spLocks noChangeArrowheads="1"/>
              </p:cNvSpPr>
              <p:nvPr/>
            </p:nvSpPr>
            <p:spPr bwMode="auto">
              <a:xfrm flipH="1">
                <a:off x="4571" y="1157"/>
                <a:ext cx="29" cy="318"/>
              </a:xfrm>
              <a:custGeom>
                <a:avLst/>
                <a:gdLst>
                  <a:gd name="T0" fmla="*/ 0 w 66"/>
                  <a:gd name="T1" fmla="*/ 1 h 770"/>
                  <a:gd name="T2" fmla="*/ 0 w 66"/>
                  <a:gd name="T3" fmla="*/ 1 h 770"/>
                  <a:gd name="T4" fmla="*/ 0 w 66"/>
                  <a:gd name="T5" fmla="*/ 1 h 770"/>
                  <a:gd name="T6" fmla="*/ 0 w 66"/>
                  <a:gd name="T7" fmla="*/ 0 h 770"/>
                  <a:gd name="T8" fmla="*/ 0 w 66"/>
                  <a:gd name="T9" fmla="*/ 0 h 770"/>
                  <a:gd name="T10" fmla="*/ 0 w 66"/>
                  <a:gd name="T11" fmla="*/ 0 h 770"/>
                  <a:gd name="T12" fmla="*/ 0 w 66"/>
                  <a:gd name="T13" fmla="*/ 0 h 770"/>
                  <a:gd name="T14" fmla="*/ 0 w 66"/>
                  <a:gd name="T15" fmla="*/ 0 h 770"/>
                  <a:gd name="T16" fmla="*/ 0 w 66"/>
                  <a:gd name="T17" fmla="*/ 0 h 770"/>
                  <a:gd name="T18" fmla="*/ 0 w 66"/>
                  <a:gd name="T19" fmla="*/ 0 h 770"/>
                  <a:gd name="T20" fmla="*/ 0 w 66"/>
                  <a:gd name="T21" fmla="*/ 0 h 770"/>
                  <a:gd name="T22" fmla="*/ 0 w 66"/>
                  <a:gd name="T23" fmla="*/ 1 h 7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6" h="770">
                    <a:moveTo>
                      <a:pt x="0" y="765"/>
                    </a:moveTo>
                    <a:lnTo>
                      <a:pt x="66" y="770"/>
                    </a:lnTo>
                    <a:lnTo>
                      <a:pt x="15" y="750"/>
                    </a:lnTo>
                    <a:lnTo>
                      <a:pt x="16" y="563"/>
                    </a:lnTo>
                    <a:lnTo>
                      <a:pt x="21" y="374"/>
                    </a:lnTo>
                    <a:lnTo>
                      <a:pt x="27" y="185"/>
                    </a:lnTo>
                    <a:lnTo>
                      <a:pt x="36" y="0"/>
                    </a:lnTo>
                    <a:lnTo>
                      <a:pt x="9" y="21"/>
                    </a:lnTo>
                    <a:lnTo>
                      <a:pt x="8" y="206"/>
                    </a:lnTo>
                    <a:lnTo>
                      <a:pt x="5" y="393"/>
                    </a:lnTo>
                    <a:lnTo>
                      <a:pt x="0" y="579"/>
                    </a:lnTo>
                    <a:lnTo>
                      <a:pt x="0" y="765"/>
                    </a:lnTo>
                    <a:close/>
                  </a:path>
                </a:pathLst>
              </a:custGeom>
              <a:solidFill>
                <a:srgbClr val="E0D1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8766" name="Freeform 1476"/>
            <p:cNvSpPr>
              <a:spLocks noChangeArrowheads="1"/>
            </p:cNvSpPr>
            <p:nvPr/>
          </p:nvSpPr>
          <p:spPr bwMode="auto">
            <a:xfrm>
              <a:off x="4721" y="1196"/>
              <a:ext cx="323" cy="430"/>
            </a:xfrm>
            <a:custGeom>
              <a:avLst/>
              <a:gdLst>
                <a:gd name="T0" fmla="*/ 0 w 943"/>
                <a:gd name="T1" fmla="*/ 0 h 1045"/>
                <a:gd name="T2" fmla="*/ 0 w 943"/>
                <a:gd name="T3" fmla="*/ 0 h 1045"/>
                <a:gd name="T4" fmla="*/ 0 w 943"/>
                <a:gd name="T5" fmla="*/ 0 h 1045"/>
                <a:gd name="T6" fmla="*/ 0 w 943"/>
                <a:gd name="T7" fmla="*/ 1 h 1045"/>
                <a:gd name="T8" fmla="*/ 0 w 943"/>
                <a:gd name="T9" fmla="*/ 1 h 1045"/>
                <a:gd name="T10" fmla="*/ 0 w 943"/>
                <a:gd name="T11" fmla="*/ 1 h 1045"/>
                <a:gd name="T12" fmla="*/ 0 w 943"/>
                <a:gd name="T13" fmla="*/ 1 h 1045"/>
                <a:gd name="T14" fmla="*/ 0 w 943"/>
                <a:gd name="T15" fmla="*/ 1 h 1045"/>
                <a:gd name="T16" fmla="*/ 0 w 943"/>
                <a:gd name="T17" fmla="*/ 1 h 1045"/>
                <a:gd name="T18" fmla="*/ 0 w 943"/>
                <a:gd name="T19" fmla="*/ 0 h 10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3" h="1045">
                  <a:moveTo>
                    <a:pt x="0" y="24"/>
                  </a:moveTo>
                  <a:lnTo>
                    <a:pt x="233" y="0"/>
                  </a:lnTo>
                  <a:lnTo>
                    <a:pt x="932" y="53"/>
                  </a:lnTo>
                  <a:lnTo>
                    <a:pt x="943" y="958"/>
                  </a:lnTo>
                  <a:lnTo>
                    <a:pt x="839" y="962"/>
                  </a:lnTo>
                  <a:lnTo>
                    <a:pt x="233" y="1045"/>
                  </a:lnTo>
                  <a:lnTo>
                    <a:pt x="53" y="1004"/>
                  </a:lnTo>
                  <a:lnTo>
                    <a:pt x="53" y="970"/>
                  </a:lnTo>
                  <a:lnTo>
                    <a:pt x="6" y="970"/>
                  </a:lnTo>
                  <a:lnTo>
                    <a:pt x="0" y="24"/>
                  </a:lnTo>
                  <a:close/>
                </a:path>
              </a:pathLst>
            </a:custGeom>
            <a:solidFill>
              <a:srgbClr val="4C4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8767" name="Group 1477"/>
            <p:cNvGrpSpPr>
              <a:grpSpLocks/>
            </p:cNvGrpSpPr>
            <p:nvPr/>
          </p:nvGrpSpPr>
          <p:grpSpPr bwMode="auto">
            <a:xfrm>
              <a:off x="4680" y="1203"/>
              <a:ext cx="105" cy="431"/>
              <a:chOff x="4680" y="1203"/>
              <a:chExt cx="105" cy="431"/>
            </a:xfrm>
          </p:grpSpPr>
          <p:sp>
            <p:nvSpPr>
              <p:cNvPr id="158768" name="Freeform 1478"/>
              <p:cNvSpPr>
                <a:spLocks noChangeArrowheads="1"/>
              </p:cNvSpPr>
              <p:nvPr/>
            </p:nvSpPr>
            <p:spPr bwMode="auto">
              <a:xfrm>
                <a:off x="4680" y="1203"/>
                <a:ext cx="104" cy="421"/>
              </a:xfrm>
              <a:custGeom>
                <a:avLst/>
                <a:gdLst>
                  <a:gd name="T0" fmla="*/ 0 w 234"/>
                  <a:gd name="T1" fmla="*/ 0 h 1023"/>
                  <a:gd name="T2" fmla="*/ 0 w 234"/>
                  <a:gd name="T3" fmla="*/ 0 h 1023"/>
                  <a:gd name="T4" fmla="*/ 0 w 234"/>
                  <a:gd name="T5" fmla="*/ 1 h 1023"/>
                  <a:gd name="T6" fmla="*/ 0 w 234"/>
                  <a:gd name="T7" fmla="*/ 1 h 1023"/>
                  <a:gd name="T8" fmla="*/ 0 w 234"/>
                  <a:gd name="T9" fmla="*/ 1 h 1023"/>
                  <a:gd name="T10" fmla="*/ 0 w 234"/>
                  <a:gd name="T11" fmla="*/ 1 h 1023"/>
                  <a:gd name="T12" fmla="*/ 0 w 234"/>
                  <a:gd name="T13" fmla="*/ 1 h 1023"/>
                  <a:gd name="T14" fmla="*/ 0 w 234"/>
                  <a:gd name="T15" fmla="*/ 0 h 10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1023">
                    <a:moveTo>
                      <a:pt x="0" y="24"/>
                    </a:moveTo>
                    <a:lnTo>
                      <a:pt x="233" y="0"/>
                    </a:lnTo>
                    <a:lnTo>
                      <a:pt x="234" y="1004"/>
                    </a:lnTo>
                    <a:lnTo>
                      <a:pt x="234" y="1023"/>
                    </a:lnTo>
                    <a:lnTo>
                      <a:pt x="45" y="1021"/>
                    </a:lnTo>
                    <a:lnTo>
                      <a:pt x="43" y="983"/>
                    </a:lnTo>
                    <a:lnTo>
                      <a:pt x="1" y="977"/>
                    </a:lnTo>
                    <a:lnTo>
                      <a:pt x="0" y="24"/>
                    </a:lnTo>
                    <a:close/>
                  </a:path>
                </a:pathLst>
              </a:custGeom>
              <a:solidFill>
                <a:srgbClr val="AA8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69" name="Freeform 1479"/>
              <p:cNvSpPr>
                <a:spLocks noChangeArrowheads="1"/>
              </p:cNvSpPr>
              <p:nvPr/>
            </p:nvSpPr>
            <p:spPr bwMode="auto">
              <a:xfrm>
                <a:off x="4680" y="1203"/>
                <a:ext cx="104" cy="390"/>
              </a:xfrm>
              <a:custGeom>
                <a:avLst/>
                <a:gdLst>
                  <a:gd name="T0" fmla="*/ 0 w 234"/>
                  <a:gd name="T1" fmla="*/ 0 h 949"/>
                  <a:gd name="T2" fmla="*/ 0 w 234"/>
                  <a:gd name="T3" fmla="*/ 0 h 949"/>
                  <a:gd name="T4" fmla="*/ 0 w 234"/>
                  <a:gd name="T5" fmla="*/ 0 h 949"/>
                  <a:gd name="T6" fmla="*/ 0 w 234"/>
                  <a:gd name="T7" fmla="*/ 0 h 949"/>
                  <a:gd name="T8" fmla="*/ 0 w 234"/>
                  <a:gd name="T9" fmla="*/ 0 h 949"/>
                  <a:gd name="T10" fmla="*/ 0 w 234"/>
                  <a:gd name="T11" fmla="*/ 0 h 949"/>
                  <a:gd name="T12" fmla="*/ 0 w 234"/>
                  <a:gd name="T13" fmla="*/ 0 h 949"/>
                  <a:gd name="T14" fmla="*/ 0 w 234"/>
                  <a:gd name="T15" fmla="*/ 0 h 949"/>
                  <a:gd name="T16" fmla="*/ 0 w 234"/>
                  <a:gd name="T17" fmla="*/ 0 h 949"/>
                  <a:gd name="T18" fmla="*/ 0 w 234"/>
                  <a:gd name="T19" fmla="*/ 0 h 949"/>
                  <a:gd name="T20" fmla="*/ 0 w 234"/>
                  <a:gd name="T21" fmla="*/ 0 h 949"/>
                  <a:gd name="T22" fmla="*/ 0 w 234"/>
                  <a:gd name="T23" fmla="*/ 0 h 949"/>
                  <a:gd name="T24" fmla="*/ 0 w 234"/>
                  <a:gd name="T25" fmla="*/ 0 h 949"/>
                  <a:gd name="T26" fmla="*/ 0 w 234"/>
                  <a:gd name="T27" fmla="*/ 0 h 949"/>
                  <a:gd name="T28" fmla="*/ 0 w 234"/>
                  <a:gd name="T29" fmla="*/ 0 h 949"/>
                  <a:gd name="T30" fmla="*/ 0 w 234"/>
                  <a:gd name="T31" fmla="*/ 0 h 949"/>
                  <a:gd name="T32" fmla="*/ 0 w 234"/>
                  <a:gd name="T33" fmla="*/ 0 h 949"/>
                  <a:gd name="T34" fmla="*/ 0 w 234"/>
                  <a:gd name="T35" fmla="*/ 0 h 949"/>
                  <a:gd name="T36" fmla="*/ 0 w 234"/>
                  <a:gd name="T37" fmla="*/ 0 h 949"/>
                  <a:gd name="T38" fmla="*/ 0 w 234"/>
                  <a:gd name="T39" fmla="*/ 0 h 949"/>
                  <a:gd name="T40" fmla="*/ 0 w 234"/>
                  <a:gd name="T41" fmla="*/ 1 h 949"/>
                  <a:gd name="T42" fmla="*/ 0 w 234"/>
                  <a:gd name="T43" fmla="*/ 1 h 949"/>
                  <a:gd name="T44" fmla="*/ 0 w 234"/>
                  <a:gd name="T45" fmla="*/ 1 h 949"/>
                  <a:gd name="T46" fmla="*/ 0 w 234"/>
                  <a:gd name="T47" fmla="*/ 1 h 949"/>
                  <a:gd name="T48" fmla="*/ 0 w 234"/>
                  <a:gd name="T49" fmla="*/ 1 h 949"/>
                  <a:gd name="T50" fmla="*/ 0 w 234"/>
                  <a:gd name="T51" fmla="*/ 1 h 949"/>
                  <a:gd name="T52" fmla="*/ 0 w 234"/>
                  <a:gd name="T53" fmla="*/ 1 h 949"/>
                  <a:gd name="T54" fmla="*/ 0 w 234"/>
                  <a:gd name="T55" fmla="*/ 1 h 949"/>
                  <a:gd name="T56" fmla="*/ 0 w 234"/>
                  <a:gd name="T57" fmla="*/ 1 h 949"/>
                  <a:gd name="T58" fmla="*/ 0 w 234"/>
                  <a:gd name="T59" fmla="*/ 1 h 949"/>
                  <a:gd name="T60" fmla="*/ 0 w 234"/>
                  <a:gd name="T61" fmla="*/ 1 h 949"/>
                  <a:gd name="T62" fmla="*/ 0 w 234"/>
                  <a:gd name="T63" fmla="*/ 1 h 949"/>
                  <a:gd name="T64" fmla="*/ 0 w 234"/>
                  <a:gd name="T65" fmla="*/ 1 h 949"/>
                  <a:gd name="T66" fmla="*/ 0 w 234"/>
                  <a:gd name="T67" fmla="*/ 1 h 949"/>
                  <a:gd name="T68" fmla="*/ 0 w 234"/>
                  <a:gd name="T69" fmla="*/ 1 h 949"/>
                  <a:gd name="T70" fmla="*/ 0 w 234"/>
                  <a:gd name="T71" fmla="*/ 1 h 949"/>
                  <a:gd name="T72" fmla="*/ 0 w 234"/>
                  <a:gd name="T73" fmla="*/ 1 h 949"/>
                  <a:gd name="T74" fmla="*/ 0 w 234"/>
                  <a:gd name="T75" fmla="*/ 1 h 949"/>
                  <a:gd name="T76" fmla="*/ 0 w 234"/>
                  <a:gd name="T77" fmla="*/ 1 h 949"/>
                  <a:gd name="T78" fmla="*/ 0 w 234"/>
                  <a:gd name="T79" fmla="*/ 1 h 949"/>
                  <a:gd name="T80" fmla="*/ 0 w 234"/>
                  <a:gd name="T81" fmla="*/ 1 h 949"/>
                  <a:gd name="T82" fmla="*/ 0 w 234"/>
                  <a:gd name="T83" fmla="*/ 1 h 949"/>
                  <a:gd name="T84" fmla="*/ 0 w 234"/>
                  <a:gd name="T85" fmla="*/ 1 h 949"/>
                  <a:gd name="T86" fmla="*/ 0 w 234"/>
                  <a:gd name="T87" fmla="*/ 1 h 949"/>
                  <a:gd name="T88" fmla="*/ 0 w 234"/>
                  <a:gd name="T89" fmla="*/ 1 h 949"/>
                  <a:gd name="T90" fmla="*/ 0 w 234"/>
                  <a:gd name="T91" fmla="*/ 1 h 949"/>
                  <a:gd name="T92" fmla="*/ 0 w 234"/>
                  <a:gd name="T93" fmla="*/ 1 h 949"/>
                  <a:gd name="T94" fmla="*/ 0 w 234"/>
                  <a:gd name="T95" fmla="*/ 1 h 949"/>
                  <a:gd name="T96" fmla="*/ 0 w 234"/>
                  <a:gd name="T97" fmla="*/ 1 h 949"/>
                  <a:gd name="T98" fmla="*/ 0 w 234"/>
                  <a:gd name="T99" fmla="*/ 1 h 949"/>
                  <a:gd name="T100" fmla="*/ 0 w 234"/>
                  <a:gd name="T101" fmla="*/ 1 h 949"/>
                  <a:gd name="T102" fmla="*/ 0 w 234"/>
                  <a:gd name="T103" fmla="*/ 1 h 949"/>
                  <a:gd name="T104" fmla="*/ 0 w 234"/>
                  <a:gd name="T105" fmla="*/ 1 h 949"/>
                  <a:gd name="T106" fmla="*/ 0 w 234"/>
                  <a:gd name="T107" fmla="*/ 0 h 949"/>
                  <a:gd name="T108" fmla="*/ 0 w 234"/>
                  <a:gd name="T109" fmla="*/ 0 h 949"/>
                  <a:gd name="T110" fmla="*/ 0 w 234"/>
                  <a:gd name="T111" fmla="*/ 0 h 949"/>
                  <a:gd name="T112" fmla="*/ 0 w 234"/>
                  <a:gd name="T113" fmla="*/ 0 h 94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4" h="949">
                    <a:moveTo>
                      <a:pt x="0" y="24"/>
                    </a:moveTo>
                    <a:lnTo>
                      <a:pt x="15" y="23"/>
                    </a:lnTo>
                    <a:lnTo>
                      <a:pt x="29" y="21"/>
                    </a:lnTo>
                    <a:lnTo>
                      <a:pt x="44" y="19"/>
                    </a:lnTo>
                    <a:lnTo>
                      <a:pt x="58" y="18"/>
                    </a:lnTo>
                    <a:lnTo>
                      <a:pt x="73" y="16"/>
                    </a:lnTo>
                    <a:lnTo>
                      <a:pt x="87" y="15"/>
                    </a:lnTo>
                    <a:lnTo>
                      <a:pt x="101" y="14"/>
                    </a:lnTo>
                    <a:lnTo>
                      <a:pt x="116" y="11"/>
                    </a:lnTo>
                    <a:lnTo>
                      <a:pt x="131" y="10"/>
                    </a:lnTo>
                    <a:lnTo>
                      <a:pt x="145" y="9"/>
                    </a:lnTo>
                    <a:lnTo>
                      <a:pt x="160" y="8"/>
                    </a:lnTo>
                    <a:lnTo>
                      <a:pt x="175" y="6"/>
                    </a:lnTo>
                    <a:lnTo>
                      <a:pt x="189" y="4"/>
                    </a:lnTo>
                    <a:lnTo>
                      <a:pt x="204" y="3"/>
                    </a:lnTo>
                    <a:lnTo>
                      <a:pt x="218" y="1"/>
                    </a:lnTo>
                    <a:lnTo>
                      <a:pt x="233" y="0"/>
                    </a:lnTo>
                    <a:lnTo>
                      <a:pt x="233" y="232"/>
                    </a:lnTo>
                    <a:lnTo>
                      <a:pt x="234" y="465"/>
                    </a:lnTo>
                    <a:lnTo>
                      <a:pt x="234" y="699"/>
                    </a:lnTo>
                    <a:lnTo>
                      <a:pt x="234" y="932"/>
                    </a:lnTo>
                    <a:lnTo>
                      <a:pt x="234" y="936"/>
                    </a:lnTo>
                    <a:lnTo>
                      <a:pt x="234" y="940"/>
                    </a:lnTo>
                    <a:lnTo>
                      <a:pt x="234" y="944"/>
                    </a:lnTo>
                    <a:lnTo>
                      <a:pt x="234" y="949"/>
                    </a:lnTo>
                    <a:lnTo>
                      <a:pt x="222" y="949"/>
                    </a:lnTo>
                    <a:lnTo>
                      <a:pt x="211" y="949"/>
                    </a:lnTo>
                    <a:lnTo>
                      <a:pt x="199" y="949"/>
                    </a:lnTo>
                    <a:lnTo>
                      <a:pt x="187" y="949"/>
                    </a:lnTo>
                    <a:lnTo>
                      <a:pt x="175" y="949"/>
                    </a:lnTo>
                    <a:lnTo>
                      <a:pt x="164" y="949"/>
                    </a:lnTo>
                    <a:lnTo>
                      <a:pt x="152" y="949"/>
                    </a:lnTo>
                    <a:lnTo>
                      <a:pt x="139" y="948"/>
                    </a:lnTo>
                    <a:lnTo>
                      <a:pt x="128" y="948"/>
                    </a:lnTo>
                    <a:lnTo>
                      <a:pt x="116" y="948"/>
                    </a:lnTo>
                    <a:lnTo>
                      <a:pt x="105" y="948"/>
                    </a:lnTo>
                    <a:lnTo>
                      <a:pt x="92" y="948"/>
                    </a:lnTo>
                    <a:lnTo>
                      <a:pt x="81" y="948"/>
                    </a:lnTo>
                    <a:lnTo>
                      <a:pt x="69" y="948"/>
                    </a:lnTo>
                    <a:lnTo>
                      <a:pt x="56" y="948"/>
                    </a:lnTo>
                    <a:lnTo>
                      <a:pt x="45" y="948"/>
                    </a:lnTo>
                    <a:lnTo>
                      <a:pt x="44" y="938"/>
                    </a:lnTo>
                    <a:lnTo>
                      <a:pt x="44" y="930"/>
                    </a:lnTo>
                    <a:lnTo>
                      <a:pt x="43" y="921"/>
                    </a:lnTo>
                    <a:lnTo>
                      <a:pt x="43" y="912"/>
                    </a:lnTo>
                    <a:lnTo>
                      <a:pt x="38" y="912"/>
                    </a:lnTo>
                    <a:lnTo>
                      <a:pt x="32" y="911"/>
                    </a:lnTo>
                    <a:lnTo>
                      <a:pt x="28" y="911"/>
                    </a:lnTo>
                    <a:lnTo>
                      <a:pt x="22" y="910"/>
                    </a:lnTo>
                    <a:lnTo>
                      <a:pt x="17" y="909"/>
                    </a:lnTo>
                    <a:lnTo>
                      <a:pt x="11" y="907"/>
                    </a:lnTo>
                    <a:lnTo>
                      <a:pt x="7" y="907"/>
                    </a:lnTo>
                    <a:lnTo>
                      <a:pt x="1" y="906"/>
                    </a:lnTo>
                    <a:lnTo>
                      <a:pt x="1" y="686"/>
                    </a:lnTo>
                    <a:lnTo>
                      <a:pt x="1" y="465"/>
                    </a:lnTo>
                    <a:lnTo>
                      <a:pt x="1" y="244"/>
                    </a:lnTo>
                    <a:lnTo>
                      <a:pt x="0" y="24"/>
                    </a:lnTo>
                    <a:close/>
                  </a:path>
                </a:pathLst>
              </a:custGeom>
              <a:solidFill>
                <a:srgbClr val="AF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70" name="Freeform 1480"/>
              <p:cNvSpPr>
                <a:spLocks noChangeArrowheads="1"/>
              </p:cNvSpPr>
              <p:nvPr/>
            </p:nvSpPr>
            <p:spPr bwMode="auto">
              <a:xfrm>
                <a:off x="4680" y="1204"/>
                <a:ext cx="104" cy="360"/>
              </a:xfrm>
              <a:custGeom>
                <a:avLst/>
                <a:gdLst>
                  <a:gd name="T0" fmla="*/ 0 w 234"/>
                  <a:gd name="T1" fmla="*/ 0 h 874"/>
                  <a:gd name="T2" fmla="*/ 0 w 234"/>
                  <a:gd name="T3" fmla="*/ 0 h 874"/>
                  <a:gd name="T4" fmla="*/ 0 w 234"/>
                  <a:gd name="T5" fmla="*/ 0 h 874"/>
                  <a:gd name="T6" fmla="*/ 0 w 234"/>
                  <a:gd name="T7" fmla="*/ 0 h 874"/>
                  <a:gd name="T8" fmla="*/ 0 w 234"/>
                  <a:gd name="T9" fmla="*/ 0 h 874"/>
                  <a:gd name="T10" fmla="*/ 0 w 234"/>
                  <a:gd name="T11" fmla="*/ 0 h 874"/>
                  <a:gd name="T12" fmla="*/ 0 w 234"/>
                  <a:gd name="T13" fmla="*/ 0 h 874"/>
                  <a:gd name="T14" fmla="*/ 0 w 234"/>
                  <a:gd name="T15" fmla="*/ 0 h 874"/>
                  <a:gd name="T16" fmla="*/ 0 w 234"/>
                  <a:gd name="T17" fmla="*/ 0 h 874"/>
                  <a:gd name="T18" fmla="*/ 0 w 234"/>
                  <a:gd name="T19" fmla="*/ 0 h 874"/>
                  <a:gd name="T20" fmla="*/ 0 w 234"/>
                  <a:gd name="T21" fmla="*/ 0 h 874"/>
                  <a:gd name="T22" fmla="*/ 0 w 234"/>
                  <a:gd name="T23" fmla="*/ 0 h 874"/>
                  <a:gd name="T24" fmla="*/ 0 w 234"/>
                  <a:gd name="T25" fmla="*/ 0 h 874"/>
                  <a:gd name="T26" fmla="*/ 0 w 234"/>
                  <a:gd name="T27" fmla="*/ 0 h 874"/>
                  <a:gd name="T28" fmla="*/ 0 w 234"/>
                  <a:gd name="T29" fmla="*/ 0 h 874"/>
                  <a:gd name="T30" fmla="*/ 0 w 234"/>
                  <a:gd name="T31" fmla="*/ 0 h 874"/>
                  <a:gd name="T32" fmla="*/ 0 w 234"/>
                  <a:gd name="T33" fmla="*/ 0 h 874"/>
                  <a:gd name="T34" fmla="*/ 0 w 234"/>
                  <a:gd name="T35" fmla="*/ 0 h 874"/>
                  <a:gd name="T36" fmla="*/ 0 w 234"/>
                  <a:gd name="T37" fmla="*/ 0 h 874"/>
                  <a:gd name="T38" fmla="*/ 0 w 234"/>
                  <a:gd name="T39" fmla="*/ 0 h 874"/>
                  <a:gd name="T40" fmla="*/ 0 w 234"/>
                  <a:gd name="T41" fmla="*/ 1 h 874"/>
                  <a:gd name="T42" fmla="*/ 0 w 234"/>
                  <a:gd name="T43" fmla="*/ 1 h 874"/>
                  <a:gd name="T44" fmla="*/ 0 w 234"/>
                  <a:gd name="T45" fmla="*/ 1 h 874"/>
                  <a:gd name="T46" fmla="*/ 0 w 234"/>
                  <a:gd name="T47" fmla="*/ 1 h 874"/>
                  <a:gd name="T48" fmla="*/ 0 w 234"/>
                  <a:gd name="T49" fmla="*/ 1 h 874"/>
                  <a:gd name="T50" fmla="*/ 0 w 234"/>
                  <a:gd name="T51" fmla="*/ 1 h 874"/>
                  <a:gd name="T52" fmla="*/ 0 w 234"/>
                  <a:gd name="T53" fmla="*/ 1 h 874"/>
                  <a:gd name="T54" fmla="*/ 0 w 234"/>
                  <a:gd name="T55" fmla="*/ 1 h 874"/>
                  <a:gd name="T56" fmla="*/ 0 w 234"/>
                  <a:gd name="T57" fmla="*/ 1 h 874"/>
                  <a:gd name="T58" fmla="*/ 0 w 234"/>
                  <a:gd name="T59" fmla="*/ 1 h 874"/>
                  <a:gd name="T60" fmla="*/ 0 w 234"/>
                  <a:gd name="T61" fmla="*/ 1 h 874"/>
                  <a:gd name="T62" fmla="*/ 0 w 234"/>
                  <a:gd name="T63" fmla="*/ 1 h 874"/>
                  <a:gd name="T64" fmla="*/ 0 w 234"/>
                  <a:gd name="T65" fmla="*/ 1 h 874"/>
                  <a:gd name="T66" fmla="*/ 0 w 234"/>
                  <a:gd name="T67" fmla="*/ 1 h 874"/>
                  <a:gd name="T68" fmla="*/ 0 w 234"/>
                  <a:gd name="T69" fmla="*/ 1 h 874"/>
                  <a:gd name="T70" fmla="*/ 0 w 234"/>
                  <a:gd name="T71" fmla="*/ 1 h 874"/>
                  <a:gd name="T72" fmla="*/ 0 w 234"/>
                  <a:gd name="T73" fmla="*/ 1 h 874"/>
                  <a:gd name="T74" fmla="*/ 0 w 234"/>
                  <a:gd name="T75" fmla="*/ 1 h 874"/>
                  <a:gd name="T76" fmla="*/ 0 w 234"/>
                  <a:gd name="T77" fmla="*/ 1 h 874"/>
                  <a:gd name="T78" fmla="*/ 0 w 234"/>
                  <a:gd name="T79" fmla="*/ 1 h 874"/>
                  <a:gd name="T80" fmla="*/ 0 w 234"/>
                  <a:gd name="T81" fmla="*/ 1 h 874"/>
                  <a:gd name="T82" fmla="*/ 0 w 234"/>
                  <a:gd name="T83" fmla="*/ 1 h 874"/>
                  <a:gd name="T84" fmla="*/ 0 w 234"/>
                  <a:gd name="T85" fmla="*/ 1 h 874"/>
                  <a:gd name="T86" fmla="*/ 0 w 234"/>
                  <a:gd name="T87" fmla="*/ 1 h 874"/>
                  <a:gd name="T88" fmla="*/ 0 w 234"/>
                  <a:gd name="T89" fmla="*/ 1 h 874"/>
                  <a:gd name="T90" fmla="*/ 0 w 234"/>
                  <a:gd name="T91" fmla="*/ 1 h 874"/>
                  <a:gd name="T92" fmla="*/ 0 w 234"/>
                  <a:gd name="T93" fmla="*/ 1 h 874"/>
                  <a:gd name="T94" fmla="*/ 0 w 234"/>
                  <a:gd name="T95" fmla="*/ 1 h 874"/>
                  <a:gd name="T96" fmla="*/ 0 w 234"/>
                  <a:gd name="T97" fmla="*/ 1 h 874"/>
                  <a:gd name="T98" fmla="*/ 0 w 234"/>
                  <a:gd name="T99" fmla="*/ 1 h 874"/>
                  <a:gd name="T100" fmla="*/ 0 w 234"/>
                  <a:gd name="T101" fmla="*/ 1 h 874"/>
                  <a:gd name="T102" fmla="*/ 0 w 234"/>
                  <a:gd name="T103" fmla="*/ 1 h 874"/>
                  <a:gd name="T104" fmla="*/ 0 w 234"/>
                  <a:gd name="T105" fmla="*/ 1 h 874"/>
                  <a:gd name="T106" fmla="*/ 0 w 234"/>
                  <a:gd name="T107" fmla="*/ 0 h 874"/>
                  <a:gd name="T108" fmla="*/ 0 w 234"/>
                  <a:gd name="T109" fmla="*/ 0 h 874"/>
                  <a:gd name="T110" fmla="*/ 0 w 234"/>
                  <a:gd name="T111" fmla="*/ 0 h 874"/>
                  <a:gd name="T112" fmla="*/ 0 w 234"/>
                  <a:gd name="T113" fmla="*/ 0 h 8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4" h="874">
                    <a:moveTo>
                      <a:pt x="0" y="22"/>
                    </a:moveTo>
                    <a:lnTo>
                      <a:pt x="15" y="21"/>
                    </a:lnTo>
                    <a:lnTo>
                      <a:pt x="29" y="20"/>
                    </a:lnTo>
                    <a:lnTo>
                      <a:pt x="44" y="18"/>
                    </a:lnTo>
                    <a:lnTo>
                      <a:pt x="58" y="16"/>
                    </a:lnTo>
                    <a:lnTo>
                      <a:pt x="73" y="15"/>
                    </a:lnTo>
                    <a:lnTo>
                      <a:pt x="87" y="14"/>
                    </a:lnTo>
                    <a:lnTo>
                      <a:pt x="101" y="13"/>
                    </a:lnTo>
                    <a:lnTo>
                      <a:pt x="116" y="12"/>
                    </a:lnTo>
                    <a:lnTo>
                      <a:pt x="131" y="10"/>
                    </a:lnTo>
                    <a:lnTo>
                      <a:pt x="145" y="9"/>
                    </a:lnTo>
                    <a:lnTo>
                      <a:pt x="160" y="7"/>
                    </a:lnTo>
                    <a:lnTo>
                      <a:pt x="175" y="6"/>
                    </a:lnTo>
                    <a:lnTo>
                      <a:pt x="189" y="5"/>
                    </a:lnTo>
                    <a:lnTo>
                      <a:pt x="204" y="3"/>
                    </a:lnTo>
                    <a:lnTo>
                      <a:pt x="218" y="1"/>
                    </a:lnTo>
                    <a:lnTo>
                      <a:pt x="233" y="0"/>
                    </a:lnTo>
                    <a:lnTo>
                      <a:pt x="233" y="214"/>
                    </a:lnTo>
                    <a:lnTo>
                      <a:pt x="234" y="428"/>
                    </a:lnTo>
                    <a:lnTo>
                      <a:pt x="234" y="644"/>
                    </a:lnTo>
                    <a:lnTo>
                      <a:pt x="234" y="858"/>
                    </a:lnTo>
                    <a:lnTo>
                      <a:pt x="234" y="863"/>
                    </a:lnTo>
                    <a:lnTo>
                      <a:pt x="234" y="866"/>
                    </a:lnTo>
                    <a:lnTo>
                      <a:pt x="234" y="870"/>
                    </a:lnTo>
                    <a:lnTo>
                      <a:pt x="234" y="874"/>
                    </a:lnTo>
                    <a:lnTo>
                      <a:pt x="222" y="874"/>
                    </a:lnTo>
                    <a:lnTo>
                      <a:pt x="211" y="874"/>
                    </a:lnTo>
                    <a:lnTo>
                      <a:pt x="199" y="874"/>
                    </a:lnTo>
                    <a:lnTo>
                      <a:pt x="187" y="874"/>
                    </a:lnTo>
                    <a:lnTo>
                      <a:pt x="175" y="874"/>
                    </a:lnTo>
                    <a:lnTo>
                      <a:pt x="164" y="874"/>
                    </a:lnTo>
                    <a:lnTo>
                      <a:pt x="152" y="874"/>
                    </a:lnTo>
                    <a:lnTo>
                      <a:pt x="139" y="873"/>
                    </a:lnTo>
                    <a:lnTo>
                      <a:pt x="128" y="873"/>
                    </a:lnTo>
                    <a:lnTo>
                      <a:pt x="116" y="873"/>
                    </a:lnTo>
                    <a:lnTo>
                      <a:pt x="105" y="873"/>
                    </a:lnTo>
                    <a:lnTo>
                      <a:pt x="92" y="873"/>
                    </a:lnTo>
                    <a:lnTo>
                      <a:pt x="81" y="873"/>
                    </a:lnTo>
                    <a:lnTo>
                      <a:pt x="69" y="873"/>
                    </a:lnTo>
                    <a:lnTo>
                      <a:pt x="56" y="873"/>
                    </a:lnTo>
                    <a:lnTo>
                      <a:pt x="45" y="873"/>
                    </a:lnTo>
                    <a:lnTo>
                      <a:pt x="44" y="865"/>
                    </a:lnTo>
                    <a:lnTo>
                      <a:pt x="44" y="857"/>
                    </a:lnTo>
                    <a:lnTo>
                      <a:pt x="43" y="849"/>
                    </a:lnTo>
                    <a:lnTo>
                      <a:pt x="43" y="841"/>
                    </a:lnTo>
                    <a:lnTo>
                      <a:pt x="38" y="840"/>
                    </a:lnTo>
                    <a:lnTo>
                      <a:pt x="32" y="840"/>
                    </a:lnTo>
                    <a:lnTo>
                      <a:pt x="28" y="838"/>
                    </a:lnTo>
                    <a:lnTo>
                      <a:pt x="22" y="837"/>
                    </a:lnTo>
                    <a:lnTo>
                      <a:pt x="17" y="837"/>
                    </a:lnTo>
                    <a:lnTo>
                      <a:pt x="11" y="836"/>
                    </a:lnTo>
                    <a:lnTo>
                      <a:pt x="7" y="836"/>
                    </a:lnTo>
                    <a:lnTo>
                      <a:pt x="1" y="835"/>
                    </a:lnTo>
                    <a:lnTo>
                      <a:pt x="1" y="632"/>
                    </a:lnTo>
                    <a:lnTo>
                      <a:pt x="1" y="428"/>
                    </a:lnTo>
                    <a:lnTo>
                      <a:pt x="1" y="226"/>
                    </a:lnTo>
                    <a:lnTo>
                      <a:pt x="0" y="22"/>
                    </a:lnTo>
                    <a:close/>
                  </a:path>
                </a:pathLst>
              </a:custGeom>
              <a:solidFill>
                <a:srgbClr val="B79E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71" name="Freeform 1481"/>
              <p:cNvSpPr>
                <a:spLocks noChangeArrowheads="1"/>
              </p:cNvSpPr>
              <p:nvPr/>
            </p:nvSpPr>
            <p:spPr bwMode="auto">
              <a:xfrm>
                <a:off x="4680" y="1204"/>
                <a:ext cx="104" cy="329"/>
              </a:xfrm>
              <a:custGeom>
                <a:avLst/>
                <a:gdLst>
                  <a:gd name="T0" fmla="*/ 0 w 234"/>
                  <a:gd name="T1" fmla="*/ 0 h 799"/>
                  <a:gd name="T2" fmla="*/ 0 w 234"/>
                  <a:gd name="T3" fmla="*/ 0 h 799"/>
                  <a:gd name="T4" fmla="*/ 0 w 234"/>
                  <a:gd name="T5" fmla="*/ 0 h 799"/>
                  <a:gd name="T6" fmla="*/ 0 w 234"/>
                  <a:gd name="T7" fmla="*/ 0 h 799"/>
                  <a:gd name="T8" fmla="*/ 0 w 234"/>
                  <a:gd name="T9" fmla="*/ 0 h 799"/>
                  <a:gd name="T10" fmla="*/ 0 w 234"/>
                  <a:gd name="T11" fmla="*/ 0 h 799"/>
                  <a:gd name="T12" fmla="*/ 0 w 234"/>
                  <a:gd name="T13" fmla="*/ 0 h 799"/>
                  <a:gd name="T14" fmla="*/ 0 w 234"/>
                  <a:gd name="T15" fmla="*/ 0 h 799"/>
                  <a:gd name="T16" fmla="*/ 0 w 234"/>
                  <a:gd name="T17" fmla="*/ 0 h 799"/>
                  <a:gd name="T18" fmla="*/ 0 w 234"/>
                  <a:gd name="T19" fmla="*/ 0 h 799"/>
                  <a:gd name="T20" fmla="*/ 0 w 234"/>
                  <a:gd name="T21" fmla="*/ 0 h 799"/>
                  <a:gd name="T22" fmla="*/ 0 w 234"/>
                  <a:gd name="T23" fmla="*/ 0 h 799"/>
                  <a:gd name="T24" fmla="*/ 0 w 234"/>
                  <a:gd name="T25" fmla="*/ 0 h 799"/>
                  <a:gd name="T26" fmla="*/ 0 w 234"/>
                  <a:gd name="T27" fmla="*/ 0 h 799"/>
                  <a:gd name="T28" fmla="*/ 0 w 234"/>
                  <a:gd name="T29" fmla="*/ 0 h 799"/>
                  <a:gd name="T30" fmla="*/ 0 w 234"/>
                  <a:gd name="T31" fmla="*/ 0 h 799"/>
                  <a:gd name="T32" fmla="*/ 0 w 234"/>
                  <a:gd name="T33" fmla="*/ 0 h 799"/>
                  <a:gd name="T34" fmla="*/ 0 w 234"/>
                  <a:gd name="T35" fmla="*/ 0 h 799"/>
                  <a:gd name="T36" fmla="*/ 0 w 234"/>
                  <a:gd name="T37" fmla="*/ 0 h 799"/>
                  <a:gd name="T38" fmla="*/ 0 w 234"/>
                  <a:gd name="T39" fmla="*/ 0 h 799"/>
                  <a:gd name="T40" fmla="*/ 0 w 234"/>
                  <a:gd name="T41" fmla="*/ 1 h 799"/>
                  <a:gd name="T42" fmla="*/ 0 w 234"/>
                  <a:gd name="T43" fmla="*/ 1 h 799"/>
                  <a:gd name="T44" fmla="*/ 0 w 234"/>
                  <a:gd name="T45" fmla="*/ 1 h 799"/>
                  <a:gd name="T46" fmla="*/ 0 w 234"/>
                  <a:gd name="T47" fmla="*/ 1 h 799"/>
                  <a:gd name="T48" fmla="*/ 0 w 234"/>
                  <a:gd name="T49" fmla="*/ 1 h 799"/>
                  <a:gd name="T50" fmla="*/ 0 w 234"/>
                  <a:gd name="T51" fmla="*/ 1 h 799"/>
                  <a:gd name="T52" fmla="*/ 0 w 234"/>
                  <a:gd name="T53" fmla="*/ 1 h 799"/>
                  <a:gd name="T54" fmla="*/ 0 w 234"/>
                  <a:gd name="T55" fmla="*/ 1 h 799"/>
                  <a:gd name="T56" fmla="*/ 0 w 234"/>
                  <a:gd name="T57" fmla="*/ 1 h 799"/>
                  <a:gd name="T58" fmla="*/ 0 w 234"/>
                  <a:gd name="T59" fmla="*/ 1 h 799"/>
                  <a:gd name="T60" fmla="*/ 0 w 234"/>
                  <a:gd name="T61" fmla="*/ 1 h 799"/>
                  <a:gd name="T62" fmla="*/ 0 w 234"/>
                  <a:gd name="T63" fmla="*/ 1 h 799"/>
                  <a:gd name="T64" fmla="*/ 0 w 234"/>
                  <a:gd name="T65" fmla="*/ 1 h 799"/>
                  <a:gd name="T66" fmla="*/ 0 w 234"/>
                  <a:gd name="T67" fmla="*/ 1 h 799"/>
                  <a:gd name="T68" fmla="*/ 0 w 234"/>
                  <a:gd name="T69" fmla="*/ 1 h 799"/>
                  <a:gd name="T70" fmla="*/ 0 w 234"/>
                  <a:gd name="T71" fmla="*/ 1 h 799"/>
                  <a:gd name="T72" fmla="*/ 0 w 234"/>
                  <a:gd name="T73" fmla="*/ 1 h 799"/>
                  <a:gd name="T74" fmla="*/ 0 w 234"/>
                  <a:gd name="T75" fmla="*/ 1 h 799"/>
                  <a:gd name="T76" fmla="*/ 0 w 234"/>
                  <a:gd name="T77" fmla="*/ 1 h 799"/>
                  <a:gd name="T78" fmla="*/ 0 w 234"/>
                  <a:gd name="T79" fmla="*/ 1 h 799"/>
                  <a:gd name="T80" fmla="*/ 0 w 234"/>
                  <a:gd name="T81" fmla="*/ 1 h 799"/>
                  <a:gd name="T82" fmla="*/ 0 w 234"/>
                  <a:gd name="T83" fmla="*/ 1 h 799"/>
                  <a:gd name="T84" fmla="*/ 0 w 234"/>
                  <a:gd name="T85" fmla="*/ 1 h 799"/>
                  <a:gd name="T86" fmla="*/ 0 w 234"/>
                  <a:gd name="T87" fmla="*/ 1 h 799"/>
                  <a:gd name="T88" fmla="*/ 0 w 234"/>
                  <a:gd name="T89" fmla="*/ 1 h 799"/>
                  <a:gd name="T90" fmla="*/ 0 w 234"/>
                  <a:gd name="T91" fmla="*/ 1 h 799"/>
                  <a:gd name="T92" fmla="*/ 0 w 234"/>
                  <a:gd name="T93" fmla="*/ 1 h 799"/>
                  <a:gd name="T94" fmla="*/ 0 w 234"/>
                  <a:gd name="T95" fmla="*/ 1 h 799"/>
                  <a:gd name="T96" fmla="*/ 0 w 234"/>
                  <a:gd name="T97" fmla="*/ 1 h 799"/>
                  <a:gd name="T98" fmla="*/ 0 w 234"/>
                  <a:gd name="T99" fmla="*/ 1 h 799"/>
                  <a:gd name="T100" fmla="*/ 0 w 234"/>
                  <a:gd name="T101" fmla="*/ 1 h 799"/>
                  <a:gd name="T102" fmla="*/ 0 w 234"/>
                  <a:gd name="T103" fmla="*/ 1 h 799"/>
                  <a:gd name="T104" fmla="*/ 0 w 234"/>
                  <a:gd name="T105" fmla="*/ 1 h 799"/>
                  <a:gd name="T106" fmla="*/ 0 w 234"/>
                  <a:gd name="T107" fmla="*/ 0 h 799"/>
                  <a:gd name="T108" fmla="*/ 0 w 234"/>
                  <a:gd name="T109" fmla="*/ 0 h 799"/>
                  <a:gd name="T110" fmla="*/ 0 w 234"/>
                  <a:gd name="T111" fmla="*/ 0 h 799"/>
                  <a:gd name="T112" fmla="*/ 0 w 234"/>
                  <a:gd name="T113" fmla="*/ 0 h 7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4" h="799">
                    <a:moveTo>
                      <a:pt x="0" y="21"/>
                    </a:moveTo>
                    <a:lnTo>
                      <a:pt x="15" y="20"/>
                    </a:lnTo>
                    <a:lnTo>
                      <a:pt x="29" y="19"/>
                    </a:lnTo>
                    <a:lnTo>
                      <a:pt x="44" y="17"/>
                    </a:lnTo>
                    <a:lnTo>
                      <a:pt x="58" y="15"/>
                    </a:lnTo>
                    <a:lnTo>
                      <a:pt x="73" y="14"/>
                    </a:lnTo>
                    <a:lnTo>
                      <a:pt x="87" y="13"/>
                    </a:lnTo>
                    <a:lnTo>
                      <a:pt x="101" y="12"/>
                    </a:lnTo>
                    <a:lnTo>
                      <a:pt x="116" y="11"/>
                    </a:lnTo>
                    <a:lnTo>
                      <a:pt x="131" y="9"/>
                    </a:lnTo>
                    <a:lnTo>
                      <a:pt x="145" y="8"/>
                    </a:lnTo>
                    <a:lnTo>
                      <a:pt x="160" y="7"/>
                    </a:lnTo>
                    <a:lnTo>
                      <a:pt x="175" y="5"/>
                    </a:lnTo>
                    <a:lnTo>
                      <a:pt x="189" y="4"/>
                    </a:lnTo>
                    <a:lnTo>
                      <a:pt x="204" y="2"/>
                    </a:lnTo>
                    <a:lnTo>
                      <a:pt x="218" y="1"/>
                    </a:lnTo>
                    <a:lnTo>
                      <a:pt x="233" y="0"/>
                    </a:lnTo>
                    <a:lnTo>
                      <a:pt x="233" y="196"/>
                    </a:lnTo>
                    <a:lnTo>
                      <a:pt x="234" y="392"/>
                    </a:lnTo>
                    <a:lnTo>
                      <a:pt x="234" y="589"/>
                    </a:lnTo>
                    <a:lnTo>
                      <a:pt x="234" y="784"/>
                    </a:lnTo>
                    <a:lnTo>
                      <a:pt x="234" y="788"/>
                    </a:lnTo>
                    <a:lnTo>
                      <a:pt x="234" y="791"/>
                    </a:lnTo>
                    <a:lnTo>
                      <a:pt x="234" y="796"/>
                    </a:lnTo>
                    <a:lnTo>
                      <a:pt x="234" y="799"/>
                    </a:lnTo>
                    <a:lnTo>
                      <a:pt x="222" y="799"/>
                    </a:lnTo>
                    <a:lnTo>
                      <a:pt x="211" y="799"/>
                    </a:lnTo>
                    <a:lnTo>
                      <a:pt x="199" y="799"/>
                    </a:lnTo>
                    <a:lnTo>
                      <a:pt x="187" y="799"/>
                    </a:lnTo>
                    <a:lnTo>
                      <a:pt x="175" y="799"/>
                    </a:lnTo>
                    <a:lnTo>
                      <a:pt x="164" y="799"/>
                    </a:lnTo>
                    <a:lnTo>
                      <a:pt x="152" y="799"/>
                    </a:lnTo>
                    <a:lnTo>
                      <a:pt x="139" y="799"/>
                    </a:lnTo>
                    <a:lnTo>
                      <a:pt x="128" y="799"/>
                    </a:lnTo>
                    <a:lnTo>
                      <a:pt x="116" y="799"/>
                    </a:lnTo>
                    <a:lnTo>
                      <a:pt x="105" y="799"/>
                    </a:lnTo>
                    <a:lnTo>
                      <a:pt x="92" y="799"/>
                    </a:lnTo>
                    <a:lnTo>
                      <a:pt x="81" y="798"/>
                    </a:lnTo>
                    <a:lnTo>
                      <a:pt x="69" y="798"/>
                    </a:lnTo>
                    <a:lnTo>
                      <a:pt x="56" y="798"/>
                    </a:lnTo>
                    <a:lnTo>
                      <a:pt x="45" y="798"/>
                    </a:lnTo>
                    <a:lnTo>
                      <a:pt x="44" y="791"/>
                    </a:lnTo>
                    <a:lnTo>
                      <a:pt x="44" y="783"/>
                    </a:lnTo>
                    <a:lnTo>
                      <a:pt x="43" y="776"/>
                    </a:lnTo>
                    <a:lnTo>
                      <a:pt x="43" y="770"/>
                    </a:lnTo>
                    <a:lnTo>
                      <a:pt x="38" y="768"/>
                    </a:lnTo>
                    <a:lnTo>
                      <a:pt x="32" y="768"/>
                    </a:lnTo>
                    <a:lnTo>
                      <a:pt x="28" y="767"/>
                    </a:lnTo>
                    <a:lnTo>
                      <a:pt x="22" y="766"/>
                    </a:lnTo>
                    <a:lnTo>
                      <a:pt x="17" y="766"/>
                    </a:lnTo>
                    <a:lnTo>
                      <a:pt x="11" y="765"/>
                    </a:lnTo>
                    <a:lnTo>
                      <a:pt x="7" y="765"/>
                    </a:lnTo>
                    <a:lnTo>
                      <a:pt x="1" y="764"/>
                    </a:lnTo>
                    <a:lnTo>
                      <a:pt x="1" y="578"/>
                    </a:lnTo>
                    <a:lnTo>
                      <a:pt x="1" y="392"/>
                    </a:lnTo>
                    <a:lnTo>
                      <a:pt x="1" y="206"/>
                    </a:lnTo>
                    <a:lnTo>
                      <a:pt x="0" y="21"/>
                    </a:lnTo>
                    <a:close/>
                  </a:path>
                </a:pathLst>
              </a:custGeom>
              <a:solidFill>
                <a:srgbClr val="BCA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72" name="Freeform 1482"/>
              <p:cNvSpPr>
                <a:spLocks noChangeArrowheads="1"/>
              </p:cNvSpPr>
              <p:nvPr/>
            </p:nvSpPr>
            <p:spPr bwMode="auto">
              <a:xfrm>
                <a:off x="4680" y="1204"/>
                <a:ext cx="104" cy="299"/>
              </a:xfrm>
              <a:custGeom>
                <a:avLst/>
                <a:gdLst>
                  <a:gd name="T0" fmla="*/ 0 w 234"/>
                  <a:gd name="T1" fmla="*/ 0 h 726"/>
                  <a:gd name="T2" fmla="*/ 0 w 234"/>
                  <a:gd name="T3" fmla="*/ 0 h 726"/>
                  <a:gd name="T4" fmla="*/ 0 w 234"/>
                  <a:gd name="T5" fmla="*/ 0 h 726"/>
                  <a:gd name="T6" fmla="*/ 0 w 234"/>
                  <a:gd name="T7" fmla="*/ 0 h 726"/>
                  <a:gd name="T8" fmla="*/ 0 w 234"/>
                  <a:gd name="T9" fmla="*/ 0 h 726"/>
                  <a:gd name="T10" fmla="*/ 0 w 234"/>
                  <a:gd name="T11" fmla="*/ 0 h 726"/>
                  <a:gd name="T12" fmla="*/ 0 w 234"/>
                  <a:gd name="T13" fmla="*/ 0 h 726"/>
                  <a:gd name="T14" fmla="*/ 0 w 234"/>
                  <a:gd name="T15" fmla="*/ 0 h 726"/>
                  <a:gd name="T16" fmla="*/ 0 w 234"/>
                  <a:gd name="T17" fmla="*/ 0 h 726"/>
                  <a:gd name="T18" fmla="*/ 0 w 234"/>
                  <a:gd name="T19" fmla="*/ 0 h 726"/>
                  <a:gd name="T20" fmla="*/ 0 w 234"/>
                  <a:gd name="T21" fmla="*/ 0 h 726"/>
                  <a:gd name="T22" fmla="*/ 0 w 234"/>
                  <a:gd name="T23" fmla="*/ 0 h 726"/>
                  <a:gd name="T24" fmla="*/ 0 w 234"/>
                  <a:gd name="T25" fmla="*/ 0 h 726"/>
                  <a:gd name="T26" fmla="*/ 0 w 234"/>
                  <a:gd name="T27" fmla="*/ 0 h 726"/>
                  <a:gd name="T28" fmla="*/ 0 w 234"/>
                  <a:gd name="T29" fmla="*/ 0 h 726"/>
                  <a:gd name="T30" fmla="*/ 0 w 234"/>
                  <a:gd name="T31" fmla="*/ 0 h 726"/>
                  <a:gd name="T32" fmla="*/ 0 w 234"/>
                  <a:gd name="T33" fmla="*/ 0 h 726"/>
                  <a:gd name="T34" fmla="*/ 0 w 234"/>
                  <a:gd name="T35" fmla="*/ 0 h 726"/>
                  <a:gd name="T36" fmla="*/ 0 w 234"/>
                  <a:gd name="T37" fmla="*/ 0 h 726"/>
                  <a:gd name="T38" fmla="*/ 0 w 234"/>
                  <a:gd name="T39" fmla="*/ 0 h 726"/>
                  <a:gd name="T40" fmla="*/ 0 w 234"/>
                  <a:gd name="T41" fmla="*/ 1 h 726"/>
                  <a:gd name="T42" fmla="*/ 0 w 234"/>
                  <a:gd name="T43" fmla="*/ 1 h 726"/>
                  <a:gd name="T44" fmla="*/ 0 w 234"/>
                  <a:gd name="T45" fmla="*/ 1 h 726"/>
                  <a:gd name="T46" fmla="*/ 0 w 234"/>
                  <a:gd name="T47" fmla="*/ 1 h 726"/>
                  <a:gd name="T48" fmla="*/ 0 w 234"/>
                  <a:gd name="T49" fmla="*/ 1 h 726"/>
                  <a:gd name="T50" fmla="*/ 0 w 234"/>
                  <a:gd name="T51" fmla="*/ 1 h 726"/>
                  <a:gd name="T52" fmla="*/ 0 w 234"/>
                  <a:gd name="T53" fmla="*/ 1 h 726"/>
                  <a:gd name="T54" fmla="*/ 0 w 234"/>
                  <a:gd name="T55" fmla="*/ 1 h 726"/>
                  <a:gd name="T56" fmla="*/ 0 w 234"/>
                  <a:gd name="T57" fmla="*/ 1 h 726"/>
                  <a:gd name="T58" fmla="*/ 0 w 234"/>
                  <a:gd name="T59" fmla="*/ 1 h 726"/>
                  <a:gd name="T60" fmla="*/ 0 w 234"/>
                  <a:gd name="T61" fmla="*/ 1 h 726"/>
                  <a:gd name="T62" fmla="*/ 0 w 234"/>
                  <a:gd name="T63" fmla="*/ 1 h 726"/>
                  <a:gd name="T64" fmla="*/ 0 w 234"/>
                  <a:gd name="T65" fmla="*/ 1 h 726"/>
                  <a:gd name="T66" fmla="*/ 0 w 234"/>
                  <a:gd name="T67" fmla="*/ 1 h 726"/>
                  <a:gd name="T68" fmla="*/ 0 w 234"/>
                  <a:gd name="T69" fmla="*/ 1 h 726"/>
                  <a:gd name="T70" fmla="*/ 0 w 234"/>
                  <a:gd name="T71" fmla="*/ 1 h 726"/>
                  <a:gd name="T72" fmla="*/ 0 w 234"/>
                  <a:gd name="T73" fmla="*/ 1 h 726"/>
                  <a:gd name="T74" fmla="*/ 0 w 234"/>
                  <a:gd name="T75" fmla="*/ 1 h 726"/>
                  <a:gd name="T76" fmla="*/ 0 w 234"/>
                  <a:gd name="T77" fmla="*/ 1 h 726"/>
                  <a:gd name="T78" fmla="*/ 0 w 234"/>
                  <a:gd name="T79" fmla="*/ 1 h 726"/>
                  <a:gd name="T80" fmla="*/ 0 w 234"/>
                  <a:gd name="T81" fmla="*/ 1 h 726"/>
                  <a:gd name="T82" fmla="*/ 0 w 234"/>
                  <a:gd name="T83" fmla="*/ 1 h 726"/>
                  <a:gd name="T84" fmla="*/ 0 w 234"/>
                  <a:gd name="T85" fmla="*/ 1 h 726"/>
                  <a:gd name="T86" fmla="*/ 0 w 234"/>
                  <a:gd name="T87" fmla="*/ 0 h 726"/>
                  <a:gd name="T88" fmla="*/ 0 w 234"/>
                  <a:gd name="T89" fmla="*/ 0 h 726"/>
                  <a:gd name="T90" fmla="*/ 0 w 234"/>
                  <a:gd name="T91" fmla="*/ 0 h 726"/>
                  <a:gd name="T92" fmla="*/ 0 w 234"/>
                  <a:gd name="T93" fmla="*/ 0 h 726"/>
                  <a:gd name="T94" fmla="*/ 0 w 234"/>
                  <a:gd name="T95" fmla="*/ 0 h 726"/>
                  <a:gd name="T96" fmla="*/ 0 w 234"/>
                  <a:gd name="T97" fmla="*/ 0 h 726"/>
                  <a:gd name="T98" fmla="*/ 0 w 234"/>
                  <a:gd name="T99" fmla="*/ 0 h 726"/>
                  <a:gd name="T100" fmla="*/ 0 w 234"/>
                  <a:gd name="T101" fmla="*/ 0 h 726"/>
                  <a:gd name="T102" fmla="*/ 0 w 234"/>
                  <a:gd name="T103" fmla="*/ 0 h 726"/>
                  <a:gd name="T104" fmla="*/ 0 w 234"/>
                  <a:gd name="T105" fmla="*/ 0 h 726"/>
                  <a:gd name="T106" fmla="*/ 0 w 234"/>
                  <a:gd name="T107" fmla="*/ 0 h 726"/>
                  <a:gd name="T108" fmla="*/ 0 w 234"/>
                  <a:gd name="T109" fmla="*/ 0 h 726"/>
                  <a:gd name="T110" fmla="*/ 0 w 234"/>
                  <a:gd name="T111" fmla="*/ 0 h 726"/>
                  <a:gd name="T112" fmla="*/ 0 w 234"/>
                  <a:gd name="T113" fmla="*/ 0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4" h="726">
                    <a:moveTo>
                      <a:pt x="0" y="21"/>
                    </a:moveTo>
                    <a:lnTo>
                      <a:pt x="15" y="20"/>
                    </a:lnTo>
                    <a:lnTo>
                      <a:pt x="29" y="19"/>
                    </a:lnTo>
                    <a:lnTo>
                      <a:pt x="44" y="17"/>
                    </a:lnTo>
                    <a:lnTo>
                      <a:pt x="58" y="15"/>
                    </a:lnTo>
                    <a:lnTo>
                      <a:pt x="73" y="14"/>
                    </a:lnTo>
                    <a:lnTo>
                      <a:pt x="87" y="13"/>
                    </a:lnTo>
                    <a:lnTo>
                      <a:pt x="101" y="12"/>
                    </a:lnTo>
                    <a:lnTo>
                      <a:pt x="116" y="11"/>
                    </a:lnTo>
                    <a:lnTo>
                      <a:pt x="131" y="9"/>
                    </a:lnTo>
                    <a:lnTo>
                      <a:pt x="145" y="8"/>
                    </a:lnTo>
                    <a:lnTo>
                      <a:pt x="160" y="7"/>
                    </a:lnTo>
                    <a:lnTo>
                      <a:pt x="175" y="5"/>
                    </a:lnTo>
                    <a:lnTo>
                      <a:pt x="189" y="4"/>
                    </a:lnTo>
                    <a:lnTo>
                      <a:pt x="204" y="2"/>
                    </a:lnTo>
                    <a:lnTo>
                      <a:pt x="218" y="1"/>
                    </a:lnTo>
                    <a:lnTo>
                      <a:pt x="233" y="0"/>
                    </a:lnTo>
                    <a:lnTo>
                      <a:pt x="233" y="178"/>
                    </a:lnTo>
                    <a:lnTo>
                      <a:pt x="234" y="356"/>
                    </a:lnTo>
                    <a:lnTo>
                      <a:pt x="234" y="533"/>
                    </a:lnTo>
                    <a:lnTo>
                      <a:pt x="234" y="712"/>
                    </a:lnTo>
                    <a:lnTo>
                      <a:pt x="234" y="715"/>
                    </a:lnTo>
                    <a:lnTo>
                      <a:pt x="234" y="719"/>
                    </a:lnTo>
                    <a:lnTo>
                      <a:pt x="234" y="722"/>
                    </a:lnTo>
                    <a:lnTo>
                      <a:pt x="234" y="726"/>
                    </a:lnTo>
                    <a:lnTo>
                      <a:pt x="222" y="726"/>
                    </a:lnTo>
                    <a:lnTo>
                      <a:pt x="211" y="726"/>
                    </a:lnTo>
                    <a:lnTo>
                      <a:pt x="199" y="726"/>
                    </a:lnTo>
                    <a:lnTo>
                      <a:pt x="187" y="726"/>
                    </a:lnTo>
                    <a:lnTo>
                      <a:pt x="175" y="726"/>
                    </a:lnTo>
                    <a:lnTo>
                      <a:pt x="164" y="726"/>
                    </a:lnTo>
                    <a:lnTo>
                      <a:pt x="152" y="726"/>
                    </a:lnTo>
                    <a:lnTo>
                      <a:pt x="139" y="726"/>
                    </a:lnTo>
                    <a:lnTo>
                      <a:pt x="128" y="726"/>
                    </a:lnTo>
                    <a:lnTo>
                      <a:pt x="116" y="726"/>
                    </a:lnTo>
                    <a:lnTo>
                      <a:pt x="105" y="726"/>
                    </a:lnTo>
                    <a:lnTo>
                      <a:pt x="92" y="726"/>
                    </a:lnTo>
                    <a:lnTo>
                      <a:pt x="81" y="725"/>
                    </a:lnTo>
                    <a:lnTo>
                      <a:pt x="69" y="725"/>
                    </a:lnTo>
                    <a:lnTo>
                      <a:pt x="56" y="725"/>
                    </a:lnTo>
                    <a:lnTo>
                      <a:pt x="45" y="725"/>
                    </a:lnTo>
                    <a:lnTo>
                      <a:pt x="44" y="719"/>
                    </a:lnTo>
                    <a:lnTo>
                      <a:pt x="44" y="712"/>
                    </a:lnTo>
                    <a:lnTo>
                      <a:pt x="43" y="705"/>
                    </a:lnTo>
                    <a:lnTo>
                      <a:pt x="43" y="698"/>
                    </a:lnTo>
                    <a:lnTo>
                      <a:pt x="38" y="698"/>
                    </a:lnTo>
                    <a:lnTo>
                      <a:pt x="32" y="697"/>
                    </a:lnTo>
                    <a:lnTo>
                      <a:pt x="28" y="697"/>
                    </a:lnTo>
                    <a:lnTo>
                      <a:pt x="22" y="696"/>
                    </a:lnTo>
                    <a:lnTo>
                      <a:pt x="17" y="696"/>
                    </a:lnTo>
                    <a:lnTo>
                      <a:pt x="11" y="696"/>
                    </a:lnTo>
                    <a:lnTo>
                      <a:pt x="7" y="695"/>
                    </a:lnTo>
                    <a:lnTo>
                      <a:pt x="1" y="695"/>
                    </a:lnTo>
                    <a:lnTo>
                      <a:pt x="1" y="526"/>
                    </a:lnTo>
                    <a:lnTo>
                      <a:pt x="1" y="357"/>
                    </a:lnTo>
                    <a:lnTo>
                      <a:pt x="1" y="189"/>
                    </a:lnTo>
                    <a:lnTo>
                      <a:pt x="0" y="21"/>
                    </a:lnTo>
                    <a:close/>
                  </a:path>
                </a:pathLst>
              </a:custGeom>
              <a:solidFill>
                <a:srgbClr val="C1AD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73" name="Freeform 1483"/>
              <p:cNvSpPr>
                <a:spLocks noChangeArrowheads="1"/>
              </p:cNvSpPr>
              <p:nvPr/>
            </p:nvSpPr>
            <p:spPr bwMode="auto">
              <a:xfrm>
                <a:off x="4680" y="1205"/>
                <a:ext cx="104" cy="267"/>
              </a:xfrm>
              <a:custGeom>
                <a:avLst/>
                <a:gdLst>
                  <a:gd name="T0" fmla="*/ 0 w 234"/>
                  <a:gd name="T1" fmla="*/ 0 h 651"/>
                  <a:gd name="T2" fmla="*/ 0 w 234"/>
                  <a:gd name="T3" fmla="*/ 0 h 651"/>
                  <a:gd name="T4" fmla="*/ 0 w 234"/>
                  <a:gd name="T5" fmla="*/ 0 h 651"/>
                  <a:gd name="T6" fmla="*/ 0 w 234"/>
                  <a:gd name="T7" fmla="*/ 0 h 651"/>
                  <a:gd name="T8" fmla="*/ 0 w 234"/>
                  <a:gd name="T9" fmla="*/ 0 h 651"/>
                  <a:gd name="T10" fmla="*/ 0 w 234"/>
                  <a:gd name="T11" fmla="*/ 0 h 651"/>
                  <a:gd name="T12" fmla="*/ 0 w 234"/>
                  <a:gd name="T13" fmla="*/ 0 h 651"/>
                  <a:gd name="T14" fmla="*/ 0 w 234"/>
                  <a:gd name="T15" fmla="*/ 0 h 651"/>
                  <a:gd name="T16" fmla="*/ 0 w 234"/>
                  <a:gd name="T17" fmla="*/ 0 h 651"/>
                  <a:gd name="T18" fmla="*/ 0 w 234"/>
                  <a:gd name="T19" fmla="*/ 0 h 651"/>
                  <a:gd name="T20" fmla="*/ 0 w 234"/>
                  <a:gd name="T21" fmla="*/ 0 h 651"/>
                  <a:gd name="T22" fmla="*/ 0 w 234"/>
                  <a:gd name="T23" fmla="*/ 0 h 651"/>
                  <a:gd name="T24" fmla="*/ 0 w 234"/>
                  <a:gd name="T25" fmla="*/ 0 h 651"/>
                  <a:gd name="T26" fmla="*/ 0 w 234"/>
                  <a:gd name="T27" fmla="*/ 0 h 651"/>
                  <a:gd name="T28" fmla="*/ 0 w 234"/>
                  <a:gd name="T29" fmla="*/ 0 h 651"/>
                  <a:gd name="T30" fmla="*/ 0 w 234"/>
                  <a:gd name="T31" fmla="*/ 0 h 651"/>
                  <a:gd name="T32" fmla="*/ 0 w 234"/>
                  <a:gd name="T33" fmla="*/ 0 h 651"/>
                  <a:gd name="T34" fmla="*/ 0 w 234"/>
                  <a:gd name="T35" fmla="*/ 0 h 651"/>
                  <a:gd name="T36" fmla="*/ 0 w 234"/>
                  <a:gd name="T37" fmla="*/ 0 h 651"/>
                  <a:gd name="T38" fmla="*/ 0 w 234"/>
                  <a:gd name="T39" fmla="*/ 0 h 651"/>
                  <a:gd name="T40" fmla="*/ 0 w 234"/>
                  <a:gd name="T41" fmla="*/ 0 h 651"/>
                  <a:gd name="T42" fmla="*/ 0 w 234"/>
                  <a:gd name="T43" fmla="*/ 0 h 651"/>
                  <a:gd name="T44" fmla="*/ 0 w 234"/>
                  <a:gd name="T45" fmla="*/ 0 h 651"/>
                  <a:gd name="T46" fmla="*/ 0 w 234"/>
                  <a:gd name="T47" fmla="*/ 0 h 651"/>
                  <a:gd name="T48" fmla="*/ 0 w 234"/>
                  <a:gd name="T49" fmla="*/ 0 h 651"/>
                  <a:gd name="T50" fmla="*/ 0 w 234"/>
                  <a:gd name="T51" fmla="*/ 0 h 651"/>
                  <a:gd name="T52" fmla="*/ 0 w 234"/>
                  <a:gd name="T53" fmla="*/ 0 h 651"/>
                  <a:gd name="T54" fmla="*/ 0 w 234"/>
                  <a:gd name="T55" fmla="*/ 0 h 651"/>
                  <a:gd name="T56" fmla="*/ 0 w 234"/>
                  <a:gd name="T57" fmla="*/ 0 h 651"/>
                  <a:gd name="T58" fmla="*/ 0 w 234"/>
                  <a:gd name="T59" fmla="*/ 0 h 651"/>
                  <a:gd name="T60" fmla="*/ 0 w 234"/>
                  <a:gd name="T61" fmla="*/ 0 h 651"/>
                  <a:gd name="T62" fmla="*/ 0 w 234"/>
                  <a:gd name="T63" fmla="*/ 0 h 651"/>
                  <a:gd name="T64" fmla="*/ 0 w 234"/>
                  <a:gd name="T65" fmla="*/ 0 h 651"/>
                  <a:gd name="T66" fmla="*/ 0 w 234"/>
                  <a:gd name="T67" fmla="*/ 0 h 651"/>
                  <a:gd name="T68" fmla="*/ 0 w 234"/>
                  <a:gd name="T69" fmla="*/ 0 h 651"/>
                  <a:gd name="T70" fmla="*/ 0 w 234"/>
                  <a:gd name="T71" fmla="*/ 0 h 651"/>
                  <a:gd name="T72" fmla="*/ 0 w 234"/>
                  <a:gd name="T73" fmla="*/ 0 h 651"/>
                  <a:gd name="T74" fmla="*/ 0 w 234"/>
                  <a:gd name="T75" fmla="*/ 0 h 651"/>
                  <a:gd name="T76" fmla="*/ 0 w 234"/>
                  <a:gd name="T77" fmla="*/ 0 h 651"/>
                  <a:gd name="T78" fmla="*/ 0 w 234"/>
                  <a:gd name="T79" fmla="*/ 0 h 651"/>
                  <a:gd name="T80" fmla="*/ 0 w 234"/>
                  <a:gd name="T81" fmla="*/ 0 h 651"/>
                  <a:gd name="T82" fmla="*/ 0 w 234"/>
                  <a:gd name="T83" fmla="*/ 0 h 651"/>
                  <a:gd name="T84" fmla="*/ 0 w 234"/>
                  <a:gd name="T85" fmla="*/ 0 h 651"/>
                  <a:gd name="T86" fmla="*/ 0 w 234"/>
                  <a:gd name="T87" fmla="*/ 0 h 651"/>
                  <a:gd name="T88" fmla="*/ 0 w 234"/>
                  <a:gd name="T89" fmla="*/ 0 h 651"/>
                  <a:gd name="T90" fmla="*/ 0 w 234"/>
                  <a:gd name="T91" fmla="*/ 0 h 651"/>
                  <a:gd name="T92" fmla="*/ 0 w 234"/>
                  <a:gd name="T93" fmla="*/ 0 h 651"/>
                  <a:gd name="T94" fmla="*/ 0 w 234"/>
                  <a:gd name="T95" fmla="*/ 0 h 651"/>
                  <a:gd name="T96" fmla="*/ 0 w 234"/>
                  <a:gd name="T97" fmla="*/ 0 h 651"/>
                  <a:gd name="T98" fmla="*/ 0 w 234"/>
                  <a:gd name="T99" fmla="*/ 0 h 651"/>
                  <a:gd name="T100" fmla="*/ 0 w 234"/>
                  <a:gd name="T101" fmla="*/ 0 h 651"/>
                  <a:gd name="T102" fmla="*/ 0 w 234"/>
                  <a:gd name="T103" fmla="*/ 0 h 651"/>
                  <a:gd name="T104" fmla="*/ 0 w 234"/>
                  <a:gd name="T105" fmla="*/ 0 h 651"/>
                  <a:gd name="T106" fmla="*/ 0 w 234"/>
                  <a:gd name="T107" fmla="*/ 0 h 651"/>
                  <a:gd name="T108" fmla="*/ 0 w 234"/>
                  <a:gd name="T109" fmla="*/ 0 h 651"/>
                  <a:gd name="T110" fmla="*/ 0 w 234"/>
                  <a:gd name="T111" fmla="*/ 0 h 651"/>
                  <a:gd name="T112" fmla="*/ 0 w 234"/>
                  <a:gd name="T113" fmla="*/ 0 h 6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4" h="651">
                    <a:moveTo>
                      <a:pt x="0" y="19"/>
                    </a:moveTo>
                    <a:lnTo>
                      <a:pt x="15" y="18"/>
                    </a:lnTo>
                    <a:lnTo>
                      <a:pt x="29" y="16"/>
                    </a:lnTo>
                    <a:lnTo>
                      <a:pt x="44" y="15"/>
                    </a:lnTo>
                    <a:lnTo>
                      <a:pt x="58" y="14"/>
                    </a:lnTo>
                    <a:lnTo>
                      <a:pt x="73" y="13"/>
                    </a:lnTo>
                    <a:lnTo>
                      <a:pt x="87" y="12"/>
                    </a:lnTo>
                    <a:lnTo>
                      <a:pt x="101" y="11"/>
                    </a:lnTo>
                    <a:lnTo>
                      <a:pt x="116" y="10"/>
                    </a:lnTo>
                    <a:lnTo>
                      <a:pt x="131" y="8"/>
                    </a:lnTo>
                    <a:lnTo>
                      <a:pt x="145" y="7"/>
                    </a:lnTo>
                    <a:lnTo>
                      <a:pt x="160" y="6"/>
                    </a:lnTo>
                    <a:lnTo>
                      <a:pt x="175" y="5"/>
                    </a:lnTo>
                    <a:lnTo>
                      <a:pt x="189" y="4"/>
                    </a:lnTo>
                    <a:lnTo>
                      <a:pt x="204" y="3"/>
                    </a:lnTo>
                    <a:lnTo>
                      <a:pt x="218" y="1"/>
                    </a:lnTo>
                    <a:lnTo>
                      <a:pt x="233" y="0"/>
                    </a:lnTo>
                    <a:lnTo>
                      <a:pt x="233" y="160"/>
                    </a:lnTo>
                    <a:lnTo>
                      <a:pt x="234" y="319"/>
                    </a:lnTo>
                    <a:lnTo>
                      <a:pt x="234" y="478"/>
                    </a:lnTo>
                    <a:lnTo>
                      <a:pt x="234" y="638"/>
                    </a:lnTo>
                    <a:lnTo>
                      <a:pt x="234" y="642"/>
                    </a:lnTo>
                    <a:lnTo>
                      <a:pt x="234" y="645"/>
                    </a:lnTo>
                    <a:lnTo>
                      <a:pt x="234" y="649"/>
                    </a:lnTo>
                    <a:lnTo>
                      <a:pt x="234" y="651"/>
                    </a:lnTo>
                    <a:lnTo>
                      <a:pt x="222" y="651"/>
                    </a:lnTo>
                    <a:lnTo>
                      <a:pt x="211" y="651"/>
                    </a:lnTo>
                    <a:lnTo>
                      <a:pt x="199" y="651"/>
                    </a:lnTo>
                    <a:lnTo>
                      <a:pt x="187" y="651"/>
                    </a:lnTo>
                    <a:lnTo>
                      <a:pt x="175" y="651"/>
                    </a:lnTo>
                    <a:lnTo>
                      <a:pt x="164" y="651"/>
                    </a:lnTo>
                    <a:lnTo>
                      <a:pt x="152" y="651"/>
                    </a:lnTo>
                    <a:lnTo>
                      <a:pt x="139" y="651"/>
                    </a:lnTo>
                    <a:lnTo>
                      <a:pt x="128" y="651"/>
                    </a:lnTo>
                    <a:lnTo>
                      <a:pt x="116" y="651"/>
                    </a:lnTo>
                    <a:lnTo>
                      <a:pt x="105" y="651"/>
                    </a:lnTo>
                    <a:lnTo>
                      <a:pt x="92" y="651"/>
                    </a:lnTo>
                    <a:lnTo>
                      <a:pt x="81" y="651"/>
                    </a:lnTo>
                    <a:lnTo>
                      <a:pt x="69" y="651"/>
                    </a:lnTo>
                    <a:lnTo>
                      <a:pt x="56" y="651"/>
                    </a:lnTo>
                    <a:lnTo>
                      <a:pt x="45" y="651"/>
                    </a:lnTo>
                    <a:lnTo>
                      <a:pt x="44" y="645"/>
                    </a:lnTo>
                    <a:lnTo>
                      <a:pt x="44" y="638"/>
                    </a:lnTo>
                    <a:lnTo>
                      <a:pt x="43" y="633"/>
                    </a:lnTo>
                    <a:lnTo>
                      <a:pt x="43" y="627"/>
                    </a:lnTo>
                    <a:lnTo>
                      <a:pt x="38" y="627"/>
                    </a:lnTo>
                    <a:lnTo>
                      <a:pt x="32" y="626"/>
                    </a:lnTo>
                    <a:lnTo>
                      <a:pt x="28" y="626"/>
                    </a:lnTo>
                    <a:lnTo>
                      <a:pt x="22" y="625"/>
                    </a:lnTo>
                    <a:lnTo>
                      <a:pt x="17" y="625"/>
                    </a:lnTo>
                    <a:lnTo>
                      <a:pt x="11" y="625"/>
                    </a:lnTo>
                    <a:lnTo>
                      <a:pt x="7" y="623"/>
                    </a:lnTo>
                    <a:lnTo>
                      <a:pt x="1" y="623"/>
                    </a:lnTo>
                    <a:lnTo>
                      <a:pt x="1" y="473"/>
                    </a:lnTo>
                    <a:lnTo>
                      <a:pt x="1" y="320"/>
                    </a:lnTo>
                    <a:lnTo>
                      <a:pt x="1" y="170"/>
                    </a:lnTo>
                    <a:lnTo>
                      <a:pt x="0" y="19"/>
                    </a:lnTo>
                    <a:close/>
                  </a:path>
                </a:pathLst>
              </a:custGeom>
              <a:solidFill>
                <a:srgbClr val="C9B5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74" name="Freeform 1484"/>
              <p:cNvSpPr>
                <a:spLocks noChangeArrowheads="1"/>
              </p:cNvSpPr>
              <p:nvPr/>
            </p:nvSpPr>
            <p:spPr bwMode="auto">
              <a:xfrm>
                <a:off x="4680" y="1205"/>
                <a:ext cx="104" cy="238"/>
              </a:xfrm>
              <a:custGeom>
                <a:avLst/>
                <a:gdLst>
                  <a:gd name="T0" fmla="*/ 0 w 234"/>
                  <a:gd name="T1" fmla="*/ 0 h 578"/>
                  <a:gd name="T2" fmla="*/ 0 w 234"/>
                  <a:gd name="T3" fmla="*/ 0 h 578"/>
                  <a:gd name="T4" fmla="*/ 0 w 234"/>
                  <a:gd name="T5" fmla="*/ 0 h 578"/>
                  <a:gd name="T6" fmla="*/ 0 w 234"/>
                  <a:gd name="T7" fmla="*/ 0 h 578"/>
                  <a:gd name="T8" fmla="*/ 0 w 234"/>
                  <a:gd name="T9" fmla="*/ 0 h 578"/>
                  <a:gd name="T10" fmla="*/ 0 w 234"/>
                  <a:gd name="T11" fmla="*/ 0 h 578"/>
                  <a:gd name="T12" fmla="*/ 0 w 234"/>
                  <a:gd name="T13" fmla="*/ 0 h 578"/>
                  <a:gd name="T14" fmla="*/ 0 w 234"/>
                  <a:gd name="T15" fmla="*/ 0 h 578"/>
                  <a:gd name="T16" fmla="*/ 0 w 234"/>
                  <a:gd name="T17" fmla="*/ 0 h 578"/>
                  <a:gd name="T18" fmla="*/ 0 w 234"/>
                  <a:gd name="T19" fmla="*/ 0 h 578"/>
                  <a:gd name="T20" fmla="*/ 0 w 234"/>
                  <a:gd name="T21" fmla="*/ 0 h 578"/>
                  <a:gd name="T22" fmla="*/ 0 w 234"/>
                  <a:gd name="T23" fmla="*/ 0 h 578"/>
                  <a:gd name="T24" fmla="*/ 0 w 234"/>
                  <a:gd name="T25" fmla="*/ 0 h 578"/>
                  <a:gd name="T26" fmla="*/ 0 w 234"/>
                  <a:gd name="T27" fmla="*/ 0 h 578"/>
                  <a:gd name="T28" fmla="*/ 0 w 234"/>
                  <a:gd name="T29" fmla="*/ 0 h 578"/>
                  <a:gd name="T30" fmla="*/ 0 w 234"/>
                  <a:gd name="T31" fmla="*/ 0 h 578"/>
                  <a:gd name="T32" fmla="*/ 0 w 234"/>
                  <a:gd name="T33" fmla="*/ 0 h 578"/>
                  <a:gd name="T34" fmla="*/ 0 w 234"/>
                  <a:gd name="T35" fmla="*/ 0 h 578"/>
                  <a:gd name="T36" fmla="*/ 0 w 234"/>
                  <a:gd name="T37" fmla="*/ 0 h 578"/>
                  <a:gd name="T38" fmla="*/ 0 w 234"/>
                  <a:gd name="T39" fmla="*/ 0 h 578"/>
                  <a:gd name="T40" fmla="*/ 0 w 234"/>
                  <a:gd name="T41" fmla="*/ 0 h 578"/>
                  <a:gd name="T42" fmla="*/ 0 w 234"/>
                  <a:gd name="T43" fmla="*/ 0 h 578"/>
                  <a:gd name="T44" fmla="*/ 0 w 234"/>
                  <a:gd name="T45" fmla="*/ 0 h 578"/>
                  <a:gd name="T46" fmla="*/ 0 w 234"/>
                  <a:gd name="T47" fmla="*/ 0 h 578"/>
                  <a:gd name="T48" fmla="*/ 0 w 234"/>
                  <a:gd name="T49" fmla="*/ 0 h 578"/>
                  <a:gd name="T50" fmla="*/ 0 w 234"/>
                  <a:gd name="T51" fmla="*/ 0 h 578"/>
                  <a:gd name="T52" fmla="*/ 0 w 234"/>
                  <a:gd name="T53" fmla="*/ 0 h 578"/>
                  <a:gd name="T54" fmla="*/ 0 w 234"/>
                  <a:gd name="T55" fmla="*/ 0 h 578"/>
                  <a:gd name="T56" fmla="*/ 0 w 234"/>
                  <a:gd name="T57" fmla="*/ 0 h 578"/>
                  <a:gd name="T58" fmla="*/ 0 w 234"/>
                  <a:gd name="T59" fmla="*/ 0 h 578"/>
                  <a:gd name="T60" fmla="*/ 0 w 234"/>
                  <a:gd name="T61" fmla="*/ 0 h 578"/>
                  <a:gd name="T62" fmla="*/ 0 w 234"/>
                  <a:gd name="T63" fmla="*/ 0 h 578"/>
                  <a:gd name="T64" fmla="*/ 0 w 234"/>
                  <a:gd name="T65" fmla="*/ 0 h 578"/>
                  <a:gd name="T66" fmla="*/ 0 w 234"/>
                  <a:gd name="T67" fmla="*/ 0 h 578"/>
                  <a:gd name="T68" fmla="*/ 0 w 234"/>
                  <a:gd name="T69" fmla="*/ 0 h 578"/>
                  <a:gd name="T70" fmla="*/ 0 w 234"/>
                  <a:gd name="T71" fmla="*/ 0 h 578"/>
                  <a:gd name="T72" fmla="*/ 0 w 234"/>
                  <a:gd name="T73" fmla="*/ 0 h 578"/>
                  <a:gd name="T74" fmla="*/ 0 w 234"/>
                  <a:gd name="T75" fmla="*/ 0 h 578"/>
                  <a:gd name="T76" fmla="*/ 0 w 234"/>
                  <a:gd name="T77" fmla="*/ 0 h 578"/>
                  <a:gd name="T78" fmla="*/ 0 w 234"/>
                  <a:gd name="T79" fmla="*/ 0 h 578"/>
                  <a:gd name="T80" fmla="*/ 0 w 234"/>
                  <a:gd name="T81" fmla="*/ 0 h 578"/>
                  <a:gd name="T82" fmla="*/ 0 w 234"/>
                  <a:gd name="T83" fmla="*/ 0 h 578"/>
                  <a:gd name="T84" fmla="*/ 0 w 234"/>
                  <a:gd name="T85" fmla="*/ 0 h 578"/>
                  <a:gd name="T86" fmla="*/ 0 w 234"/>
                  <a:gd name="T87" fmla="*/ 0 h 578"/>
                  <a:gd name="T88" fmla="*/ 0 w 234"/>
                  <a:gd name="T89" fmla="*/ 0 h 578"/>
                  <a:gd name="T90" fmla="*/ 0 w 234"/>
                  <a:gd name="T91" fmla="*/ 0 h 578"/>
                  <a:gd name="T92" fmla="*/ 0 w 234"/>
                  <a:gd name="T93" fmla="*/ 0 h 578"/>
                  <a:gd name="T94" fmla="*/ 0 w 234"/>
                  <a:gd name="T95" fmla="*/ 0 h 578"/>
                  <a:gd name="T96" fmla="*/ 0 w 234"/>
                  <a:gd name="T97" fmla="*/ 0 h 578"/>
                  <a:gd name="T98" fmla="*/ 0 w 234"/>
                  <a:gd name="T99" fmla="*/ 0 h 578"/>
                  <a:gd name="T100" fmla="*/ 0 w 234"/>
                  <a:gd name="T101" fmla="*/ 0 h 578"/>
                  <a:gd name="T102" fmla="*/ 0 w 234"/>
                  <a:gd name="T103" fmla="*/ 0 h 578"/>
                  <a:gd name="T104" fmla="*/ 0 w 234"/>
                  <a:gd name="T105" fmla="*/ 0 h 578"/>
                  <a:gd name="T106" fmla="*/ 0 w 234"/>
                  <a:gd name="T107" fmla="*/ 0 h 578"/>
                  <a:gd name="T108" fmla="*/ 0 w 234"/>
                  <a:gd name="T109" fmla="*/ 0 h 578"/>
                  <a:gd name="T110" fmla="*/ 0 w 234"/>
                  <a:gd name="T111" fmla="*/ 0 h 578"/>
                  <a:gd name="T112" fmla="*/ 0 w 234"/>
                  <a:gd name="T113" fmla="*/ 0 h 5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4" h="578">
                    <a:moveTo>
                      <a:pt x="0" y="19"/>
                    </a:moveTo>
                    <a:lnTo>
                      <a:pt x="15" y="18"/>
                    </a:lnTo>
                    <a:lnTo>
                      <a:pt x="29" y="16"/>
                    </a:lnTo>
                    <a:lnTo>
                      <a:pt x="44" y="15"/>
                    </a:lnTo>
                    <a:lnTo>
                      <a:pt x="58" y="14"/>
                    </a:lnTo>
                    <a:lnTo>
                      <a:pt x="73" y="13"/>
                    </a:lnTo>
                    <a:lnTo>
                      <a:pt x="87" y="12"/>
                    </a:lnTo>
                    <a:lnTo>
                      <a:pt x="101" y="11"/>
                    </a:lnTo>
                    <a:lnTo>
                      <a:pt x="116" y="10"/>
                    </a:lnTo>
                    <a:lnTo>
                      <a:pt x="131" y="8"/>
                    </a:lnTo>
                    <a:lnTo>
                      <a:pt x="145" y="7"/>
                    </a:lnTo>
                    <a:lnTo>
                      <a:pt x="160" y="6"/>
                    </a:lnTo>
                    <a:lnTo>
                      <a:pt x="175" y="5"/>
                    </a:lnTo>
                    <a:lnTo>
                      <a:pt x="189" y="4"/>
                    </a:lnTo>
                    <a:lnTo>
                      <a:pt x="204" y="3"/>
                    </a:lnTo>
                    <a:lnTo>
                      <a:pt x="218" y="1"/>
                    </a:lnTo>
                    <a:lnTo>
                      <a:pt x="233" y="0"/>
                    </a:lnTo>
                    <a:lnTo>
                      <a:pt x="233" y="142"/>
                    </a:lnTo>
                    <a:lnTo>
                      <a:pt x="234" y="284"/>
                    </a:lnTo>
                    <a:lnTo>
                      <a:pt x="234" y="425"/>
                    </a:lnTo>
                    <a:lnTo>
                      <a:pt x="234" y="566"/>
                    </a:lnTo>
                    <a:lnTo>
                      <a:pt x="234" y="569"/>
                    </a:lnTo>
                    <a:lnTo>
                      <a:pt x="234" y="572"/>
                    </a:lnTo>
                    <a:lnTo>
                      <a:pt x="234" y="575"/>
                    </a:lnTo>
                    <a:lnTo>
                      <a:pt x="234" y="578"/>
                    </a:lnTo>
                    <a:lnTo>
                      <a:pt x="222" y="578"/>
                    </a:lnTo>
                    <a:lnTo>
                      <a:pt x="211" y="578"/>
                    </a:lnTo>
                    <a:lnTo>
                      <a:pt x="199" y="578"/>
                    </a:lnTo>
                    <a:lnTo>
                      <a:pt x="187" y="577"/>
                    </a:lnTo>
                    <a:lnTo>
                      <a:pt x="175" y="577"/>
                    </a:lnTo>
                    <a:lnTo>
                      <a:pt x="164" y="577"/>
                    </a:lnTo>
                    <a:lnTo>
                      <a:pt x="152" y="577"/>
                    </a:lnTo>
                    <a:lnTo>
                      <a:pt x="139" y="577"/>
                    </a:lnTo>
                    <a:lnTo>
                      <a:pt x="128" y="577"/>
                    </a:lnTo>
                    <a:lnTo>
                      <a:pt x="116" y="577"/>
                    </a:lnTo>
                    <a:lnTo>
                      <a:pt x="105" y="577"/>
                    </a:lnTo>
                    <a:lnTo>
                      <a:pt x="92" y="577"/>
                    </a:lnTo>
                    <a:lnTo>
                      <a:pt x="81" y="577"/>
                    </a:lnTo>
                    <a:lnTo>
                      <a:pt x="69" y="577"/>
                    </a:lnTo>
                    <a:lnTo>
                      <a:pt x="56" y="577"/>
                    </a:lnTo>
                    <a:lnTo>
                      <a:pt x="45" y="577"/>
                    </a:lnTo>
                    <a:lnTo>
                      <a:pt x="44" y="572"/>
                    </a:lnTo>
                    <a:lnTo>
                      <a:pt x="44" y="567"/>
                    </a:lnTo>
                    <a:lnTo>
                      <a:pt x="43" y="561"/>
                    </a:lnTo>
                    <a:lnTo>
                      <a:pt x="43" y="557"/>
                    </a:lnTo>
                    <a:lnTo>
                      <a:pt x="38" y="557"/>
                    </a:lnTo>
                    <a:lnTo>
                      <a:pt x="32" y="555"/>
                    </a:lnTo>
                    <a:lnTo>
                      <a:pt x="28" y="555"/>
                    </a:lnTo>
                    <a:lnTo>
                      <a:pt x="22" y="554"/>
                    </a:lnTo>
                    <a:lnTo>
                      <a:pt x="17" y="554"/>
                    </a:lnTo>
                    <a:lnTo>
                      <a:pt x="11" y="554"/>
                    </a:lnTo>
                    <a:lnTo>
                      <a:pt x="7" y="553"/>
                    </a:lnTo>
                    <a:lnTo>
                      <a:pt x="1" y="553"/>
                    </a:lnTo>
                    <a:lnTo>
                      <a:pt x="1" y="420"/>
                    </a:lnTo>
                    <a:lnTo>
                      <a:pt x="1" y="286"/>
                    </a:lnTo>
                    <a:lnTo>
                      <a:pt x="1" y="152"/>
                    </a:lnTo>
                    <a:lnTo>
                      <a:pt x="0" y="19"/>
                    </a:lnTo>
                    <a:close/>
                  </a:path>
                </a:pathLst>
              </a:custGeom>
              <a:solidFill>
                <a:srgbClr val="CCBA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75" name="Freeform 1485"/>
              <p:cNvSpPr>
                <a:spLocks noChangeArrowheads="1"/>
              </p:cNvSpPr>
              <p:nvPr/>
            </p:nvSpPr>
            <p:spPr bwMode="auto">
              <a:xfrm>
                <a:off x="4680" y="1205"/>
                <a:ext cx="104" cy="207"/>
              </a:xfrm>
              <a:custGeom>
                <a:avLst/>
                <a:gdLst>
                  <a:gd name="T0" fmla="*/ 0 w 234"/>
                  <a:gd name="T1" fmla="*/ 0 h 504"/>
                  <a:gd name="T2" fmla="*/ 0 w 234"/>
                  <a:gd name="T3" fmla="*/ 0 h 504"/>
                  <a:gd name="T4" fmla="*/ 0 w 234"/>
                  <a:gd name="T5" fmla="*/ 0 h 504"/>
                  <a:gd name="T6" fmla="*/ 0 w 234"/>
                  <a:gd name="T7" fmla="*/ 0 h 504"/>
                  <a:gd name="T8" fmla="*/ 0 w 234"/>
                  <a:gd name="T9" fmla="*/ 0 h 504"/>
                  <a:gd name="T10" fmla="*/ 0 w 234"/>
                  <a:gd name="T11" fmla="*/ 0 h 504"/>
                  <a:gd name="T12" fmla="*/ 0 w 234"/>
                  <a:gd name="T13" fmla="*/ 0 h 504"/>
                  <a:gd name="T14" fmla="*/ 0 w 234"/>
                  <a:gd name="T15" fmla="*/ 0 h 504"/>
                  <a:gd name="T16" fmla="*/ 0 w 234"/>
                  <a:gd name="T17" fmla="*/ 0 h 504"/>
                  <a:gd name="T18" fmla="*/ 0 w 234"/>
                  <a:gd name="T19" fmla="*/ 0 h 504"/>
                  <a:gd name="T20" fmla="*/ 0 w 234"/>
                  <a:gd name="T21" fmla="*/ 0 h 504"/>
                  <a:gd name="T22" fmla="*/ 0 w 234"/>
                  <a:gd name="T23" fmla="*/ 0 h 504"/>
                  <a:gd name="T24" fmla="*/ 0 w 234"/>
                  <a:gd name="T25" fmla="*/ 0 h 504"/>
                  <a:gd name="T26" fmla="*/ 0 w 234"/>
                  <a:gd name="T27" fmla="*/ 0 h 504"/>
                  <a:gd name="T28" fmla="*/ 0 w 234"/>
                  <a:gd name="T29" fmla="*/ 0 h 504"/>
                  <a:gd name="T30" fmla="*/ 0 w 234"/>
                  <a:gd name="T31" fmla="*/ 0 h 504"/>
                  <a:gd name="T32" fmla="*/ 0 w 234"/>
                  <a:gd name="T33" fmla="*/ 0 h 504"/>
                  <a:gd name="T34" fmla="*/ 0 w 234"/>
                  <a:gd name="T35" fmla="*/ 0 h 504"/>
                  <a:gd name="T36" fmla="*/ 0 w 234"/>
                  <a:gd name="T37" fmla="*/ 0 h 504"/>
                  <a:gd name="T38" fmla="*/ 0 w 234"/>
                  <a:gd name="T39" fmla="*/ 0 h 504"/>
                  <a:gd name="T40" fmla="*/ 0 w 234"/>
                  <a:gd name="T41" fmla="*/ 0 h 504"/>
                  <a:gd name="T42" fmla="*/ 0 w 234"/>
                  <a:gd name="T43" fmla="*/ 0 h 504"/>
                  <a:gd name="T44" fmla="*/ 0 w 234"/>
                  <a:gd name="T45" fmla="*/ 0 h 504"/>
                  <a:gd name="T46" fmla="*/ 0 w 234"/>
                  <a:gd name="T47" fmla="*/ 0 h 504"/>
                  <a:gd name="T48" fmla="*/ 0 w 234"/>
                  <a:gd name="T49" fmla="*/ 0 h 504"/>
                  <a:gd name="T50" fmla="*/ 0 w 234"/>
                  <a:gd name="T51" fmla="*/ 0 h 504"/>
                  <a:gd name="T52" fmla="*/ 0 w 234"/>
                  <a:gd name="T53" fmla="*/ 0 h 504"/>
                  <a:gd name="T54" fmla="*/ 0 w 234"/>
                  <a:gd name="T55" fmla="*/ 0 h 504"/>
                  <a:gd name="T56" fmla="*/ 0 w 234"/>
                  <a:gd name="T57" fmla="*/ 0 h 504"/>
                  <a:gd name="T58" fmla="*/ 0 w 234"/>
                  <a:gd name="T59" fmla="*/ 0 h 504"/>
                  <a:gd name="T60" fmla="*/ 0 w 234"/>
                  <a:gd name="T61" fmla="*/ 0 h 504"/>
                  <a:gd name="T62" fmla="*/ 0 w 234"/>
                  <a:gd name="T63" fmla="*/ 0 h 504"/>
                  <a:gd name="T64" fmla="*/ 0 w 234"/>
                  <a:gd name="T65" fmla="*/ 0 h 504"/>
                  <a:gd name="T66" fmla="*/ 0 w 234"/>
                  <a:gd name="T67" fmla="*/ 0 h 504"/>
                  <a:gd name="T68" fmla="*/ 0 w 234"/>
                  <a:gd name="T69" fmla="*/ 0 h 504"/>
                  <a:gd name="T70" fmla="*/ 0 w 234"/>
                  <a:gd name="T71" fmla="*/ 0 h 504"/>
                  <a:gd name="T72" fmla="*/ 0 w 234"/>
                  <a:gd name="T73" fmla="*/ 0 h 504"/>
                  <a:gd name="T74" fmla="*/ 0 w 234"/>
                  <a:gd name="T75" fmla="*/ 0 h 504"/>
                  <a:gd name="T76" fmla="*/ 0 w 234"/>
                  <a:gd name="T77" fmla="*/ 0 h 504"/>
                  <a:gd name="T78" fmla="*/ 0 w 234"/>
                  <a:gd name="T79" fmla="*/ 0 h 504"/>
                  <a:gd name="T80" fmla="*/ 0 w 234"/>
                  <a:gd name="T81" fmla="*/ 0 h 504"/>
                  <a:gd name="T82" fmla="*/ 0 w 234"/>
                  <a:gd name="T83" fmla="*/ 0 h 504"/>
                  <a:gd name="T84" fmla="*/ 0 w 234"/>
                  <a:gd name="T85" fmla="*/ 0 h 504"/>
                  <a:gd name="T86" fmla="*/ 0 w 234"/>
                  <a:gd name="T87" fmla="*/ 0 h 504"/>
                  <a:gd name="T88" fmla="*/ 0 w 234"/>
                  <a:gd name="T89" fmla="*/ 0 h 504"/>
                  <a:gd name="T90" fmla="*/ 0 w 234"/>
                  <a:gd name="T91" fmla="*/ 0 h 504"/>
                  <a:gd name="T92" fmla="*/ 0 w 234"/>
                  <a:gd name="T93" fmla="*/ 0 h 504"/>
                  <a:gd name="T94" fmla="*/ 0 w 234"/>
                  <a:gd name="T95" fmla="*/ 0 h 504"/>
                  <a:gd name="T96" fmla="*/ 0 w 234"/>
                  <a:gd name="T97" fmla="*/ 0 h 504"/>
                  <a:gd name="T98" fmla="*/ 0 w 234"/>
                  <a:gd name="T99" fmla="*/ 0 h 504"/>
                  <a:gd name="T100" fmla="*/ 0 w 234"/>
                  <a:gd name="T101" fmla="*/ 0 h 504"/>
                  <a:gd name="T102" fmla="*/ 0 w 234"/>
                  <a:gd name="T103" fmla="*/ 0 h 504"/>
                  <a:gd name="T104" fmla="*/ 0 w 234"/>
                  <a:gd name="T105" fmla="*/ 0 h 504"/>
                  <a:gd name="T106" fmla="*/ 0 w 234"/>
                  <a:gd name="T107" fmla="*/ 0 h 504"/>
                  <a:gd name="T108" fmla="*/ 0 w 234"/>
                  <a:gd name="T109" fmla="*/ 0 h 504"/>
                  <a:gd name="T110" fmla="*/ 0 w 234"/>
                  <a:gd name="T111" fmla="*/ 0 h 504"/>
                  <a:gd name="T112" fmla="*/ 0 w 234"/>
                  <a:gd name="T113" fmla="*/ 0 h 5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4" h="504">
                    <a:moveTo>
                      <a:pt x="0" y="18"/>
                    </a:moveTo>
                    <a:lnTo>
                      <a:pt x="15" y="17"/>
                    </a:lnTo>
                    <a:lnTo>
                      <a:pt x="29" y="15"/>
                    </a:lnTo>
                    <a:lnTo>
                      <a:pt x="44" y="14"/>
                    </a:lnTo>
                    <a:lnTo>
                      <a:pt x="58" y="13"/>
                    </a:lnTo>
                    <a:lnTo>
                      <a:pt x="73" y="12"/>
                    </a:lnTo>
                    <a:lnTo>
                      <a:pt x="87" y="11"/>
                    </a:lnTo>
                    <a:lnTo>
                      <a:pt x="101" y="10"/>
                    </a:lnTo>
                    <a:lnTo>
                      <a:pt x="116" y="9"/>
                    </a:lnTo>
                    <a:lnTo>
                      <a:pt x="131" y="9"/>
                    </a:lnTo>
                    <a:lnTo>
                      <a:pt x="145" y="7"/>
                    </a:lnTo>
                    <a:lnTo>
                      <a:pt x="160" y="6"/>
                    </a:lnTo>
                    <a:lnTo>
                      <a:pt x="175" y="5"/>
                    </a:lnTo>
                    <a:lnTo>
                      <a:pt x="189" y="4"/>
                    </a:lnTo>
                    <a:lnTo>
                      <a:pt x="204" y="3"/>
                    </a:lnTo>
                    <a:lnTo>
                      <a:pt x="218" y="2"/>
                    </a:lnTo>
                    <a:lnTo>
                      <a:pt x="233" y="0"/>
                    </a:lnTo>
                    <a:lnTo>
                      <a:pt x="233" y="124"/>
                    </a:lnTo>
                    <a:lnTo>
                      <a:pt x="234" y="246"/>
                    </a:lnTo>
                    <a:lnTo>
                      <a:pt x="234" y="369"/>
                    </a:lnTo>
                    <a:lnTo>
                      <a:pt x="234" y="492"/>
                    </a:lnTo>
                    <a:lnTo>
                      <a:pt x="234" y="495"/>
                    </a:lnTo>
                    <a:lnTo>
                      <a:pt x="234" y="498"/>
                    </a:lnTo>
                    <a:lnTo>
                      <a:pt x="234" y="500"/>
                    </a:lnTo>
                    <a:lnTo>
                      <a:pt x="234" y="504"/>
                    </a:lnTo>
                    <a:lnTo>
                      <a:pt x="222" y="504"/>
                    </a:lnTo>
                    <a:lnTo>
                      <a:pt x="211" y="504"/>
                    </a:lnTo>
                    <a:lnTo>
                      <a:pt x="199" y="504"/>
                    </a:lnTo>
                    <a:lnTo>
                      <a:pt x="187" y="503"/>
                    </a:lnTo>
                    <a:lnTo>
                      <a:pt x="175" y="503"/>
                    </a:lnTo>
                    <a:lnTo>
                      <a:pt x="164" y="503"/>
                    </a:lnTo>
                    <a:lnTo>
                      <a:pt x="152" y="503"/>
                    </a:lnTo>
                    <a:lnTo>
                      <a:pt x="139" y="503"/>
                    </a:lnTo>
                    <a:lnTo>
                      <a:pt x="128" y="503"/>
                    </a:lnTo>
                    <a:lnTo>
                      <a:pt x="116" y="503"/>
                    </a:lnTo>
                    <a:lnTo>
                      <a:pt x="105" y="503"/>
                    </a:lnTo>
                    <a:lnTo>
                      <a:pt x="92" y="503"/>
                    </a:lnTo>
                    <a:lnTo>
                      <a:pt x="81" y="503"/>
                    </a:lnTo>
                    <a:lnTo>
                      <a:pt x="69" y="503"/>
                    </a:lnTo>
                    <a:lnTo>
                      <a:pt x="56" y="503"/>
                    </a:lnTo>
                    <a:lnTo>
                      <a:pt x="45" y="503"/>
                    </a:lnTo>
                    <a:lnTo>
                      <a:pt x="44" y="498"/>
                    </a:lnTo>
                    <a:lnTo>
                      <a:pt x="44" y="493"/>
                    </a:lnTo>
                    <a:lnTo>
                      <a:pt x="43" y="489"/>
                    </a:lnTo>
                    <a:lnTo>
                      <a:pt x="43" y="484"/>
                    </a:lnTo>
                    <a:lnTo>
                      <a:pt x="38" y="484"/>
                    </a:lnTo>
                    <a:lnTo>
                      <a:pt x="32" y="483"/>
                    </a:lnTo>
                    <a:lnTo>
                      <a:pt x="28" y="483"/>
                    </a:lnTo>
                    <a:lnTo>
                      <a:pt x="22" y="483"/>
                    </a:lnTo>
                    <a:lnTo>
                      <a:pt x="17" y="483"/>
                    </a:lnTo>
                    <a:lnTo>
                      <a:pt x="11" y="483"/>
                    </a:lnTo>
                    <a:lnTo>
                      <a:pt x="7" y="482"/>
                    </a:lnTo>
                    <a:lnTo>
                      <a:pt x="1" y="482"/>
                    </a:lnTo>
                    <a:lnTo>
                      <a:pt x="1" y="366"/>
                    </a:lnTo>
                    <a:lnTo>
                      <a:pt x="1" y="249"/>
                    </a:lnTo>
                    <a:lnTo>
                      <a:pt x="1" y="134"/>
                    </a:lnTo>
                    <a:lnTo>
                      <a:pt x="0" y="18"/>
                    </a:lnTo>
                    <a:close/>
                  </a:path>
                </a:pathLst>
              </a:custGeom>
              <a:solidFill>
                <a:srgbClr val="D3C1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76" name="Freeform 1486"/>
              <p:cNvSpPr>
                <a:spLocks noChangeArrowheads="1"/>
              </p:cNvSpPr>
              <p:nvPr/>
            </p:nvSpPr>
            <p:spPr bwMode="auto">
              <a:xfrm>
                <a:off x="4680" y="1205"/>
                <a:ext cx="104" cy="177"/>
              </a:xfrm>
              <a:custGeom>
                <a:avLst/>
                <a:gdLst>
                  <a:gd name="T0" fmla="*/ 0 w 234"/>
                  <a:gd name="T1" fmla="*/ 0 h 428"/>
                  <a:gd name="T2" fmla="*/ 0 w 234"/>
                  <a:gd name="T3" fmla="*/ 0 h 428"/>
                  <a:gd name="T4" fmla="*/ 0 w 234"/>
                  <a:gd name="T5" fmla="*/ 0 h 428"/>
                  <a:gd name="T6" fmla="*/ 0 w 234"/>
                  <a:gd name="T7" fmla="*/ 0 h 428"/>
                  <a:gd name="T8" fmla="*/ 0 w 234"/>
                  <a:gd name="T9" fmla="*/ 0 h 428"/>
                  <a:gd name="T10" fmla="*/ 0 w 234"/>
                  <a:gd name="T11" fmla="*/ 0 h 428"/>
                  <a:gd name="T12" fmla="*/ 0 w 234"/>
                  <a:gd name="T13" fmla="*/ 0 h 428"/>
                  <a:gd name="T14" fmla="*/ 0 w 234"/>
                  <a:gd name="T15" fmla="*/ 0 h 428"/>
                  <a:gd name="T16" fmla="*/ 0 w 234"/>
                  <a:gd name="T17" fmla="*/ 0 h 428"/>
                  <a:gd name="T18" fmla="*/ 0 w 234"/>
                  <a:gd name="T19" fmla="*/ 0 h 428"/>
                  <a:gd name="T20" fmla="*/ 0 w 234"/>
                  <a:gd name="T21" fmla="*/ 0 h 428"/>
                  <a:gd name="T22" fmla="*/ 0 w 234"/>
                  <a:gd name="T23" fmla="*/ 0 h 428"/>
                  <a:gd name="T24" fmla="*/ 0 w 234"/>
                  <a:gd name="T25" fmla="*/ 0 h 428"/>
                  <a:gd name="T26" fmla="*/ 0 w 234"/>
                  <a:gd name="T27" fmla="*/ 0 h 428"/>
                  <a:gd name="T28" fmla="*/ 0 w 234"/>
                  <a:gd name="T29" fmla="*/ 0 h 428"/>
                  <a:gd name="T30" fmla="*/ 0 w 234"/>
                  <a:gd name="T31" fmla="*/ 0 h 428"/>
                  <a:gd name="T32" fmla="*/ 0 w 234"/>
                  <a:gd name="T33" fmla="*/ 0 h 428"/>
                  <a:gd name="T34" fmla="*/ 0 w 234"/>
                  <a:gd name="T35" fmla="*/ 0 h 428"/>
                  <a:gd name="T36" fmla="*/ 0 w 234"/>
                  <a:gd name="T37" fmla="*/ 0 h 428"/>
                  <a:gd name="T38" fmla="*/ 0 w 234"/>
                  <a:gd name="T39" fmla="*/ 0 h 428"/>
                  <a:gd name="T40" fmla="*/ 0 w 234"/>
                  <a:gd name="T41" fmla="*/ 0 h 428"/>
                  <a:gd name="T42" fmla="*/ 0 w 234"/>
                  <a:gd name="T43" fmla="*/ 0 h 428"/>
                  <a:gd name="T44" fmla="*/ 0 w 234"/>
                  <a:gd name="T45" fmla="*/ 0 h 428"/>
                  <a:gd name="T46" fmla="*/ 0 w 234"/>
                  <a:gd name="T47" fmla="*/ 0 h 428"/>
                  <a:gd name="T48" fmla="*/ 0 w 234"/>
                  <a:gd name="T49" fmla="*/ 0 h 428"/>
                  <a:gd name="T50" fmla="*/ 0 w 234"/>
                  <a:gd name="T51" fmla="*/ 0 h 428"/>
                  <a:gd name="T52" fmla="*/ 0 w 234"/>
                  <a:gd name="T53" fmla="*/ 0 h 428"/>
                  <a:gd name="T54" fmla="*/ 0 w 234"/>
                  <a:gd name="T55" fmla="*/ 0 h 428"/>
                  <a:gd name="T56" fmla="*/ 0 w 234"/>
                  <a:gd name="T57" fmla="*/ 0 h 428"/>
                  <a:gd name="T58" fmla="*/ 0 w 234"/>
                  <a:gd name="T59" fmla="*/ 0 h 428"/>
                  <a:gd name="T60" fmla="*/ 0 w 234"/>
                  <a:gd name="T61" fmla="*/ 0 h 428"/>
                  <a:gd name="T62" fmla="*/ 0 w 234"/>
                  <a:gd name="T63" fmla="*/ 0 h 428"/>
                  <a:gd name="T64" fmla="*/ 0 w 234"/>
                  <a:gd name="T65" fmla="*/ 0 h 428"/>
                  <a:gd name="T66" fmla="*/ 0 w 234"/>
                  <a:gd name="T67" fmla="*/ 0 h 428"/>
                  <a:gd name="T68" fmla="*/ 0 w 234"/>
                  <a:gd name="T69" fmla="*/ 0 h 428"/>
                  <a:gd name="T70" fmla="*/ 0 w 234"/>
                  <a:gd name="T71" fmla="*/ 0 h 428"/>
                  <a:gd name="T72" fmla="*/ 0 w 234"/>
                  <a:gd name="T73" fmla="*/ 0 h 428"/>
                  <a:gd name="T74" fmla="*/ 0 w 234"/>
                  <a:gd name="T75" fmla="*/ 0 h 428"/>
                  <a:gd name="T76" fmla="*/ 0 w 234"/>
                  <a:gd name="T77" fmla="*/ 0 h 428"/>
                  <a:gd name="T78" fmla="*/ 0 w 234"/>
                  <a:gd name="T79" fmla="*/ 0 h 428"/>
                  <a:gd name="T80" fmla="*/ 0 w 234"/>
                  <a:gd name="T81" fmla="*/ 0 h 428"/>
                  <a:gd name="T82" fmla="*/ 0 w 234"/>
                  <a:gd name="T83" fmla="*/ 0 h 428"/>
                  <a:gd name="T84" fmla="*/ 0 w 234"/>
                  <a:gd name="T85" fmla="*/ 0 h 428"/>
                  <a:gd name="T86" fmla="*/ 0 w 234"/>
                  <a:gd name="T87" fmla="*/ 0 h 428"/>
                  <a:gd name="T88" fmla="*/ 0 w 234"/>
                  <a:gd name="T89" fmla="*/ 0 h 428"/>
                  <a:gd name="T90" fmla="*/ 0 w 234"/>
                  <a:gd name="T91" fmla="*/ 0 h 428"/>
                  <a:gd name="T92" fmla="*/ 0 w 234"/>
                  <a:gd name="T93" fmla="*/ 0 h 428"/>
                  <a:gd name="T94" fmla="*/ 0 w 234"/>
                  <a:gd name="T95" fmla="*/ 0 h 428"/>
                  <a:gd name="T96" fmla="*/ 0 w 234"/>
                  <a:gd name="T97" fmla="*/ 0 h 428"/>
                  <a:gd name="T98" fmla="*/ 0 w 234"/>
                  <a:gd name="T99" fmla="*/ 0 h 428"/>
                  <a:gd name="T100" fmla="*/ 0 w 234"/>
                  <a:gd name="T101" fmla="*/ 0 h 428"/>
                  <a:gd name="T102" fmla="*/ 0 w 234"/>
                  <a:gd name="T103" fmla="*/ 0 h 428"/>
                  <a:gd name="T104" fmla="*/ 0 w 234"/>
                  <a:gd name="T105" fmla="*/ 0 h 428"/>
                  <a:gd name="T106" fmla="*/ 0 w 234"/>
                  <a:gd name="T107" fmla="*/ 0 h 428"/>
                  <a:gd name="T108" fmla="*/ 0 w 234"/>
                  <a:gd name="T109" fmla="*/ 0 h 428"/>
                  <a:gd name="T110" fmla="*/ 0 w 234"/>
                  <a:gd name="T111" fmla="*/ 0 h 428"/>
                  <a:gd name="T112" fmla="*/ 0 w 234"/>
                  <a:gd name="T113" fmla="*/ 0 h 4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4" h="428">
                    <a:moveTo>
                      <a:pt x="0" y="15"/>
                    </a:moveTo>
                    <a:lnTo>
                      <a:pt x="15" y="13"/>
                    </a:lnTo>
                    <a:lnTo>
                      <a:pt x="29" y="12"/>
                    </a:lnTo>
                    <a:lnTo>
                      <a:pt x="44" y="12"/>
                    </a:lnTo>
                    <a:lnTo>
                      <a:pt x="58" y="11"/>
                    </a:lnTo>
                    <a:lnTo>
                      <a:pt x="73" y="10"/>
                    </a:lnTo>
                    <a:lnTo>
                      <a:pt x="87" y="9"/>
                    </a:lnTo>
                    <a:lnTo>
                      <a:pt x="101" y="8"/>
                    </a:lnTo>
                    <a:lnTo>
                      <a:pt x="116" y="7"/>
                    </a:lnTo>
                    <a:lnTo>
                      <a:pt x="131" y="7"/>
                    </a:lnTo>
                    <a:lnTo>
                      <a:pt x="145" y="5"/>
                    </a:lnTo>
                    <a:lnTo>
                      <a:pt x="160" y="4"/>
                    </a:lnTo>
                    <a:lnTo>
                      <a:pt x="175" y="3"/>
                    </a:lnTo>
                    <a:lnTo>
                      <a:pt x="189" y="2"/>
                    </a:lnTo>
                    <a:lnTo>
                      <a:pt x="204" y="2"/>
                    </a:lnTo>
                    <a:lnTo>
                      <a:pt x="218" y="1"/>
                    </a:lnTo>
                    <a:lnTo>
                      <a:pt x="233" y="0"/>
                    </a:lnTo>
                    <a:lnTo>
                      <a:pt x="233" y="104"/>
                    </a:lnTo>
                    <a:lnTo>
                      <a:pt x="234" y="208"/>
                    </a:lnTo>
                    <a:lnTo>
                      <a:pt x="234" y="313"/>
                    </a:lnTo>
                    <a:lnTo>
                      <a:pt x="234" y="418"/>
                    </a:lnTo>
                    <a:lnTo>
                      <a:pt x="234" y="420"/>
                    </a:lnTo>
                    <a:lnTo>
                      <a:pt x="234" y="422"/>
                    </a:lnTo>
                    <a:lnTo>
                      <a:pt x="234" y="426"/>
                    </a:lnTo>
                    <a:lnTo>
                      <a:pt x="234" y="428"/>
                    </a:lnTo>
                    <a:lnTo>
                      <a:pt x="222" y="428"/>
                    </a:lnTo>
                    <a:lnTo>
                      <a:pt x="211" y="428"/>
                    </a:lnTo>
                    <a:lnTo>
                      <a:pt x="199" y="428"/>
                    </a:lnTo>
                    <a:lnTo>
                      <a:pt x="187" y="428"/>
                    </a:lnTo>
                    <a:lnTo>
                      <a:pt x="175" y="428"/>
                    </a:lnTo>
                    <a:lnTo>
                      <a:pt x="164" y="428"/>
                    </a:lnTo>
                    <a:lnTo>
                      <a:pt x="152" y="428"/>
                    </a:lnTo>
                    <a:lnTo>
                      <a:pt x="139" y="427"/>
                    </a:lnTo>
                    <a:lnTo>
                      <a:pt x="128" y="427"/>
                    </a:lnTo>
                    <a:lnTo>
                      <a:pt x="116" y="427"/>
                    </a:lnTo>
                    <a:lnTo>
                      <a:pt x="105" y="427"/>
                    </a:lnTo>
                    <a:lnTo>
                      <a:pt x="92" y="427"/>
                    </a:lnTo>
                    <a:lnTo>
                      <a:pt x="81" y="427"/>
                    </a:lnTo>
                    <a:lnTo>
                      <a:pt x="69" y="427"/>
                    </a:lnTo>
                    <a:lnTo>
                      <a:pt x="56" y="427"/>
                    </a:lnTo>
                    <a:lnTo>
                      <a:pt x="45" y="427"/>
                    </a:lnTo>
                    <a:lnTo>
                      <a:pt x="44" y="423"/>
                    </a:lnTo>
                    <a:lnTo>
                      <a:pt x="44" y="419"/>
                    </a:lnTo>
                    <a:lnTo>
                      <a:pt x="43" y="415"/>
                    </a:lnTo>
                    <a:lnTo>
                      <a:pt x="43" y="412"/>
                    </a:lnTo>
                    <a:lnTo>
                      <a:pt x="38" y="412"/>
                    </a:lnTo>
                    <a:lnTo>
                      <a:pt x="32" y="411"/>
                    </a:lnTo>
                    <a:lnTo>
                      <a:pt x="28" y="411"/>
                    </a:lnTo>
                    <a:lnTo>
                      <a:pt x="22" y="411"/>
                    </a:lnTo>
                    <a:lnTo>
                      <a:pt x="17" y="411"/>
                    </a:lnTo>
                    <a:lnTo>
                      <a:pt x="11" y="411"/>
                    </a:lnTo>
                    <a:lnTo>
                      <a:pt x="7" y="410"/>
                    </a:lnTo>
                    <a:lnTo>
                      <a:pt x="1" y="410"/>
                    </a:lnTo>
                    <a:lnTo>
                      <a:pt x="1" y="311"/>
                    </a:lnTo>
                    <a:lnTo>
                      <a:pt x="1" y="213"/>
                    </a:lnTo>
                    <a:lnTo>
                      <a:pt x="1" y="114"/>
                    </a:lnTo>
                    <a:lnTo>
                      <a:pt x="0" y="15"/>
                    </a:lnTo>
                    <a:close/>
                  </a:path>
                </a:pathLst>
              </a:custGeom>
              <a:solidFill>
                <a:srgbClr val="D8C9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77" name="Freeform 1487"/>
              <p:cNvSpPr>
                <a:spLocks noChangeArrowheads="1"/>
              </p:cNvSpPr>
              <p:nvPr/>
            </p:nvSpPr>
            <p:spPr bwMode="auto">
              <a:xfrm>
                <a:off x="4680" y="1205"/>
                <a:ext cx="104" cy="146"/>
              </a:xfrm>
              <a:custGeom>
                <a:avLst/>
                <a:gdLst>
                  <a:gd name="T0" fmla="*/ 0 w 234"/>
                  <a:gd name="T1" fmla="*/ 0 h 354"/>
                  <a:gd name="T2" fmla="*/ 0 w 234"/>
                  <a:gd name="T3" fmla="*/ 0 h 354"/>
                  <a:gd name="T4" fmla="*/ 0 w 234"/>
                  <a:gd name="T5" fmla="*/ 0 h 354"/>
                  <a:gd name="T6" fmla="*/ 0 w 234"/>
                  <a:gd name="T7" fmla="*/ 0 h 354"/>
                  <a:gd name="T8" fmla="*/ 0 w 234"/>
                  <a:gd name="T9" fmla="*/ 0 h 354"/>
                  <a:gd name="T10" fmla="*/ 0 w 234"/>
                  <a:gd name="T11" fmla="*/ 0 h 354"/>
                  <a:gd name="T12" fmla="*/ 0 w 234"/>
                  <a:gd name="T13" fmla="*/ 0 h 354"/>
                  <a:gd name="T14" fmla="*/ 0 w 234"/>
                  <a:gd name="T15" fmla="*/ 0 h 354"/>
                  <a:gd name="T16" fmla="*/ 0 w 234"/>
                  <a:gd name="T17" fmla="*/ 0 h 354"/>
                  <a:gd name="T18" fmla="*/ 0 w 234"/>
                  <a:gd name="T19" fmla="*/ 0 h 354"/>
                  <a:gd name="T20" fmla="*/ 0 w 234"/>
                  <a:gd name="T21" fmla="*/ 0 h 354"/>
                  <a:gd name="T22" fmla="*/ 0 w 234"/>
                  <a:gd name="T23" fmla="*/ 0 h 354"/>
                  <a:gd name="T24" fmla="*/ 0 w 234"/>
                  <a:gd name="T25" fmla="*/ 0 h 354"/>
                  <a:gd name="T26" fmla="*/ 0 w 234"/>
                  <a:gd name="T27" fmla="*/ 0 h 354"/>
                  <a:gd name="T28" fmla="*/ 0 w 234"/>
                  <a:gd name="T29" fmla="*/ 0 h 354"/>
                  <a:gd name="T30" fmla="*/ 0 w 234"/>
                  <a:gd name="T31" fmla="*/ 0 h 354"/>
                  <a:gd name="T32" fmla="*/ 0 w 234"/>
                  <a:gd name="T33" fmla="*/ 0 h 354"/>
                  <a:gd name="T34" fmla="*/ 0 w 234"/>
                  <a:gd name="T35" fmla="*/ 0 h 354"/>
                  <a:gd name="T36" fmla="*/ 0 w 234"/>
                  <a:gd name="T37" fmla="*/ 0 h 354"/>
                  <a:gd name="T38" fmla="*/ 0 w 234"/>
                  <a:gd name="T39" fmla="*/ 0 h 354"/>
                  <a:gd name="T40" fmla="*/ 0 w 234"/>
                  <a:gd name="T41" fmla="*/ 0 h 354"/>
                  <a:gd name="T42" fmla="*/ 0 w 234"/>
                  <a:gd name="T43" fmla="*/ 0 h 354"/>
                  <a:gd name="T44" fmla="*/ 0 w 234"/>
                  <a:gd name="T45" fmla="*/ 0 h 354"/>
                  <a:gd name="T46" fmla="*/ 0 w 234"/>
                  <a:gd name="T47" fmla="*/ 0 h 354"/>
                  <a:gd name="T48" fmla="*/ 0 w 234"/>
                  <a:gd name="T49" fmla="*/ 0 h 354"/>
                  <a:gd name="T50" fmla="*/ 0 w 234"/>
                  <a:gd name="T51" fmla="*/ 0 h 354"/>
                  <a:gd name="T52" fmla="*/ 0 w 234"/>
                  <a:gd name="T53" fmla="*/ 0 h 354"/>
                  <a:gd name="T54" fmla="*/ 0 w 234"/>
                  <a:gd name="T55" fmla="*/ 0 h 354"/>
                  <a:gd name="T56" fmla="*/ 0 w 234"/>
                  <a:gd name="T57" fmla="*/ 0 h 354"/>
                  <a:gd name="T58" fmla="*/ 0 w 234"/>
                  <a:gd name="T59" fmla="*/ 0 h 354"/>
                  <a:gd name="T60" fmla="*/ 0 w 234"/>
                  <a:gd name="T61" fmla="*/ 0 h 354"/>
                  <a:gd name="T62" fmla="*/ 0 w 234"/>
                  <a:gd name="T63" fmla="*/ 0 h 354"/>
                  <a:gd name="T64" fmla="*/ 0 w 234"/>
                  <a:gd name="T65" fmla="*/ 0 h 354"/>
                  <a:gd name="T66" fmla="*/ 0 w 234"/>
                  <a:gd name="T67" fmla="*/ 0 h 354"/>
                  <a:gd name="T68" fmla="*/ 0 w 234"/>
                  <a:gd name="T69" fmla="*/ 0 h 354"/>
                  <a:gd name="T70" fmla="*/ 0 w 234"/>
                  <a:gd name="T71" fmla="*/ 0 h 354"/>
                  <a:gd name="T72" fmla="*/ 0 w 234"/>
                  <a:gd name="T73" fmla="*/ 0 h 354"/>
                  <a:gd name="T74" fmla="*/ 0 w 234"/>
                  <a:gd name="T75" fmla="*/ 0 h 354"/>
                  <a:gd name="T76" fmla="*/ 0 w 234"/>
                  <a:gd name="T77" fmla="*/ 0 h 354"/>
                  <a:gd name="T78" fmla="*/ 0 w 234"/>
                  <a:gd name="T79" fmla="*/ 0 h 354"/>
                  <a:gd name="T80" fmla="*/ 0 w 234"/>
                  <a:gd name="T81" fmla="*/ 0 h 354"/>
                  <a:gd name="T82" fmla="*/ 0 w 234"/>
                  <a:gd name="T83" fmla="*/ 0 h 354"/>
                  <a:gd name="T84" fmla="*/ 0 w 234"/>
                  <a:gd name="T85" fmla="*/ 0 h 354"/>
                  <a:gd name="T86" fmla="*/ 0 w 234"/>
                  <a:gd name="T87" fmla="*/ 0 h 354"/>
                  <a:gd name="T88" fmla="*/ 0 w 234"/>
                  <a:gd name="T89" fmla="*/ 0 h 354"/>
                  <a:gd name="T90" fmla="*/ 0 w 234"/>
                  <a:gd name="T91" fmla="*/ 0 h 354"/>
                  <a:gd name="T92" fmla="*/ 0 w 234"/>
                  <a:gd name="T93" fmla="*/ 0 h 354"/>
                  <a:gd name="T94" fmla="*/ 0 w 234"/>
                  <a:gd name="T95" fmla="*/ 0 h 354"/>
                  <a:gd name="T96" fmla="*/ 0 w 234"/>
                  <a:gd name="T97" fmla="*/ 0 h 354"/>
                  <a:gd name="T98" fmla="*/ 0 w 234"/>
                  <a:gd name="T99" fmla="*/ 0 h 354"/>
                  <a:gd name="T100" fmla="*/ 0 w 234"/>
                  <a:gd name="T101" fmla="*/ 0 h 354"/>
                  <a:gd name="T102" fmla="*/ 0 w 234"/>
                  <a:gd name="T103" fmla="*/ 0 h 354"/>
                  <a:gd name="T104" fmla="*/ 0 w 234"/>
                  <a:gd name="T105" fmla="*/ 0 h 354"/>
                  <a:gd name="T106" fmla="*/ 0 w 234"/>
                  <a:gd name="T107" fmla="*/ 0 h 354"/>
                  <a:gd name="T108" fmla="*/ 0 w 234"/>
                  <a:gd name="T109" fmla="*/ 0 h 354"/>
                  <a:gd name="T110" fmla="*/ 0 w 234"/>
                  <a:gd name="T111" fmla="*/ 0 h 354"/>
                  <a:gd name="T112" fmla="*/ 0 w 234"/>
                  <a:gd name="T113" fmla="*/ 0 h 3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4" h="354">
                    <a:moveTo>
                      <a:pt x="0" y="15"/>
                    </a:moveTo>
                    <a:lnTo>
                      <a:pt x="15" y="13"/>
                    </a:lnTo>
                    <a:lnTo>
                      <a:pt x="29" y="12"/>
                    </a:lnTo>
                    <a:lnTo>
                      <a:pt x="44" y="12"/>
                    </a:lnTo>
                    <a:lnTo>
                      <a:pt x="58" y="11"/>
                    </a:lnTo>
                    <a:lnTo>
                      <a:pt x="73" y="10"/>
                    </a:lnTo>
                    <a:lnTo>
                      <a:pt x="87" y="9"/>
                    </a:lnTo>
                    <a:lnTo>
                      <a:pt x="101" y="8"/>
                    </a:lnTo>
                    <a:lnTo>
                      <a:pt x="116" y="7"/>
                    </a:lnTo>
                    <a:lnTo>
                      <a:pt x="131" y="7"/>
                    </a:lnTo>
                    <a:lnTo>
                      <a:pt x="145" y="5"/>
                    </a:lnTo>
                    <a:lnTo>
                      <a:pt x="160" y="4"/>
                    </a:lnTo>
                    <a:lnTo>
                      <a:pt x="175" y="3"/>
                    </a:lnTo>
                    <a:lnTo>
                      <a:pt x="189" y="2"/>
                    </a:lnTo>
                    <a:lnTo>
                      <a:pt x="204" y="2"/>
                    </a:lnTo>
                    <a:lnTo>
                      <a:pt x="218" y="1"/>
                    </a:lnTo>
                    <a:lnTo>
                      <a:pt x="233" y="0"/>
                    </a:lnTo>
                    <a:lnTo>
                      <a:pt x="233" y="86"/>
                    </a:lnTo>
                    <a:lnTo>
                      <a:pt x="234" y="172"/>
                    </a:lnTo>
                    <a:lnTo>
                      <a:pt x="234" y="259"/>
                    </a:lnTo>
                    <a:lnTo>
                      <a:pt x="234" y="345"/>
                    </a:lnTo>
                    <a:lnTo>
                      <a:pt x="234" y="347"/>
                    </a:lnTo>
                    <a:lnTo>
                      <a:pt x="234" y="350"/>
                    </a:lnTo>
                    <a:lnTo>
                      <a:pt x="234" y="352"/>
                    </a:lnTo>
                    <a:lnTo>
                      <a:pt x="234" y="354"/>
                    </a:lnTo>
                    <a:lnTo>
                      <a:pt x="222" y="354"/>
                    </a:lnTo>
                    <a:lnTo>
                      <a:pt x="211" y="354"/>
                    </a:lnTo>
                    <a:lnTo>
                      <a:pt x="199" y="354"/>
                    </a:lnTo>
                    <a:lnTo>
                      <a:pt x="187" y="354"/>
                    </a:lnTo>
                    <a:lnTo>
                      <a:pt x="175" y="354"/>
                    </a:lnTo>
                    <a:lnTo>
                      <a:pt x="164" y="354"/>
                    </a:lnTo>
                    <a:lnTo>
                      <a:pt x="152" y="354"/>
                    </a:lnTo>
                    <a:lnTo>
                      <a:pt x="139" y="354"/>
                    </a:lnTo>
                    <a:lnTo>
                      <a:pt x="128" y="354"/>
                    </a:lnTo>
                    <a:lnTo>
                      <a:pt x="116" y="354"/>
                    </a:lnTo>
                    <a:lnTo>
                      <a:pt x="105" y="354"/>
                    </a:lnTo>
                    <a:lnTo>
                      <a:pt x="92" y="354"/>
                    </a:lnTo>
                    <a:lnTo>
                      <a:pt x="81" y="353"/>
                    </a:lnTo>
                    <a:lnTo>
                      <a:pt x="69" y="353"/>
                    </a:lnTo>
                    <a:lnTo>
                      <a:pt x="56" y="353"/>
                    </a:lnTo>
                    <a:lnTo>
                      <a:pt x="45" y="353"/>
                    </a:lnTo>
                    <a:lnTo>
                      <a:pt x="44" y="351"/>
                    </a:lnTo>
                    <a:lnTo>
                      <a:pt x="44" y="347"/>
                    </a:lnTo>
                    <a:lnTo>
                      <a:pt x="43" y="344"/>
                    </a:lnTo>
                    <a:lnTo>
                      <a:pt x="43" y="341"/>
                    </a:lnTo>
                    <a:lnTo>
                      <a:pt x="38" y="341"/>
                    </a:lnTo>
                    <a:lnTo>
                      <a:pt x="32" y="341"/>
                    </a:lnTo>
                    <a:lnTo>
                      <a:pt x="28" y="341"/>
                    </a:lnTo>
                    <a:lnTo>
                      <a:pt x="22" y="341"/>
                    </a:lnTo>
                    <a:lnTo>
                      <a:pt x="17" y="341"/>
                    </a:lnTo>
                    <a:lnTo>
                      <a:pt x="11" y="341"/>
                    </a:lnTo>
                    <a:lnTo>
                      <a:pt x="7" y="339"/>
                    </a:lnTo>
                    <a:lnTo>
                      <a:pt x="1" y="339"/>
                    </a:lnTo>
                    <a:lnTo>
                      <a:pt x="1" y="258"/>
                    </a:lnTo>
                    <a:lnTo>
                      <a:pt x="1" y="177"/>
                    </a:lnTo>
                    <a:lnTo>
                      <a:pt x="1" y="95"/>
                    </a:lnTo>
                    <a:lnTo>
                      <a:pt x="0" y="15"/>
                    </a:lnTo>
                    <a:close/>
                  </a:path>
                </a:pathLst>
              </a:custGeom>
              <a:solidFill>
                <a:srgbClr val="DDD1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78" name="Freeform 1488"/>
              <p:cNvSpPr>
                <a:spLocks noChangeArrowheads="1"/>
              </p:cNvSpPr>
              <p:nvPr/>
            </p:nvSpPr>
            <p:spPr bwMode="auto">
              <a:xfrm>
                <a:off x="4680" y="1205"/>
                <a:ext cx="104" cy="116"/>
              </a:xfrm>
              <a:custGeom>
                <a:avLst/>
                <a:gdLst>
                  <a:gd name="T0" fmla="*/ 0 w 234"/>
                  <a:gd name="T1" fmla="*/ 0 h 280"/>
                  <a:gd name="T2" fmla="*/ 0 w 234"/>
                  <a:gd name="T3" fmla="*/ 0 h 280"/>
                  <a:gd name="T4" fmla="*/ 0 w 234"/>
                  <a:gd name="T5" fmla="*/ 0 h 280"/>
                  <a:gd name="T6" fmla="*/ 0 w 234"/>
                  <a:gd name="T7" fmla="*/ 0 h 280"/>
                  <a:gd name="T8" fmla="*/ 0 w 234"/>
                  <a:gd name="T9" fmla="*/ 0 h 280"/>
                  <a:gd name="T10" fmla="*/ 0 w 234"/>
                  <a:gd name="T11" fmla="*/ 0 h 280"/>
                  <a:gd name="T12" fmla="*/ 0 w 234"/>
                  <a:gd name="T13" fmla="*/ 0 h 280"/>
                  <a:gd name="T14" fmla="*/ 0 w 234"/>
                  <a:gd name="T15" fmla="*/ 0 h 280"/>
                  <a:gd name="T16" fmla="*/ 0 w 234"/>
                  <a:gd name="T17" fmla="*/ 0 h 280"/>
                  <a:gd name="T18" fmla="*/ 0 w 234"/>
                  <a:gd name="T19" fmla="*/ 0 h 280"/>
                  <a:gd name="T20" fmla="*/ 0 w 234"/>
                  <a:gd name="T21" fmla="*/ 0 h 280"/>
                  <a:gd name="T22" fmla="*/ 0 w 234"/>
                  <a:gd name="T23" fmla="*/ 0 h 280"/>
                  <a:gd name="T24" fmla="*/ 0 w 234"/>
                  <a:gd name="T25" fmla="*/ 0 h 280"/>
                  <a:gd name="T26" fmla="*/ 0 w 234"/>
                  <a:gd name="T27" fmla="*/ 0 h 280"/>
                  <a:gd name="T28" fmla="*/ 0 w 234"/>
                  <a:gd name="T29" fmla="*/ 0 h 280"/>
                  <a:gd name="T30" fmla="*/ 0 w 234"/>
                  <a:gd name="T31" fmla="*/ 0 h 280"/>
                  <a:gd name="T32" fmla="*/ 0 w 234"/>
                  <a:gd name="T33" fmla="*/ 0 h 280"/>
                  <a:gd name="T34" fmla="*/ 0 w 234"/>
                  <a:gd name="T35" fmla="*/ 0 h 280"/>
                  <a:gd name="T36" fmla="*/ 0 w 234"/>
                  <a:gd name="T37" fmla="*/ 0 h 280"/>
                  <a:gd name="T38" fmla="*/ 0 w 234"/>
                  <a:gd name="T39" fmla="*/ 0 h 280"/>
                  <a:gd name="T40" fmla="*/ 0 w 234"/>
                  <a:gd name="T41" fmla="*/ 0 h 280"/>
                  <a:gd name="T42" fmla="*/ 0 w 234"/>
                  <a:gd name="T43" fmla="*/ 0 h 280"/>
                  <a:gd name="T44" fmla="*/ 0 w 234"/>
                  <a:gd name="T45" fmla="*/ 0 h 280"/>
                  <a:gd name="T46" fmla="*/ 0 w 234"/>
                  <a:gd name="T47" fmla="*/ 0 h 280"/>
                  <a:gd name="T48" fmla="*/ 0 w 234"/>
                  <a:gd name="T49" fmla="*/ 0 h 280"/>
                  <a:gd name="T50" fmla="*/ 0 w 234"/>
                  <a:gd name="T51" fmla="*/ 0 h 280"/>
                  <a:gd name="T52" fmla="*/ 0 w 234"/>
                  <a:gd name="T53" fmla="*/ 0 h 280"/>
                  <a:gd name="T54" fmla="*/ 0 w 234"/>
                  <a:gd name="T55" fmla="*/ 0 h 280"/>
                  <a:gd name="T56" fmla="*/ 0 w 234"/>
                  <a:gd name="T57" fmla="*/ 0 h 280"/>
                  <a:gd name="T58" fmla="*/ 0 w 234"/>
                  <a:gd name="T59" fmla="*/ 0 h 280"/>
                  <a:gd name="T60" fmla="*/ 0 w 234"/>
                  <a:gd name="T61" fmla="*/ 0 h 280"/>
                  <a:gd name="T62" fmla="*/ 0 w 234"/>
                  <a:gd name="T63" fmla="*/ 0 h 280"/>
                  <a:gd name="T64" fmla="*/ 0 w 234"/>
                  <a:gd name="T65" fmla="*/ 0 h 280"/>
                  <a:gd name="T66" fmla="*/ 0 w 234"/>
                  <a:gd name="T67" fmla="*/ 0 h 280"/>
                  <a:gd name="T68" fmla="*/ 0 w 234"/>
                  <a:gd name="T69" fmla="*/ 0 h 280"/>
                  <a:gd name="T70" fmla="*/ 0 w 234"/>
                  <a:gd name="T71" fmla="*/ 0 h 280"/>
                  <a:gd name="T72" fmla="*/ 0 w 234"/>
                  <a:gd name="T73" fmla="*/ 0 h 280"/>
                  <a:gd name="T74" fmla="*/ 0 w 234"/>
                  <a:gd name="T75" fmla="*/ 0 h 280"/>
                  <a:gd name="T76" fmla="*/ 0 w 234"/>
                  <a:gd name="T77" fmla="*/ 0 h 280"/>
                  <a:gd name="T78" fmla="*/ 0 w 234"/>
                  <a:gd name="T79" fmla="*/ 0 h 280"/>
                  <a:gd name="T80" fmla="*/ 0 w 234"/>
                  <a:gd name="T81" fmla="*/ 0 h 280"/>
                  <a:gd name="T82" fmla="*/ 0 w 234"/>
                  <a:gd name="T83" fmla="*/ 0 h 280"/>
                  <a:gd name="T84" fmla="*/ 0 w 234"/>
                  <a:gd name="T85" fmla="*/ 0 h 280"/>
                  <a:gd name="T86" fmla="*/ 0 w 234"/>
                  <a:gd name="T87" fmla="*/ 0 h 280"/>
                  <a:gd name="T88" fmla="*/ 0 w 234"/>
                  <a:gd name="T89" fmla="*/ 0 h 280"/>
                  <a:gd name="T90" fmla="*/ 0 w 234"/>
                  <a:gd name="T91" fmla="*/ 0 h 280"/>
                  <a:gd name="T92" fmla="*/ 0 w 234"/>
                  <a:gd name="T93" fmla="*/ 0 h 280"/>
                  <a:gd name="T94" fmla="*/ 0 w 234"/>
                  <a:gd name="T95" fmla="*/ 0 h 280"/>
                  <a:gd name="T96" fmla="*/ 0 w 234"/>
                  <a:gd name="T97" fmla="*/ 0 h 280"/>
                  <a:gd name="T98" fmla="*/ 0 w 234"/>
                  <a:gd name="T99" fmla="*/ 0 h 280"/>
                  <a:gd name="T100" fmla="*/ 0 w 234"/>
                  <a:gd name="T101" fmla="*/ 0 h 280"/>
                  <a:gd name="T102" fmla="*/ 0 w 234"/>
                  <a:gd name="T103" fmla="*/ 0 h 280"/>
                  <a:gd name="T104" fmla="*/ 0 w 234"/>
                  <a:gd name="T105" fmla="*/ 0 h 280"/>
                  <a:gd name="T106" fmla="*/ 0 w 234"/>
                  <a:gd name="T107" fmla="*/ 0 h 280"/>
                  <a:gd name="T108" fmla="*/ 0 w 234"/>
                  <a:gd name="T109" fmla="*/ 0 h 280"/>
                  <a:gd name="T110" fmla="*/ 0 w 234"/>
                  <a:gd name="T111" fmla="*/ 0 h 280"/>
                  <a:gd name="T112" fmla="*/ 0 w 234"/>
                  <a:gd name="T113" fmla="*/ 0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4" h="280">
                    <a:moveTo>
                      <a:pt x="0" y="14"/>
                    </a:moveTo>
                    <a:lnTo>
                      <a:pt x="15" y="12"/>
                    </a:lnTo>
                    <a:lnTo>
                      <a:pt x="29" y="11"/>
                    </a:lnTo>
                    <a:lnTo>
                      <a:pt x="44" y="11"/>
                    </a:lnTo>
                    <a:lnTo>
                      <a:pt x="58" y="10"/>
                    </a:lnTo>
                    <a:lnTo>
                      <a:pt x="73" y="9"/>
                    </a:lnTo>
                    <a:lnTo>
                      <a:pt x="87" y="8"/>
                    </a:lnTo>
                    <a:lnTo>
                      <a:pt x="101" y="8"/>
                    </a:lnTo>
                    <a:lnTo>
                      <a:pt x="116" y="7"/>
                    </a:lnTo>
                    <a:lnTo>
                      <a:pt x="131" y="6"/>
                    </a:lnTo>
                    <a:lnTo>
                      <a:pt x="145" y="4"/>
                    </a:lnTo>
                    <a:lnTo>
                      <a:pt x="160" y="4"/>
                    </a:lnTo>
                    <a:lnTo>
                      <a:pt x="175" y="3"/>
                    </a:lnTo>
                    <a:lnTo>
                      <a:pt x="189" y="2"/>
                    </a:lnTo>
                    <a:lnTo>
                      <a:pt x="204" y="1"/>
                    </a:lnTo>
                    <a:lnTo>
                      <a:pt x="218" y="1"/>
                    </a:lnTo>
                    <a:lnTo>
                      <a:pt x="233" y="0"/>
                    </a:lnTo>
                    <a:lnTo>
                      <a:pt x="233" y="68"/>
                    </a:lnTo>
                    <a:lnTo>
                      <a:pt x="234" y="136"/>
                    </a:lnTo>
                    <a:lnTo>
                      <a:pt x="234" y="204"/>
                    </a:lnTo>
                    <a:lnTo>
                      <a:pt x="234" y="272"/>
                    </a:lnTo>
                    <a:lnTo>
                      <a:pt x="234" y="274"/>
                    </a:lnTo>
                    <a:lnTo>
                      <a:pt x="234" y="276"/>
                    </a:lnTo>
                    <a:lnTo>
                      <a:pt x="234" y="277"/>
                    </a:lnTo>
                    <a:lnTo>
                      <a:pt x="234" y="280"/>
                    </a:lnTo>
                    <a:lnTo>
                      <a:pt x="222" y="280"/>
                    </a:lnTo>
                    <a:lnTo>
                      <a:pt x="211" y="280"/>
                    </a:lnTo>
                    <a:lnTo>
                      <a:pt x="199" y="280"/>
                    </a:lnTo>
                    <a:lnTo>
                      <a:pt x="187" y="280"/>
                    </a:lnTo>
                    <a:lnTo>
                      <a:pt x="175" y="280"/>
                    </a:lnTo>
                    <a:lnTo>
                      <a:pt x="164" y="280"/>
                    </a:lnTo>
                    <a:lnTo>
                      <a:pt x="152" y="280"/>
                    </a:lnTo>
                    <a:lnTo>
                      <a:pt x="139" y="280"/>
                    </a:lnTo>
                    <a:lnTo>
                      <a:pt x="128" y="280"/>
                    </a:lnTo>
                    <a:lnTo>
                      <a:pt x="116" y="280"/>
                    </a:lnTo>
                    <a:lnTo>
                      <a:pt x="105" y="280"/>
                    </a:lnTo>
                    <a:lnTo>
                      <a:pt x="92" y="280"/>
                    </a:lnTo>
                    <a:lnTo>
                      <a:pt x="81" y="280"/>
                    </a:lnTo>
                    <a:lnTo>
                      <a:pt x="69" y="280"/>
                    </a:lnTo>
                    <a:lnTo>
                      <a:pt x="56" y="280"/>
                    </a:lnTo>
                    <a:lnTo>
                      <a:pt x="45" y="280"/>
                    </a:lnTo>
                    <a:lnTo>
                      <a:pt x="44" y="277"/>
                    </a:lnTo>
                    <a:lnTo>
                      <a:pt x="44" y="274"/>
                    </a:lnTo>
                    <a:lnTo>
                      <a:pt x="43" y="272"/>
                    </a:lnTo>
                    <a:lnTo>
                      <a:pt x="43" y="269"/>
                    </a:lnTo>
                    <a:lnTo>
                      <a:pt x="38" y="269"/>
                    </a:lnTo>
                    <a:lnTo>
                      <a:pt x="32" y="269"/>
                    </a:lnTo>
                    <a:lnTo>
                      <a:pt x="28" y="269"/>
                    </a:lnTo>
                    <a:lnTo>
                      <a:pt x="22" y="269"/>
                    </a:lnTo>
                    <a:lnTo>
                      <a:pt x="17" y="269"/>
                    </a:lnTo>
                    <a:lnTo>
                      <a:pt x="11" y="269"/>
                    </a:lnTo>
                    <a:lnTo>
                      <a:pt x="7" y="268"/>
                    </a:lnTo>
                    <a:lnTo>
                      <a:pt x="1" y="268"/>
                    </a:lnTo>
                    <a:lnTo>
                      <a:pt x="1" y="205"/>
                    </a:lnTo>
                    <a:lnTo>
                      <a:pt x="1" y="141"/>
                    </a:lnTo>
                    <a:lnTo>
                      <a:pt x="1" y="77"/>
                    </a:lnTo>
                    <a:lnTo>
                      <a:pt x="0" y="14"/>
                    </a:lnTo>
                    <a:close/>
                  </a:path>
                </a:pathLst>
              </a:custGeom>
              <a:solidFill>
                <a:srgbClr val="E5D8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79" name="Freeform 1489"/>
              <p:cNvSpPr>
                <a:spLocks noChangeArrowheads="1"/>
              </p:cNvSpPr>
              <p:nvPr/>
            </p:nvSpPr>
            <p:spPr bwMode="auto">
              <a:xfrm>
                <a:off x="4680" y="1205"/>
                <a:ext cx="104" cy="85"/>
              </a:xfrm>
              <a:custGeom>
                <a:avLst/>
                <a:gdLst>
                  <a:gd name="T0" fmla="*/ 0 w 234"/>
                  <a:gd name="T1" fmla="*/ 0 h 206"/>
                  <a:gd name="T2" fmla="*/ 0 w 234"/>
                  <a:gd name="T3" fmla="*/ 0 h 206"/>
                  <a:gd name="T4" fmla="*/ 0 w 234"/>
                  <a:gd name="T5" fmla="*/ 0 h 206"/>
                  <a:gd name="T6" fmla="*/ 0 w 234"/>
                  <a:gd name="T7" fmla="*/ 0 h 206"/>
                  <a:gd name="T8" fmla="*/ 0 w 234"/>
                  <a:gd name="T9" fmla="*/ 0 h 206"/>
                  <a:gd name="T10" fmla="*/ 0 w 234"/>
                  <a:gd name="T11" fmla="*/ 0 h 206"/>
                  <a:gd name="T12" fmla="*/ 0 w 234"/>
                  <a:gd name="T13" fmla="*/ 0 h 206"/>
                  <a:gd name="T14" fmla="*/ 0 w 234"/>
                  <a:gd name="T15" fmla="*/ 0 h 2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206">
                    <a:moveTo>
                      <a:pt x="0" y="12"/>
                    </a:moveTo>
                    <a:lnTo>
                      <a:pt x="233" y="0"/>
                    </a:lnTo>
                    <a:lnTo>
                      <a:pt x="234" y="199"/>
                    </a:lnTo>
                    <a:lnTo>
                      <a:pt x="234" y="206"/>
                    </a:lnTo>
                    <a:lnTo>
                      <a:pt x="45" y="206"/>
                    </a:lnTo>
                    <a:lnTo>
                      <a:pt x="43" y="199"/>
                    </a:lnTo>
                    <a:lnTo>
                      <a:pt x="1" y="199"/>
                    </a:lnTo>
                    <a:lnTo>
                      <a:pt x="0" y="12"/>
                    </a:lnTo>
                    <a:close/>
                  </a:path>
                </a:pathLst>
              </a:custGeom>
              <a:solidFill>
                <a:srgbClr val="EAE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80" name="Freeform 1490"/>
              <p:cNvSpPr>
                <a:spLocks noChangeArrowheads="1"/>
              </p:cNvSpPr>
              <p:nvPr/>
            </p:nvSpPr>
            <p:spPr bwMode="auto">
              <a:xfrm>
                <a:off x="4686" y="1217"/>
                <a:ext cx="85" cy="145"/>
              </a:xfrm>
              <a:custGeom>
                <a:avLst/>
                <a:gdLst>
                  <a:gd name="T0" fmla="*/ 0 w 190"/>
                  <a:gd name="T1" fmla="*/ 0 h 354"/>
                  <a:gd name="T2" fmla="*/ 0 w 190"/>
                  <a:gd name="T3" fmla="*/ 0 h 354"/>
                  <a:gd name="T4" fmla="*/ 0 w 190"/>
                  <a:gd name="T5" fmla="*/ 0 h 354"/>
                  <a:gd name="T6" fmla="*/ 0 w 190"/>
                  <a:gd name="T7" fmla="*/ 0 h 354"/>
                  <a:gd name="T8" fmla="*/ 0 w 190"/>
                  <a:gd name="T9" fmla="*/ 0 h 354"/>
                  <a:gd name="T10" fmla="*/ 0 w 190"/>
                  <a:gd name="T11" fmla="*/ 0 h 354"/>
                  <a:gd name="T12" fmla="*/ 0 w 190"/>
                  <a:gd name="T13" fmla="*/ 0 h 3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0" h="354">
                    <a:moveTo>
                      <a:pt x="0" y="19"/>
                    </a:moveTo>
                    <a:lnTo>
                      <a:pt x="190" y="0"/>
                    </a:lnTo>
                    <a:lnTo>
                      <a:pt x="190" y="13"/>
                    </a:lnTo>
                    <a:lnTo>
                      <a:pt x="8" y="34"/>
                    </a:lnTo>
                    <a:lnTo>
                      <a:pt x="9" y="354"/>
                    </a:lnTo>
                    <a:lnTo>
                      <a:pt x="0" y="354"/>
                    </a:lnTo>
                    <a:lnTo>
                      <a:pt x="0" y="19"/>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81" name="Freeform 1491"/>
              <p:cNvSpPr>
                <a:spLocks noChangeArrowheads="1"/>
              </p:cNvSpPr>
              <p:nvPr/>
            </p:nvSpPr>
            <p:spPr bwMode="auto">
              <a:xfrm>
                <a:off x="4687" y="1235"/>
                <a:ext cx="84" cy="12"/>
              </a:xfrm>
              <a:custGeom>
                <a:avLst/>
                <a:gdLst>
                  <a:gd name="T0" fmla="*/ 0 w 188"/>
                  <a:gd name="T1" fmla="*/ 0 h 30"/>
                  <a:gd name="T2" fmla="*/ 0 w 188"/>
                  <a:gd name="T3" fmla="*/ 0 h 30"/>
                  <a:gd name="T4" fmla="*/ 0 w 188"/>
                  <a:gd name="T5" fmla="*/ 0 h 30"/>
                  <a:gd name="T6" fmla="*/ 0 w 188"/>
                  <a:gd name="T7" fmla="*/ 0 h 30"/>
                  <a:gd name="T8" fmla="*/ 0 w 188"/>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30">
                    <a:moveTo>
                      <a:pt x="4" y="15"/>
                    </a:moveTo>
                    <a:lnTo>
                      <a:pt x="188" y="0"/>
                    </a:lnTo>
                    <a:lnTo>
                      <a:pt x="188" y="14"/>
                    </a:lnTo>
                    <a:lnTo>
                      <a:pt x="0" y="30"/>
                    </a:lnTo>
                    <a:lnTo>
                      <a:pt x="4" y="15"/>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82" name="Freeform 1492"/>
              <p:cNvSpPr>
                <a:spLocks noChangeArrowheads="1"/>
              </p:cNvSpPr>
              <p:nvPr/>
            </p:nvSpPr>
            <p:spPr bwMode="auto">
              <a:xfrm>
                <a:off x="4689" y="1259"/>
                <a:ext cx="80" cy="11"/>
              </a:xfrm>
              <a:custGeom>
                <a:avLst/>
                <a:gdLst>
                  <a:gd name="T0" fmla="*/ 0 w 180"/>
                  <a:gd name="T1" fmla="*/ 0 h 26"/>
                  <a:gd name="T2" fmla="*/ 0 w 180"/>
                  <a:gd name="T3" fmla="*/ 0 h 26"/>
                  <a:gd name="T4" fmla="*/ 0 w 180"/>
                  <a:gd name="T5" fmla="*/ 0 h 26"/>
                  <a:gd name="T6" fmla="*/ 0 w 180"/>
                  <a:gd name="T7" fmla="*/ 0 h 26"/>
                  <a:gd name="T8" fmla="*/ 0 w 180"/>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 h="26">
                    <a:moveTo>
                      <a:pt x="3" y="13"/>
                    </a:moveTo>
                    <a:lnTo>
                      <a:pt x="180" y="0"/>
                    </a:lnTo>
                    <a:lnTo>
                      <a:pt x="180" y="14"/>
                    </a:lnTo>
                    <a:lnTo>
                      <a:pt x="0" y="26"/>
                    </a:lnTo>
                    <a:lnTo>
                      <a:pt x="3" y="13"/>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83" name="Freeform 1493"/>
              <p:cNvSpPr>
                <a:spLocks noChangeArrowheads="1"/>
              </p:cNvSpPr>
              <p:nvPr/>
            </p:nvSpPr>
            <p:spPr bwMode="auto">
              <a:xfrm>
                <a:off x="4689" y="1259"/>
                <a:ext cx="80" cy="9"/>
              </a:xfrm>
              <a:custGeom>
                <a:avLst/>
                <a:gdLst>
                  <a:gd name="T0" fmla="*/ 0 w 180"/>
                  <a:gd name="T1" fmla="*/ 0 h 22"/>
                  <a:gd name="T2" fmla="*/ 0 w 180"/>
                  <a:gd name="T3" fmla="*/ 0 h 22"/>
                  <a:gd name="T4" fmla="*/ 0 w 180"/>
                  <a:gd name="T5" fmla="*/ 0 h 22"/>
                  <a:gd name="T6" fmla="*/ 0 w 180"/>
                  <a:gd name="T7" fmla="*/ 0 h 22"/>
                  <a:gd name="T8" fmla="*/ 0 w 180"/>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 h="22">
                    <a:moveTo>
                      <a:pt x="3" y="13"/>
                    </a:moveTo>
                    <a:lnTo>
                      <a:pt x="180" y="0"/>
                    </a:lnTo>
                    <a:lnTo>
                      <a:pt x="180" y="10"/>
                    </a:lnTo>
                    <a:lnTo>
                      <a:pt x="0" y="22"/>
                    </a:lnTo>
                    <a:lnTo>
                      <a:pt x="3" y="13"/>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84" name="Freeform 1494"/>
              <p:cNvSpPr>
                <a:spLocks noChangeArrowheads="1"/>
              </p:cNvSpPr>
              <p:nvPr/>
            </p:nvSpPr>
            <p:spPr bwMode="auto">
              <a:xfrm>
                <a:off x="4687" y="1296"/>
                <a:ext cx="84" cy="10"/>
              </a:xfrm>
              <a:custGeom>
                <a:avLst/>
                <a:gdLst>
                  <a:gd name="T0" fmla="*/ 0 w 188"/>
                  <a:gd name="T1" fmla="*/ 0 h 23"/>
                  <a:gd name="T2" fmla="*/ 0 w 188"/>
                  <a:gd name="T3" fmla="*/ 0 h 23"/>
                  <a:gd name="T4" fmla="*/ 0 w 188"/>
                  <a:gd name="T5" fmla="*/ 0 h 23"/>
                  <a:gd name="T6" fmla="*/ 0 w 188"/>
                  <a:gd name="T7" fmla="*/ 0 h 23"/>
                  <a:gd name="T8" fmla="*/ 0 w 188"/>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23">
                    <a:moveTo>
                      <a:pt x="4" y="9"/>
                    </a:moveTo>
                    <a:lnTo>
                      <a:pt x="188" y="0"/>
                    </a:lnTo>
                    <a:lnTo>
                      <a:pt x="188" y="14"/>
                    </a:lnTo>
                    <a:lnTo>
                      <a:pt x="0" y="23"/>
                    </a:lnTo>
                    <a:lnTo>
                      <a:pt x="4" y="9"/>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85" name="Freeform 1495"/>
              <p:cNvSpPr>
                <a:spLocks noChangeArrowheads="1"/>
              </p:cNvSpPr>
              <p:nvPr/>
            </p:nvSpPr>
            <p:spPr bwMode="auto">
              <a:xfrm>
                <a:off x="4690" y="1271"/>
                <a:ext cx="81" cy="31"/>
              </a:xfrm>
              <a:custGeom>
                <a:avLst/>
                <a:gdLst>
                  <a:gd name="T0" fmla="*/ 0 w 182"/>
                  <a:gd name="T1" fmla="*/ 0 h 72"/>
                  <a:gd name="T2" fmla="*/ 0 w 182"/>
                  <a:gd name="T3" fmla="*/ 0 h 72"/>
                  <a:gd name="T4" fmla="*/ 0 w 182"/>
                  <a:gd name="T5" fmla="*/ 0 h 72"/>
                  <a:gd name="T6" fmla="*/ 0 w 182"/>
                  <a:gd name="T7" fmla="*/ 0 h 72"/>
                  <a:gd name="T8" fmla="*/ 0 w 182"/>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 h="72">
                    <a:moveTo>
                      <a:pt x="0" y="8"/>
                    </a:moveTo>
                    <a:lnTo>
                      <a:pt x="182" y="0"/>
                    </a:lnTo>
                    <a:lnTo>
                      <a:pt x="182" y="68"/>
                    </a:lnTo>
                    <a:lnTo>
                      <a:pt x="0" y="72"/>
                    </a:lnTo>
                    <a:lnTo>
                      <a:pt x="0" y="8"/>
                    </a:lnTo>
                    <a:close/>
                  </a:path>
                </a:pathLst>
              </a:custGeom>
              <a:solidFill>
                <a:srgbClr val="DBC4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86" name="Freeform 1496"/>
              <p:cNvSpPr>
                <a:spLocks noChangeArrowheads="1"/>
              </p:cNvSpPr>
              <p:nvPr/>
            </p:nvSpPr>
            <p:spPr bwMode="auto">
              <a:xfrm>
                <a:off x="4689" y="1355"/>
                <a:ext cx="83" cy="9"/>
              </a:xfrm>
              <a:custGeom>
                <a:avLst/>
                <a:gdLst>
                  <a:gd name="T0" fmla="*/ 0 w 187"/>
                  <a:gd name="T1" fmla="*/ 0 h 20"/>
                  <a:gd name="T2" fmla="*/ 0 w 187"/>
                  <a:gd name="T3" fmla="*/ 0 h 20"/>
                  <a:gd name="T4" fmla="*/ 0 w 187"/>
                  <a:gd name="T5" fmla="*/ 0 h 20"/>
                  <a:gd name="T6" fmla="*/ 0 w 187"/>
                  <a:gd name="T7" fmla="*/ 0 h 20"/>
                  <a:gd name="T8" fmla="*/ 0 w 187"/>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 h="20">
                    <a:moveTo>
                      <a:pt x="3" y="5"/>
                    </a:moveTo>
                    <a:lnTo>
                      <a:pt x="187" y="0"/>
                    </a:lnTo>
                    <a:lnTo>
                      <a:pt x="187" y="15"/>
                    </a:lnTo>
                    <a:lnTo>
                      <a:pt x="0" y="20"/>
                    </a:lnTo>
                    <a:lnTo>
                      <a:pt x="3" y="5"/>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87" name="Freeform 1497"/>
              <p:cNvSpPr>
                <a:spLocks noChangeArrowheads="1"/>
              </p:cNvSpPr>
              <p:nvPr/>
            </p:nvSpPr>
            <p:spPr bwMode="auto">
              <a:xfrm>
                <a:off x="4694" y="1375"/>
                <a:ext cx="70" cy="13"/>
              </a:xfrm>
              <a:custGeom>
                <a:avLst/>
                <a:gdLst>
                  <a:gd name="T0" fmla="*/ 0 w 157"/>
                  <a:gd name="T1" fmla="*/ 0 h 31"/>
                  <a:gd name="T2" fmla="*/ 0 w 157"/>
                  <a:gd name="T3" fmla="*/ 0 h 31"/>
                  <a:gd name="T4" fmla="*/ 0 w 157"/>
                  <a:gd name="T5" fmla="*/ 0 h 31"/>
                  <a:gd name="T6" fmla="*/ 0 w 157"/>
                  <a:gd name="T7" fmla="*/ 0 h 31"/>
                  <a:gd name="T8" fmla="*/ 0 w 157"/>
                  <a:gd name="T9" fmla="*/ 0 h 31"/>
                  <a:gd name="T10" fmla="*/ 0 w 157"/>
                  <a:gd name="T11" fmla="*/ 0 h 31"/>
                  <a:gd name="T12" fmla="*/ 0 w 157"/>
                  <a:gd name="T13" fmla="*/ 0 h 31"/>
                  <a:gd name="T14" fmla="*/ 0 w 157"/>
                  <a:gd name="T15" fmla="*/ 0 h 31"/>
                  <a:gd name="T16" fmla="*/ 0 w 157"/>
                  <a:gd name="T17" fmla="*/ 0 h 31"/>
                  <a:gd name="T18" fmla="*/ 0 w 157"/>
                  <a:gd name="T19" fmla="*/ 0 h 31"/>
                  <a:gd name="T20" fmla="*/ 0 w 157"/>
                  <a:gd name="T21" fmla="*/ 0 h 31"/>
                  <a:gd name="T22" fmla="*/ 0 w 157"/>
                  <a:gd name="T23" fmla="*/ 0 h 31"/>
                  <a:gd name="T24" fmla="*/ 0 w 157"/>
                  <a:gd name="T25" fmla="*/ 0 h 31"/>
                  <a:gd name="T26" fmla="*/ 0 w 157"/>
                  <a:gd name="T27" fmla="*/ 0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7" h="31">
                    <a:moveTo>
                      <a:pt x="0" y="17"/>
                    </a:moveTo>
                    <a:lnTo>
                      <a:pt x="0" y="30"/>
                    </a:lnTo>
                    <a:lnTo>
                      <a:pt x="157" y="31"/>
                    </a:lnTo>
                    <a:lnTo>
                      <a:pt x="157" y="13"/>
                    </a:lnTo>
                    <a:lnTo>
                      <a:pt x="102" y="15"/>
                    </a:lnTo>
                    <a:lnTo>
                      <a:pt x="96" y="9"/>
                    </a:lnTo>
                    <a:lnTo>
                      <a:pt x="89" y="5"/>
                    </a:lnTo>
                    <a:lnTo>
                      <a:pt x="83" y="2"/>
                    </a:lnTo>
                    <a:lnTo>
                      <a:pt x="76" y="0"/>
                    </a:lnTo>
                    <a:lnTo>
                      <a:pt x="70" y="1"/>
                    </a:lnTo>
                    <a:lnTo>
                      <a:pt x="65" y="3"/>
                    </a:lnTo>
                    <a:lnTo>
                      <a:pt x="59" y="8"/>
                    </a:lnTo>
                    <a:lnTo>
                      <a:pt x="54" y="15"/>
                    </a:lnTo>
                    <a:lnTo>
                      <a:pt x="0" y="17"/>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88" name="Freeform 1498"/>
              <p:cNvSpPr>
                <a:spLocks noChangeArrowheads="1"/>
              </p:cNvSpPr>
              <p:nvPr/>
            </p:nvSpPr>
            <p:spPr bwMode="auto">
              <a:xfrm>
                <a:off x="4688" y="1408"/>
                <a:ext cx="79" cy="180"/>
              </a:xfrm>
              <a:custGeom>
                <a:avLst/>
                <a:gdLst>
                  <a:gd name="T0" fmla="*/ 0 w 179"/>
                  <a:gd name="T1" fmla="*/ 0 h 438"/>
                  <a:gd name="T2" fmla="*/ 0 w 179"/>
                  <a:gd name="T3" fmla="*/ 0 h 438"/>
                  <a:gd name="T4" fmla="*/ 0 w 179"/>
                  <a:gd name="T5" fmla="*/ 0 h 438"/>
                  <a:gd name="T6" fmla="*/ 0 w 179"/>
                  <a:gd name="T7" fmla="*/ 0 h 438"/>
                  <a:gd name="T8" fmla="*/ 0 w 179"/>
                  <a:gd name="T9" fmla="*/ 0 h 438"/>
                  <a:gd name="T10" fmla="*/ 0 w 179"/>
                  <a:gd name="T11" fmla="*/ 0 h 438"/>
                  <a:gd name="T12" fmla="*/ 0 w 179"/>
                  <a:gd name="T13" fmla="*/ 0 h 438"/>
                  <a:gd name="T14" fmla="*/ 0 w 179"/>
                  <a:gd name="T15" fmla="*/ 0 h 438"/>
                  <a:gd name="T16" fmla="*/ 0 w 179"/>
                  <a:gd name="T17" fmla="*/ 0 h 438"/>
                  <a:gd name="T18" fmla="*/ 0 w 179"/>
                  <a:gd name="T19" fmla="*/ 0 h 438"/>
                  <a:gd name="T20" fmla="*/ 0 w 179"/>
                  <a:gd name="T21" fmla="*/ 0 h 438"/>
                  <a:gd name="T22" fmla="*/ 0 w 179"/>
                  <a:gd name="T23" fmla="*/ 0 h 4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9" h="438">
                    <a:moveTo>
                      <a:pt x="135" y="0"/>
                    </a:moveTo>
                    <a:lnTo>
                      <a:pt x="179" y="0"/>
                    </a:lnTo>
                    <a:lnTo>
                      <a:pt x="155" y="25"/>
                    </a:lnTo>
                    <a:lnTo>
                      <a:pt x="154" y="125"/>
                    </a:lnTo>
                    <a:lnTo>
                      <a:pt x="156" y="228"/>
                    </a:lnTo>
                    <a:lnTo>
                      <a:pt x="163" y="324"/>
                    </a:lnTo>
                    <a:lnTo>
                      <a:pt x="171" y="401"/>
                    </a:lnTo>
                    <a:lnTo>
                      <a:pt x="21" y="401"/>
                    </a:lnTo>
                    <a:lnTo>
                      <a:pt x="0" y="438"/>
                    </a:lnTo>
                    <a:lnTo>
                      <a:pt x="3" y="374"/>
                    </a:lnTo>
                    <a:lnTo>
                      <a:pt x="135" y="384"/>
                    </a:lnTo>
                    <a:lnTo>
                      <a:pt x="135"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89" name="Freeform 1499"/>
              <p:cNvSpPr>
                <a:spLocks noChangeArrowheads="1"/>
              </p:cNvSpPr>
              <p:nvPr/>
            </p:nvSpPr>
            <p:spPr bwMode="auto">
              <a:xfrm>
                <a:off x="4694" y="1411"/>
                <a:ext cx="81" cy="172"/>
              </a:xfrm>
              <a:custGeom>
                <a:avLst/>
                <a:gdLst>
                  <a:gd name="T0" fmla="*/ 0 w 182"/>
                  <a:gd name="T1" fmla="*/ 0 h 420"/>
                  <a:gd name="T2" fmla="*/ 0 w 182"/>
                  <a:gd name="T3" fmla="*/ 0 h 420"/>
                  <a:gd name="T4" fmla="*/ 0 w 182"/>
                  <a:gd name="T5" fmla="*/ 0 h 420"/>
                  <a:gd name="T6" fmla="*/ 0 w 182"/>
                  <a:gd name="T7" fmla="*/ 0 h 420"/>
                  <a:gd name="T8" fmla="*/ 0 w 182"/>
                  <a:gd name="T9" fmla="*/ 0 h 420"/>
                  <a:gd name="T10" fmla="*/ 0 w 182"/>
                  <a:gd name="T11" fmla="*/ 0 h 420"/>
                  <a:gd name="T12" fmla="*/ 0 w 182"/>
                  <a:gd name="T13" fmla="*/ 0 h 420"/>
                  <a:gd name="T14" fmla="*/ 0 w 182"/>
                  <a:gd name="T15" fmla="*/ 0 h 420"/>
                  <a:gd name="T16" fmla="*/ 0 w 182"/>
                  <a:gd name="T17" fmla="*/ 0 h 420"/>
                  <a:gd name="T18" fmla="*/ 0 w 182"/>
                  <a:gd name="T19" fmla="*/ 0 h 420"/>
                  <a:gd name="T20" fmla="*/ 0 w 182"/>
                  <a:gd name="T21" fmla="*/ 0 h 420"/>
                  <a:gd name="T22" fmla="*/ 0 w 182"/>
                  <a:gd name="T23" fmla="*/ 0 h 420"/>
                  <a:gd name="T24" fmla="*/ 0 w 182"/>
                  <a:gd name="T25" fmla="*/ 0 h 420"/>
                  <a:gd name="T26" fmla="*/ 0 w 182"/>
                  <a:gd name="T27" fmla="*/ 0 h 420"/>
                  <a:gd name="T28" fmla="*/ 0 w 182"/>
                  <a:gd name="T29" fmla="*/ 0 h 420"/>
                  <a:gd name="T30" fmla="*/ 0 w 182"/>
                  <a:gd name="T31" fmla="*/ 0 h 420"/>
                  <a:gd name="T32" fmla="*/ 0 w 182"/>
                  <a:gd name="T33" fmla="*/ 0 h 420"/>
                  <a:gd name="T34" fmla="*/ 0 w 182"/>
                  <a:gd name="T35" fmla="*/ 0 h 4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2" h="420">
                    <a:moveTo>
                      <a:pt x="142" y="9"/>
                    </a:moveTo>
                    <a:lnTo>
                      <a:pt x="139" y="103"/>
                    </a:lnTo>
                    <a:lnTo>
                      <a:pt x="137" y="200"/>
                    </a:lnTo>
                    <a:lnTo>
                      <a:pt x="137" y="296"/>
                    </a:lnTo>
                    <a:lnTo>
                      <a:pt x="138" y="391"/>
                    </a:lnTo>
                    <a:lnTo>
                      <a:pt x="109" y="393"/>
                    </a:lnTo>
                    <a:lnTo>
                      <a:pt x="15" y="384"/>
                    </a:lnTo>
                    <a:lnTo>
                      <a:pt x="0" y="408"/>
                    </a:lnTo>
                    <a:lnTo>
                      <a:pt x="158" y="420"/>
                    </a:lnTo>
                    <a:lnTo>
                      <a:pt x="156" y="357"/>
                    </a:lnTo>
                    <a:lnTo>
                      <a:pt x="153" y="299"/>
                    </a:lnTo>
                    <a:lnTo>
                      <a:pt x="152" y="243"/>
                    </a:lnTo>
                    <a:lnTo>
                      <a:pt x="152" y="190"/>
                    </a:lnTo>
                    <a:lnTo>
                      <a:pt x="154" y="141"/>
                    </a:lnTo>
                    <a:lnTo>
                      <a:pt x="160" y="93"/>
                    </a:lnTo>
                    <a:lnTo>
                      <a:pt x="169" y="47"/>
                    </a:lnTo>
                    <a:lnTo>
                      <a:pt x="182" y="0"/>
                    </a:lnTo>
                    <a:lnTo>
                      <a:pt x="142" y="9"/>
                    </a:lnTo>
                    <a:close/>
                  </a:path>
                </a:pathLst>
              </a:custGeom>
              <a:solidFill>
                <a:srgbClr val="DBC9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90" name="Freeform 1500"/>
              <p:cNvSpPr>
                <a:spLocks noChangeArrowheads="1"/>
              </p:cNvSpPr>
              <p:nvPr/>
            </p:nvSpPr>
            <p:spPr bwMode="auto">
              <a:xfrm>
                <a:off x="4712" y="1423"/>
                <a:ext cx="13" cy="19"/>
              </a:xfrm>
              <a:custGeom>
                <a:avLst/>
                <a:gdLst>
                  <a:gd name="T0" fmla="*/ 0 w 30"/>
                  <a:gd name="T1" fmla="*/ 0 h 46"/>
                  <a:gd name="T2" fmla="*/ 0 w 30"/>
                  <a:gd name="T3" fmla="*/ 0 h 46"/>
                  <a:gd name="T4" fmla="*/ 0 w 30"/>
                  <a:gd name="T5" fmla="*/ 0 h 46"/>
                  <a:gd name="T6" fmla="*/ 0 w 30"/>
                  <a:gd name="T7" fmla="*/ 0 h 46"/>
                  <a:gd name="T8" fmla="*/ 0 w 30"/>
                  <a:gd name="T9" fmla="*/ 0 h 46"/>
                  <a:gd name="T10" fmla="*/ 0 w 30"/>
                  <a:gd name="T11" fmla="*/ 0 h 46"/>
                  <a:gd name="T12" fmla="*/ 0 w 30"/>
                  <a:gd name="T13" fmla="*/ 0 h 46"/>
                  <a:gd name="T14" fmla="*/ 0 w 30"/>
                  <a:gd name="T15" fmla="*/ 0 h 46"/>
                  <a:gd name="T16" fmla="*/ 0 w 30"/>
                  <a:gd name="T17" fmla="*/ 0 h 46"/>
                  <a:gd name="T18" fmla="*/ 0 w 30"/>
                  <a:gd name="T19" fmla="*/ 0 h 46"/>
                  <a:gd name="T20" fmla="*/ 0 w 30"/>
                  <a:gd name="T21" fmla="*/ 0 h 46"/>
                  <a:gd name="T22" fmla="*/ 0 w 30"/>
                  <a:gd name="T23" fmla="*/ 0 h 46"/>
                  <a:gd name="T24" fmla="*/ 0 w 30"/>
                  <a:gd name="T25" fmla="*/ 0 h 46"/>
                  <a:gd name="T26" fmla="*/ 0 w 30"/>
                  <a:gd name="T27" fmla="*/ 0 h 46"/>
                  <a:gd name="T28" fmla="*/ 0 w 30"/>
                  <a:gd name="T29" fmla="*/ 0 h 46"/>
                  <a:gd name="T30" fmla="*/ 0 w 30"/>
                  <a:gd name="T31" fmla="*/ 0 h 46"/>
                  <a:gd name="T32" fmla="*/ 0 w 30"/>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0" h="46">
                    <a:moveTo>
                      <a:pt x="15" y="0"/>
                    </a:moveTo>
                    <a:lnTo>
                      <a:pt x="21" y="3"/>
                    </a:lnTo>
                    <a:lnTo>
                      <a:pt x="26" y="7"/>
                    </a:lnTo>
                    <a:lnTo>
                      <a:pt x="29" y="14"/>
                    </a:lnTo>
                    <a:lnTo>
                      <a:pt x="30" y="23"/>
                    </a:lnTo>
                    <a:lnTo>
                      <a:pt x="29" y="32"/>
                    </a:lnTo>
                    <a:lnTo>
                      <a:pt x="26" y="39"/>
                    </a:lnTo>
                    <a:lnTo>
                      <a:pt x="21" y="44"/>
                    </a:lnTo>
                    <a:lnTo>
                      <a:pt x="15" y="46"/>
                    </a:lnTo>
                    <a:lnTo>
                      <a:pt x="10" y="44"/>
                    </a:lnTo>
                    <a:lnTo>
                      <a:pt x="5" y="39"/>
                    </a:lnTo>
                    <a:lnTo>
                      <a:pt x="2" y="32"/>
                    </a:lnTo>
                    <a:lnTo>
                      <a:pt x="0" y="23"/>
                    </a:lnTo>
                    <a:lnTo>
                      <a:pt x="2" y="14"/>
                    </a:lnTo>
                    <a:lnTo>
                      <a:pt x="5" y="7"/>
                    </a:lnTo>
                    <a:lnTo>
                      <a:pt x="10" y="3"/>
                    </a:lnTo>
                    <a:lnTo>
                      <a:pt x="15"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91" name="Freeform 1501"/>
              <p:cNvSpPr>
                <a:spLocks noChangeArrowheads="1"/>
              </p:cNvSpPr>
              <p:nvPr/>
            </p:nvSpPr>
            <p:spPr bwMode="auto">
              <a:xfrm>
                <a:off x="4712" y="1462"/>
                <a:ext cx="13" cy="20"/>
              </a:xfrm>
              <a:custGeom>
                <a:avLst/>
                <a:gdLst>
                  <a:gd name="T0" fmla="*/ 0 w 30"/>
                  <a:gd name="T1" fmla="*/ 0 h 46"/>
                  <a:gd name="T2" fmla="*/ 0 w 30"/>
                  <a:gd name="T3" fmla="*/ 0 h 46"/>
                  <a:gd name="T4" fmla="*/ 0 w 30"/>
                  <a:gd name="T5" fmla="*/ 0 h 46"/>
                  <a:gd name="T6" fmla="*/ 0 w 30"/>
                  <a:gd name="T7" fmla="*/ 0 h 46"/>
                  <a:gd name="T8" fmla="*/ 0 w 30"/>
                  <a:gd name="T9" fmla="*/ 0 h 46"/>
                  <a:gd name="T10" fmla="*/ 0 w 30"/>
                  <a:gd name="T11" fmla="*/ 0 h 46"/>
                  <a:gd name="T12" fmla="*/ 0 w 30"/>
                  <a:gd name="T13" fmla="*/ 0 h 46"/>
                  <a:gd name="T14" fmla="*/ 0 w 30"/>
                  <a:gd name="T15" fmla="*/ 0 h 46"/>
                  <a:gd name="T16" fmla="*/ 0 w 30"/>
                  <a:gd name="T17" fmla="*/ 0 h 46"/>
                  <a:gd name="T18" fmla="*/ 0 w 30"/>
                  <a:gd name="T19" fmla="*/ 0 h 46"/>
                  <a:gd name="T20" fmla="*/ 0 w 30"/>
                  <a:gd name="T21" fmla="*/ 0 h 46"/>
                  <a:gd name="T22" fmla="*/ 0 w 30"/>
                  <a:gd name="T23" fmla="*/ 0 h 46"/>
                  <a:gd name="T24" fmla="*/ 0 w 30"/>
                  <a:gd name="T25" fmla="*/ 0 h 46"/>
                  <a:gd name="T26" fmla="*/ 0 w 30"/>
                  <a:gd name="T27" fmla="*/ 0 h 46"/>
                  <a:gd name="T28" fmla="*/ 0 w 30"/>
                  <a:gd name="T29" fmla="*/ 0 h 46"/>
                  <a:gd name="T30" fmla="*/ 0 w 30"/>
                  <a:gd name="T31" fmla="*/ 0 h 46"/>
                  <a:gd name="T32" fmla="*/ 0 w 30"/>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0" h="46">
                    <a:moveTo>
                      <a:pt x="15" y="0"/>
                    </a:moveTo>
                    <a:lnTo>
                      <a:pt x="21" y="2"/>
                    </a:lnTo>
                    <a:lnTo>
                      <a:pt x="26" y="7"/>
                    </a:lnTo>
                    <a:lnTo>
                      <a:pt x="29" y="14"/>
                    </a:lnTo>
                    <a:lnTo>
                      <a:pt x="30" y="23"/>
                    </a:lnTo>
                    <a:lnTo>
                      <a:pt x="29" y="32"/>
                    </a:lnTo>
                    <a:lnTo>
                      <a:pt x="26" y="39"/>
                    </a:lnTo>
                    <a:lnTo>
                      <a:pt x="21" y="44"/>
                    </a:lnTo>
                    <a:lnTo>
                      <a:pt x="15" y="46"/>
                    </a:lnTo>
                    <a:lnTo>
                      <a:pt x="10" y="44"/>
                    </a:lnTo>
                    <a:lnTo>
                      <a:pt x="5" y="39"/>
                    </a:lnTo>
                    <a:lnTo>
                      <a:pt x="2" y="32"/>
                    </a:lnTo>
                    <a:lnTo>
                      <a:pt x="0" y="23"/>
                    </a:lnTo>
                    <a:lnTo>
                      <a:pt x="2" y="14"/>
                    </a:lnTo>
                    <a:lnTo>
                      <a:pt x="5" y="7"/>
                    </a:lnTo>
                    <a:lnTo>
                      <a:pt x="10" y="2"/>
                    </a:lnTo>
                    <a:lnTo>
                      <a:pt x="15"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92" name="Freeform 1502"/>
              <p:cNvSpPr>
                <a:spLocks noChangeArrowheads="1"/>
              </p:cNvSpPr>
              <p:nvPr/>
            </p:nvSpPr>
            <p:spPr bwMode="auto">
              <a:xfrm>
                <a:off x="4708" y="1422"/>
                <a:ext cx="14" cy="19"/>
              </a:xfrm>
              <a:custGeom>
                <a:avLst/>
                <a:gdLst>
                  <a:gd name="T0" fmla="*/ 0 w 31"/>
                  <a:gd name="T1" fmla="*/ 0 h 46"/>
                  <a:gd name="T2" fmla="*/ 0 w 31"/>
                  <a:gd name="T3" fmla="*/ 0 h 46"/>
                  <a:gd name="T4" fmla="*/ 0 w 31"/>
                  <a:gd name="T5" fmla="*/ 0 h 46"/>
                  <a:gd name="T6" fmla="*/ 0 w 31"/>
                  <a:gd name="T7" fmla="*/ 0 h 46"/>
                  <a:gd name="T8" fmla="*/ 0 w 31"/>
                  <a:gd name="T9" fmla="*/ 0 h 46"/>
                  <a:gd name="T10" fmla="*/ 0 w 31"/>
                  <a:gd name="T11" fmla="*/ 0 h 46"/>
                  <a:gd name="T12" fmla="*/ 0 w 31"/>
                  <a:gd name="T13" fmla="*/ 0 h 46"/>
                  <a:gd name="T14" fmla="*/ 0 w 31"/>
                  <a:gd name="T15" fmla="*/ 0 h 46"/>
                  <a:gd name="T16" fmla="*/ 0 w 31"/>
                  <a:gd name="T17" fmla="*/ 0 h 46"/>
                  <a:gd name="T18" fmla="*/ 0 w 31"/>
                  <a:gd name="T19" fmla="*/ 0 h 46"/>
                  <a:gd name="T20" fmla="*/ 0 w 31"/>
                  <a:gd name="T21" fmla="*/ 0 h 46"/>
                  <a:gd name="T22" fmla="*/ 0 w 31"/>
                  <a:gd name="T23" fmla="*/ 0 h 46"/>
                  <a:gd name="T24" fmla="*/ 0 w 31"/>
                  <a:gd name="T25" fmla="*/ 0 h 46"/>
                  <a:gd name="T26" fmla="*/ 0 w 31"/>
                  <a:gd name="T27" fmla="*/ 0 h 46"/>
                  <a:gd name="T28" fmla="*/ 0 w 31"/>
                  <a:gd name="T29" fmla="*/ 0 h 46"/>
                  <a:gd name="T30" fmla="*/ 0 w 31"/>
                  <a:gd name="T31" fmla="*/ 0 h 46"/>
                  <a:gd name="T32" fmla="*/ 0 w 3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 h="46">
                    <a:moveTo>
                      <a:pt x="15" y="0"/>
                    </a:moveTo>
                    <a:lnTo>
                      <a:pt x="22" y="2"/>
                    </a:lnTo>
                    <a:lnTo>
                      <a:pt x="27" y="7"/>
                    </a:lnTo>
                    <a:lnTo>
                      <a:pt x="30" y="14"/>
                    </a:lnTo>
                    <a:lnTo>
                      <a:pt x="31" y="23"/>
                    </a:lnTo>
                    <a:lnTo>
                      <a:pt x="30" y="32"/>
                    </a:lnTo>
                    <a:lnTo>
                      <a:pt x="27" y="39"/>
                    </a:lnTo>
                    <a:lnTo>
                      <a:pt x="22" y="44"/>
                    </a:lnTo>
                    <a:lnTo>
                      <a:pt x="15" y="46"/>
                    </a:lnTo>
                    <a:lnTo>
                      <a:pt x="10" y="44"/>
                    </a:lnTo>
                    <a:lnTo>
                      <a:pt x="5" y="39"/>
                    </a:lnTo>
                    <a:lnTo>
                      <a:pt x="1" y="32"/>
                    </a:lnTo>
                    <a:lnTo>
                      <a:pt x="0" y="23"/>
                    </a:lnTo>
                    <a:lnTo>
                      <a:pt x="1" y="14"/>
                    </a:lnTo>
                    <a:lnTo>
                      <a:pt x="5" y="7"/>
                    </a:lnTo>
                    <a:lnTo>
                      <a:pt x="10" y="2"/>
                    </a:lnTo>
                    <a:lnTo>
                      <a:pt x="15" y="0"/>
                    </a:lnTo>
                    <a:close/>
                  </a:path>
                </a:pathLst>
              </a:custGeom>
              <a:solidFill>
                <a:srgbClr val="DBC9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93" name="Freeform 1503"/>
              <p:cNvSpPr>
                <a:spLocks noChangeArrowheads="1"/>
              </p:cNvSpPr>
              <p:nvPr/>
            </p:nvSpPr>
            <p:spPr bwMode="auto">
              <a:xfrm>
                <a:off x="4708" y="1462"/>
                <a:ext cx="14" cy="19"/>
              </a:xfrm>
              <a:custGeom>
                <a:avLst/>
                <a:gdLst>
                  <a:gd name="T0" fmla="*/ 0 w 31"/>
                  <a:gd name="T1" fmla="*/ 0 h 46"/>
                  <a:gd name="T2" fmla="*/ 0 w 31"/>
                  <a:gd name="T3" fmla="*/ 0 h 46"/>
                  <a:gd name="T4" fmla="*/ 0 w 31"/>
                  <a:gd name="T5" fmla="*/ 0 h 46"/>
                  <a:gd name="T6" fmla="*/ 0 w 31"/>
                  <a:gd name="T7" fmla="*/ 0 h 46"/>
                  <a:gd name="T8" fmla="*/ 0 w 31"/>
                  <a:gd name="T9" fmla="*/ 0 h 46"/>
                  <a:gd name="T10" fmla="*/ 0 w 31"/>
                  <a:gd name="T11" fmla="*/ 0 h 46"/>
                  <a:gd name="T12" fmla="*/ 0 w 31"/>
                  <a:gd name="T13" fmla="*/ 0 h 46"/>
                  <a:gd name="T14" fmla="*/ 0 w 31"/>
                  <a:gd name="T15" fmla="*/ 0 h 46"/>
                  <a:gd name="T16" fmla="*/ 0 w 31"/>
                  <a:gd name="T17" fmla="*/ 0 h 46"/>
                  <a:gd name="T18" fmla="*/ 0 w 31"/>
                  <a:gd name="T19" fmla="*/ 0 h 46"/>
                  <a:gd name="T20" fmla="*/ 0 w 31"/>
                  <a:gd name="T21" fmla="*/ 0 h 46"/>
                  <a:gd name="T22" fmla="*/ 0 w 31"/>
                  <a:gd name="T23" fmla="*/ 0 h 46"/>
                  <a:gd name="T24" fmla="*/ 0 w 31"/>
                  <a:gd name="T25" fmla="*/ 0 h 46"/>
                  <a:gd name="T26" fmla="*/ 0 w 31"/>
                  <a:gd name="T27" fmla="*/ 0 h 46"/>
                  <a:gd name="T28" fmla="*/ 0 w 31"/>
                  <a:gd name="T29" fmla="*/ 0 h 46"/>
                  <a:gd name="T30" fmla="*/ 0 w 31"/>
                  <a:gd name="T31" fmla="*/ 0 h 46"/>
                  <a:gd name="T32" fmla="*/ 0 w 3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 h="46">
                    <a:moveTo>
                      <a:pt x="15" y="0"/>
                    </a:moveTo>
                    <a:lnTo>
                      <a:pt x="22" y="2"/>
                    </a:lnTo>
                    <a:lnTo>
                      <a:pt x="27" y="7"/>
                    </a:lnTo>
                    <a:lnTo>
                      <a:pt x="30" y="14"/>
                    </a:lnTo>
                    <a:lnTo>
                      <a:pt x="31" y="23"/>
                    </a:lnTo>
                    <a:lnTo>
                      <a:pt x="30" y="32"/>
                    </a:lnTo>
                    <a:lnTo>
                      <a:pt x="27" y="39"/>
                    </a:lnTo>
                    <a:lnTo>
                      <a:pt x="22" y="44"/>
                    </a:lnTo>
                    <a:lnTo>
                      <a:pt x="15" y="46"/>
                    </a:lnTo>
                    <a:lnTo>
                      <a:pt x="10" y="44"/>
                    </a:lnTo>
                    <a:lnTo>
                      <a:pt x="5" y="39"/>
                    </a:lnTo>
                    <a:lnTo>
                      <a:pt x="1" y="32"/>
                    </a:lnTo>
                    <a:lnTo>
                      <a:pt x="0" y="23"/>
                    </a:lnTo>
                    <a:lnTo>
                      <a:pt x="1" y="14"/>
                    </a:lnTo>
                    <a:lnTo>
                      <a:pt x="5" y="7"/>
                    </a:lnTo>
                    <a:lnTo>
                      <a:pt x="10" y="2"/>
                    </a:lnTo>
                    <a:lnTo>
                      <a:pt x="15" y="0"/>
                    </a:lnTo>
                    <a:close/>
                  </a:path>
                </a:pathLst>
              </a:custGeom>
              <a:solidFill>
                <a:srgbClr val="DBC9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94" name="Freeform 1504"/>
              <p:cNvSpPr>
                <a:spLocks noChangeArrowheads="1"/>
              </p:cNvSpPr>
              <p:nvPr/>
            </p:nvSpPr>
            <p:spPr bwMode="auto">
              <a:xfrm>
                <a:off x="4694" y="1252"/>
                <a:ext cx="14" cy="5"/>
              </a:xfrm>
              <a:custGeom>
                <a:avLst/>
                <a:gdLst>
                  <a:gd name="T0" fmla="*/ 0 w 33"/>
                  <a:gd name="T1" fmla="*/ 0 h 12"/>
                  <a:gd name="T2" fmla="*/ 0 w 33"/>
                  <a:gd name="T3" fmla="*/ 0 h 12"/>
                  <a:gd name="T4" fmla="*/ 0 w 33"/>
                  <a:gd name="T5" fmla="*/ 0 h 12"/>
                  <a:gd name="T6" fmla="*/ 0 w 33"/>
                  <a:gd name="T7" fmla="*/ 0 h 12"/>
                  <a:gd name="T8" fmla="*/ 0 w 33"/>
                  <a:gd name="T9" fmla="*/ 0 h 12"/>
                  <a:gd name="T10" fmla="*/ 0 w 33"/>
                  <a:gd name="T11" fmla="*/ 0 h 12"/>
                  <a:gd name="T12" fmla="*/ 0 w 33"/>
                  <a:gd name="T13" fmla="*/ 0 h 12"/>
                  <a:gd name="T14" fmla="*/ 0 w 33"/>
                  <a:gd name="T15" fmla="*/ 0 h 12"/>
                  <a:gd name="T16" fmla="*/ 0 w 33"/>
                  <a:gd name="T17" fmla="*/ 0 h 12"/>
                  <a:gd name="T18" fmla="*/ 0 w 33"/>
                  <a:gd name="T19" fmla="*/ 0 h 12"/>
                  <a:gd name="T20" fmla="*/ 0 w 33"/>
                  <a:gd name="T21" fmla="*/ 0 h 12"/>
                  <a:gd name="T22" fmla="*/ 0 w 33"/>
                  <a:gd name="T23" fmla="*/ 0 h 12"/>
                  <a:gd name="T24" fmla="*/ 0 w 33"/>
                  <a:gd name="T25" fmla="*/ 0 h 12"/>
                  <a:gd name="T26" fmla="*/ 0 w 33"/>
                  <a:gd name="T27" fmla="*/ 0 h 12"/>
                  <a:gd name="T28" fmla="*/ 0 w 33"/>
                  <a:gd name="T29" fmla="*/ 0 h 12"/>
                  <a:gd name="T30" fmla="*/ 0 w 33"/>
                  <a:gd name="T31" fmla="*/ 0 h 12"/>
                  <a:gd name="T32" fmla="*/ 0 w 33"/>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 h="12">
                    <a:moveTo>
                      <a:pt x="16" y="0"/>
                    </a:moveTo>
                    <a:lnTo>
                      <a:pt x="23" y="0"/>
                    </a:lnTo>
                    <a:lnTo>
                      <a:pt x="29" y="0"/>
                    </a:lnTo>
                    <a:lnTo>
                      <a:pt x="32" y="2"/>
                    </a:lnTo>
                    <a:lnTo>
                      <a:pt x="33" y="4"/>
                    </a:lnTo>
                    <a:lnTo>
                      <a:pt x="32" y="7"/>
                    </a:lnTo>
                    <a:lnTo>
                      <a:pt x="29" y="9"/>
                    </a:lnTo>
                    <a:lnTo>
                      <a:pt x="24" y="11"/>
                    </a:lnTo>
                    <a:lnTo>
                      <a:pt x="17" y="12"/>
                    </a:lnTo>
                    <a:lnTo>
                      <a:pt x="10" y="12"/>
                    </a:lnTo>
                    <a:lnTo>
                      <a:pt x="6" y="11"/>
                    </a:lnTo>
                    <a:lnTo>
                      <a:pt x="1" y="10"/>
                    </a:lnTo>
                    <a:lnTo>
                      <a:pt x="0" y="8"/>
                    </a:lnTo>
                    <a:lnTo>
                      <a:pt x="1" y="5"/>
                    </a:lnTo>
                    <a:lnTo>
                      <a:pt x="5" y="3"/>
                    </a:lnTo>
                    <a:lnTo>
                      <a:pt x="9" y="1"/>
                    </a:lnTo>
                    <a:lnTo>
                      <a:pt x="16"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95" name="Freeform 1505"/>
              <p:cNvSpPr>
                <a:spLocks noChangeArrowheads="1"/>
              </p:cNvSpPr>
              <p:nvPr/>
            </p:nvSpPr>
            <p:spPr bwMode="auto">
              <a:xfrm>
                <a:off x="4722" y="1249"/>
                <a:ext cx="15" cy="5"/>
              </a:xfrm>
              <a:custGeom>
                <a:avLst/>
                <a:gdLst>
                  <a:gd name="T0" fmla="*/ 0 w 34"/>
                  <a:gd name="T1" fmla="*/ 0 h 12"/>
                  <a:gd name="T2" fmla="*/ 0 w 34"/>
                  <a:gd name="T3" fmla="*/ 0 h 12"/>
                  <a:gd name="T4" fmla="*/ 0 w 34"/>
                  <a:gd name="T5" fmla="*/ 0 h 12"/>
                  <a:gd name="T6" fmla="*/ 0 w 34"/>
                  <a:gd name="T7" fmla="*/ 0 h 12"/>
                  <a:gd name="T8" fmla="*/ 0 w 34"/>
                  <a:gd name="T9" fmla="*/ 0 h 12"/>
                  <a:gd name="T10" fmla="*/ 0 w 34"/>
                  <a:gd name="T11" fmla="*/ 0 h 12"/>
                  <a:gd name="T12" fmla="*/ 0 w 34"/>
                  <a:gd name="T13" fmla="*/ 0 h 12"/>
                  <a:gd name="T14" fmla="*/ 0 w 34"/>
                  <a:gd name="T15" fmla="*/ 0 h 12"/>
                  <a:gd name="T16" fmla="*/ 0 w 34"/>
                  <a:gd name="T17" fmla="*/ 0 h 12"/>
                  <a:gd name="T18" fmla="*/ 0 w 34"/>
                  <a:gd name="T19" fmla="*/ 0 h 12"/>
                  <a:gd name="T20" fmla="*/ 0 w 34"/>
                  <a:gd name="T21" fmla="*/ 0 h 12"/>
                  <a:gd name="T22" fmla="*/ 0 w 34"/>
                  <a:gd name="T23" fmla="*/ 0 h 12"/>
                  <a:gd name="T24" fmla="*/ 0 w 34"/>
                  <a:gd name="T25" fmla="*/ 0 h 12"/>
                  <a:gd name="T26" fmla="*/ 0 w 34"/>
                  <a:gd name="T27" fmla="*/ 0 h 12"/>
                  <a:gd name="T28" fmla="*/ 0 w 34"/>
                  <a:gd name="T29" fmla="*/ 0 h 12"/>
                  <a:gd name="T30" fmla="*/ 0 w 34"/>
                  <a:gd name="T31" fmla="*/ 0 h 12"/>
                  <a:gd name="T32" fmla="*/ 0 w 34"/>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2">
                    <a:moveTo>
                      <a:pt x="17" y="0"/>
                    </a:moveTo>
                    <a:lnTo>
                      <a:pt x="23" y="0"/>
                    </a:lnTo>
                    <a:lnTo>
                      <a:pt x="29" y="0"/>
                    </a:lnTo>
                    <a:lnTo>
                      <a:pt x="33" y="2"/>
                    </a:lnTo>
                    <a:lnTo>
                      <a:pt x="34" y="4"/>
                    </a:lnTo>
                    <a:lnTo>
                      <a:pt x="33" y="6"/>
                    </a:lnTo>
                    <a:lnTo>
                      <a:pt x="29" y="9"/>
                    </a:lnTo>
                    <a:lnTo>
                      <a:pt x="25" y="11"/>
                    </a:lnTo>
                    <a:lnTo>
                      <a:pt x="18" y="12"/>
                    </a:lnTo>
                    <a:lnTo>
                      <a:pt x="11" y="12"/>
                    </a:lnTo>
                    <a:lnTo>
                      <a:pt x="6" y="11"/>
                    </a:lnTo>
                    <a:lnTo>
                      <a:pt x="2" y="10"/>
                    </a:lnTo>
                    <a:lnTo>
                      <a:pt x="0" y="8"/>
                    </a:lnTo>
                    <a:lnTo>
                      <a:pt x="2" y="5"/>
                    </a:lnTo>
                    <a:lnTo>
                      <a:pt x="5" y="3"/>
                    </a:lnTo>
                    <a:lnTo>
                      <a:pt x="10" y="1"/>
                    </a:lnTo>
                    <a:lnTo>
                      <a:pt x="17"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96" name="Freeform 1506"/>
              <p:cNvSpPr>
                <a:spLocks noChangeArrowheads="1"/>
              </p:cNvSpPr>
              <p:nvPr/>
            </p:nvSpPr>
            <p:spPr bwMode="auto">
              <a:xfrm>
                <a:off x="4750" y="1248"/>
                <a:ext cx="15" cy="5"/>
              </a:xfrm>
              <a:custGeom>
                <a:avLst/>
                <a:gdLst>
                  <a:gd name="T0" fmla="*/ 0 w 33"/>
                  <a:gd name="T1" fmla="*/ 0 h 13"/>
                  <a:gd name="T2" fmla="*/ 0 w 33"/>
                  <a:gd name="T3" fmla="*/ 0 h 13"/>
                  <a:gd name="T4" fmla="*/ 0 w 33"/>
                  <a:gd name="T5" fmla="*/ 0 h 13"/>
                  <a:gd name="T6" fmla="*/ 0 w 33"/>
                  <a:gd name="T7" fmla="*/ 0 h 13"/>
                  <a:gd name="T8" fmla="*/ 0 w 33"/>
                  <a:gd name="T9" fmla="*/ 0 h 13"/>
                  <a:gd name="T10" fmla="*/ 0 w 33"/>
                  <a:gd name="T11" fmla="*/ 0 h 13"/>
                  <a:gd name="T12" fmla="*/ 0 w 33"/>
                  <a:gd name="T13" fmla="*/ 0 h 13"/>
                  <a:gd name="T14" fmla="*/ 0 w 33"/>
                  <a:gd name="T15" fmla="*/ 0 h 13"/>
                  <a:gd name="T16" fmla="*/ 0 w 33"/>
                  <a:gd name="T17" fmla="*/ 0 h 13"/>
                  <a:gd name="T18" fmla="*/ 0 w 33"/>
                  <a:gd name="T19" fmla="*/ 0 h 13"/>
                  <a:gd name="T20" fmla="*/ 0 w 33"/>
                  <a:gd name="T21" fmla="*/ 0 h 13"/>
                  <a:gd name="T22" fmla="*/ 0 w 33"/>
                  <a:gd name="T23" fmla="*/ 0 h 13"/>
                  <a:gd name="T24" fmla="*/ 0 w 33"/>
                  <a:gd name="T25" fmla="*/ 0 h 13"/>
                  <a:gd name="T26" fmla="*/ 0 w 33"/>
                  <a:gd name="T27" fmla="*/ 0 h 13"/>
                  <a:gd name="T28" fmla="*/ 0 w 33"/>
                  <a:gd name="T29" fmla="*/ 0 h 13"/>
                  <a:gd name="T30" fmla="*/ 0 w 33"/>
                  <a:gd name="T31" fmla="*/ 0 h 13"/>
                  <a:gd name="T32" fmla="*/ 0 w 33"/>
                  <a:gd name="T33" fmla="*/ 0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 h="13">
                    <a:moveTo>
                      <a:pt x="16" y="0"/>
                    </a:moveTo>
                    <a:lnTo>
                      <a:pt x="23" y="0"/>
                    </a:lnTo>
                    <a:lnTo>
                      <a:pt x="29" y="0"/>
                    </a:lnTo>
                    <a:lnTo>
                      <a:pt x="32" y="3"/>
                    </a:lnTo>
                    <a:lnTo>
                      <a:pt x="33" y="5"/>
                    </a:lnTo>
                    <a:lnTo>
                      <a:pt x="32" y="7"/>
                    </a:lnTo>
                    <a:lnTo>
                      <a:pt x="29" y="9"/>
                    </a:lnTo>
                    <a:lnTo>
                      <a:pt x="24" y="12"/>
                    </a:lnTo>
                    <a:lnTo>
                      <a:pt x="17" y="13"/>
                    </a:lnTo>
                    <a:lnTo>
                      <a:pt x="10" y="13"/>
                    </a:lnTo>
                    <a:lnTo>
                      <a:pt x="6" y="12"/>
                    </a:lnTo>
                    <a:lnTo>
                      <a:pt x="2" y="11"/>
                    </a:lnTo>
                    <a:lnTo>
                      <a:pt x="0" y="8"/>
                    </a:lnTo>
                    <a:lnTo>
                      <a:pt x="1" y="6"/>
                    </a:lnTo>
                    <a:lnTo>
                      <a:pt x="5" y="4"/>
                    </a:lnTo>
                    <a:lnTo>
                      <a:pt x="9" y="1"/>
                    </a:lnTo>
                    <a:lnTo>
                      <a:pt x="16"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97" name="Freeform 1507"/>
              <p:cNvSpPr>
                <a:spLocks noChangeArrowheads="1"/>
              </p:cNvSpPr>
              <p:nvPr/>
            </p:nvSpPr>
            <p:spPr bwMode="auto">
              <a:xfrm>
                <a:off x="4696" y="1253"/>
                <a:ext cx="11" cy="4"/>
              </a:xfrm>
              <a:custGeom>
                <a:avLst/>
                <a:gdLst>
                  <a:gd name="T0" fmla="*/ 0 w 23"/>
                  <a:gd name="T1" fmla="*/ 0 h 9"/>
                  <a:gd name="T2" fmla="*/ 0 w 23"/>
                  <a:gd name="T3" fmla="*/ 0 h 9"/>
                  <a:gd name="T4" fmla="*/ 0 w 23"/>
                  <a:gd name="T5" fmla="*/ 0 h 9"/>
                  <a:gd name="T6" fmla="*/ 0 w 23"/>
                  <a:gd name="T7" fmla="*/ 0 h 9"/>
                  <a:gd name="T8" fmla="*/ 0 w 23"/>
                  <a:gd name="T9" fmla="*/ 0 h 9"/>
                  <a:gd name="T10" fmla="*/ 0 w 23"/>
                  <a:gd name="T11" fmla="*/ 0 h 9"/>
                  <a:gd name="T12" fmla="*/ 0 w 23"/>
                  <a:gd name="T13" fmla="*/ 0 h 9"/>
                  <a:gd name="T14" fmla="*/ 0 w 23"/>
                  <a:gd name="T15" fmla="*/ 0 h 9"/>
                  <a:gd name="T16" fmla="*/ 0 w 23"/>
                  <a:gd name="T17" fmla="*/ 0 h 9"/>
                  <a:gd name="T18" fmla="*/ 0 w 23"/>
                  <a:gd name="T19" fmla="*/ 0 h 9"/>
                  <a:gd name="T20" fmla="*/ 0 w 23"/>
                  <a:gd name="T21" fmla="*/ 0 h 9"/>
                  <a:gd name="T22" fmla="*/ 0 w 23"/>
                  <a:gd name="T23" fmla="*/ 0 h 9"/>
                  <a:gd name="T24" fmla="*/ 0 w 23"/>
                  <a:gd name="T25" fmla="*/ 0 h 9"/>
                  <a:gd name="T26" fmla="*/ 0 w 23"/>
                  <a:gd name="T27" fmla="*/ 0 h 9"/>
                  <a:gd name="T28" fmla="*/ 0 w 23"/>
                  <a:gd name="T29" fmla="*/ 0 h 9"/>
                  <a:gd name="T30" fmla="*/ 0 w 23"/>
                  <a:gd name="T31" fmla="*/ 0 h 9"/>
                  <a:gd name="T32" fmla="*/ 0 w 23"/>
                  <a:gd name="T33" fmla="*/ 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9">
                    <a:moveTo>
                      <a:pt x="11" y="0"/>
                    </a:moveTo>
                    <a:lnTo>
                      <a:pt x="16" y="0"/>
                    </a:lnTo>
                    <a:lnTo>
                      <a:pt x="19" y="0"/>
                    </a:lnTo>
                    <a:lnTo>
                      <a:pt x="22" y="2"/>
                    </a:lnTo>
                    <a:lnTo>
                      <a:pt x="23" y="3"/>
                    </a:lnTo>
                    <a:lnTo>
                      <a:pt x="23" y="5"/>
                    </a:lnTo>
                    <a:lnTo>
                      <a:pt x="21" y="7"/>
                    </a:lnTo>
                    <a:lnTo>
                      <a:pt x="16" y="8"/>
                    </a:lnTo>
                    <a:lnTo>
                      <a:pt x="11" y="9"/>
                    </a:lnTo>
                    <a:lnTo>
                      <a:pt x="7" y="9"/>
                    </a:lnTo>
                    <a:lnTo>
                      <a:pt x="3" y="8"/>
                    </a:lnTo>
                    <a:lnTo>
                      <a:pt x="1" y="7"/>
                    </a:lnTo>
                    <a:lnTo>
                      <a:pt x="0" y="6"/>
                    </a:lnTo>
                    <a:lnTo>
                      <a:pt x="0" y="3"/>
                    </a:lnTo>
                    <a:lnTo>
                      <a:pt x="2" y="2"/>
                    </a:lnTo>
                    <a:lnTo>
                      <a:pt x="7" y="0"/>
                    </a:lnTo>
                    <a:lnTo>
                      <a:pt x="11" y="0"/>
                    </a:lnTo>
                    <a:close/>
                  </a:path>
                </a:pathLst>
              </a:custGeom>
              <a:solidFill>
                <a:srgbClr val="63F4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98" name="Freeform 1508"/>
              <p:cNvSpPr>
                <a:spLocks noChangeArrowheads="1"/>
              </p:cNvSpPr>
              <p:nvPr/>
            </p:nvSpPr>
            <p:spPr bwMode="auto">
              <a:xfrm>
                <a:off x="4724" y="1249"/>
                <a:ext cx="11" cy="4"/>
              </a:xfrm>
              <a:custGeom>
                <a:avLst/>
                <a:gdLst>
                  <a:gd name="T0" fmla="*/ 0 w 24"/>
                  <a:gd name="T1" fmla="*/ 0 h 9"/>
                  <a:gd name="T2" fmla="*/ 0 w 24"/>
                  <a:gd name="T3" fmla="*/ 0 h 9"/>
                  <a:gd name="T4" fmla="*/ 0 w 24"/>
                  <a:gd name="T5" fmla="*/ 0 h 9"/>
                  <a:gd name="T6" fmla="*/ 0 w 24"/>
                  <a:gd name="T7" fmla="*/ 0 h 9"/>
                  <a:gd name="T8" fmla="*/ 0 w 24"/>
                  <a:gd name="T9" fmla="*/ 0 h 9"/>
                  <a:gd name="T10" fmla="*/ 0 w 24"/>
                  <a:gd name="T11" fmla="*/ 0 h 9"/>
                  <a:gd name="T12" fmla="*/ 0 w 24"/>
                  <a:gd name="T13" fmla="*/ 0 h 9"/>
                  <a:gd name="T14" fmla="*/ 0 w 24"/>
                  <a:gd name="T15" fmla="*/ 0 h 9"/>
                  <a:gd name="T16" fmla="*/ 0 w 24"/>
                  <a:gd name="T17" fmla="*/ 0 h 9"/>
                  <a:gd name="T18" fmla="*/ 0 w 24"/>
                  <a:gd name="T19" fmla="*/ 0 h 9"/>
                  <a:gd name="T20" fmla="*/ 0 w 24"/>
                  <a:gd name="T21" fmla="*/ 0 h 9"/>
                  <a:gd name="T22" fmla="*/ 0 w 24"/>
                  <a:gd name="T23" fmla="*/ 0 h 9"/>
                  <a:gd name="T24" fmla="*/ 0 w 24"/>
                  <a:gd name="T25" fmla="*/ 0 h 9"/>
                  <a:gd name="T26" fmla="*/ 0 w 24"/>
                  <a:gd name="T27" fmla="*/ 0 h 9"/>
                  <a:gd name="T28" fmla="*/ 0 w 24"/>
                  <a:gd name="T29" fmla="*/ 0 h 9"/>
                  <a:gd name="T30" fmla="*/ 0 w 24"/>
                  <a:gd name="T31" fmla="*/ 0 h 9"/>
                  <a:gd name="T32" fmla="*/ 0 w 24"/>
                  <a:gd name="T33" fmla="*/ 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 h="9">
                    <a:moveTo>
                      <a:pt x="12" y="0"/>
                    </a:moveTo>
                    <a:lnTo>
                      <a:pt x="16" y="0"/>
                    </a:lnTo>
                    <a:lnTo>
                      <a:pt x="21" y="1"/>
                    </a:lnTo>
                    <a:lnTo>
                      <a:pt x="23" y="2"/>
                    </a:lnTo>
                    <a:lnTo>
                      <a:pt x="24" y="3"/>
                    </a:lnTo>
                    <a:lnTo>
                      <a:pt x="23" y="5"/>
                    </a:lnTo>
                    <a:lnTo>
                      <a:pt x="21" y="8"/>
                    </a:lnTo>
                    <a:lnTo>
                      <a:pt x="17" y="9"/>
                    </a:lnTo>
                    <a:lnTo>
                      <a:pt x="13" y="9"/>
                    </a:lnTo>
                    <a:lnTo>
                      <a:pt x="8" y="9"/>
                    </a:lnTo>
                    <a:lnTo>
                      <a:pt x="3" y="9"/>
                    </a:lnTo>
                    <a:lnTo>
                      <a:pt x="1" y="8"/>
                    </a:lnTo>
                    <a:lnTo>
                      <a:pt x="0" y="5"/>
                    </a:lnTo>
                    <a:lnTo>
                      <a:pt x="1" y="4"/>
                    </a:lnTo>
                    <a:lnTo>
                      <a:pt x="3" y="2"/>
                    </a:lnTo>
                    <a:lnTo>
                      <a:pt x="7" y="1"/>
                    </a:lnTo>
                    <a:lnTo>
                      <a:pt x="12" y="0"/>
                    </a:lnTo>
                    <a:close/>
                  </a:path>
                </a:pathLst>
              </a:custGeom>
              <a:solidFill>
                <a:srgbClr val="FF3A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799" name="Freeform 1509"/>
              <p:cNvSpPr>
                <a:spLocks noChangeArrowheads="1"/>
              </p:cNvSpPr>
              <p:nvPr/>
            </p:nvSpPr>
            <p:spPr bwMode="auto">
              <a:xfrm>
                <a:off x="4753" y="1249"/>
                <a:ext cx="11" cy="3"/>
              </a:xfrm>
              <a:custGeom>
                <a:avLst/>
                <a:gdLst>
                  <a:gd name="T0" fmla="*/ 0 w 24"/>
                  <a:gd name="T1" fmla="*/ 0 h 8"/>
                  <a:gd name="T2" fmla="*/ 0 w 24"/>
                  <a:gd name="T3" fmla="*/ 0 h 8"/>
                  <a:gd name="T4" fmla="*/ 0 w 24"/>
                  <a:gd name="T5" fmla="*/ 0 h 8"/>
                  <a:gd name="T6" fmla="*/ 0 w 24"/>
                  <a:gd name="T7" fmla="*/ 0 h 8"/>
                  <a:gd name="T8" fmla="*/ 0 w 24"/>
                  <a:gd name="T9" fmla="*/ 0 h 8"/>
                  <a:gd name="T10" fmla="*/ 0 w 24"/>
                  <a:gd name="T11" fmla="*/ 0 h 8"/>
                  <a:gd name="T12" fmla="*/ 0 w 24"/>
                  <a:gd name="T13" fmla="*/ 0 h 8"/>
                  <a:gd name="T14" fmla="*/ 0 w 24"/>
                  <a:gd name="T15" fmla="*/ 0 h 8"/>
                  <a:gd name="T16" fmla="*/ 0 w 24"/>
                  <a:gd name="T17" fmla="*/ 0 h 8"/>
                  <a:gd name="T18" fmla="*/ 0 w 24"/>
                  <a:gd name="T19" fmla="*/ 0 h 8"/>
                  <a:gd name="T20" fmla="*/ 0 w 24"/>
                  <a:gd name="T21" fmla="*/ 0 h 8"/>
                  <a:gd name="T22" fmla="*/ 0 w 24"/>
                  <a:gd name="T23" fmla="*/ 0 h 8"/>
                  <a:gd name="T24" fmla="*/ 0 w 24"/>
                  <a:gd name="T25" fmla="*/ 0 h 8"/>
                  <a:gd name="T26" fmla="*/ 0 w 24"/>
                  <a:gd name="T27" fmla="*/ 0 h 8"/>
                  <a:gd name="T28" fmla="*/ 0 w 24"/>
                  <a:gd name="T29" fmla="*/ 0 h 8"/>
                  <a:gd name="T30" fmla="*/ 0 w 24"/>
                  <a:gd name="T31" fmla="*/ 0 h 8"/>
                  <a:gd name="T32" fmla="*/ 0 w 24"/>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 h="8">
                    <a:moveTo>
                      <a:pt x="11" y="0"/>
                    </a:moveTo>
                    <a:lnTo>
                      <a:pt x="16" y="0"/>
                    </a:lnTo>
                    <a:lnTo>
                      <a:pt x="19" y="0"/>
                    </a:lnTo>
                    <a:lnTo>
                      <a:pt x="23" y="1"/>
                    </a:lnTo>
                    <a:lnTo>
                      <a:pt x="24" y="3"/>
                    </a:lnTo>
                    <a:lnTo>
                      <a:pt x="23" y="4"/>
                    </a:lnTo>
                    <a:lnTo>
                      <a:pt x="20" y="6"/>
                    </a:lnTo>
                    <a:lnTo>
                      <a:pt x="17" y="8"/>
                    </a:lnTo>
                    <a:lnTo>
                      <a:pt x="12" y="8"/>
                    </a:lnTo>
                    <a:lnTo>
                      <a:pt x="8" y="8"/>
                    </a:lnTo>
                    <a:lnTo>
                      <a:pt x="3" y="8"/>
                    </a:lnTo>
                    <a:lnTo>
                      <a:pt x="1" y="6"/>
                    </a:lnTo>
                    <a:lnTo>
                      <a:pt x="0" y="5"/>
                    </a:lnTo>
                    <a:lnTo>
                      <a:pt x="1" y="3"/>
                    </a:lnTo>
                    <a:lnTo>
                      <a:pt x="3" y="1"/>
                    </a:lnTo>
                    <a:lnTo>
                      <a:pt x="7" y="0"/>
                    </a:lnTo>
                    <a:lnTo>
                      <a:pt x="11" y="0"/>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800" name="Freeform 1510"/>
              <p:cNvSpPr>
                <a:spLocks noChangeArrowheads="1"/>
              </p:cNvSpPr>
              <p:nvPr/>
            </p:nvSpPr>
            <p:spPr bwMode="auto">
              <a:xfrm>
                <a:off x="4699" y="1607"/>
                <a:ext cx="86" cy="27"/>
              </a:xfrm>
              <a:custGeom>
                <a:avLst/>
                <a:gdLst>
                  <a:gd name="T0" fmla="*/ 0 w 193"/>
                  <a:gd name="T1" fmla="*/ 0 h 66"/>
                  <a:gd name="T2" fmla="*/ 0 w 193"/>
                  <a:gd name="T3" fmla="*/ 0 h 66"/>
                  <a:gd name="T4" fmla="*/ 0 w 193"/>
                  <a:gd name="T5" fmla="*/ 0 h 66"/>
                  <a:gd name="T6" fmla="*/ 0 w 193"/>
                  <a:gd name="T7" fmla="*/ 0 h 66"/>
                  <a:gd name="T8" fmla="*/ 0 w 193"/>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3" h="66">
                    <a:moveTo>
                      <a:pt x="0" y="0"/>
                    </a:moveTo>
                    <a:lnTo>
                      <a:pt x="193" y="19"/>
                    </a:lnTo>
                    <a:lnTo>
                      <a:pt x="193" y="66"/>
                    </a:lnTo>
                    <a:lnTo>
                      <a:pt x="0" y="38"/>
                    </a:lnTo>
                    <a:lnTo>
                      <a:pt x="0" y="0"/>
                    </a:lnTo>
                    <a:close/>
                  </a:path>
                </a:pathLst>
              </a:custGeom>
              <a:solidFill>
                <a:srgbClr val="9670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58739" name="Text Box 1511"/>
          <p:cNvSpPr txBox="1">
            <a:spLocks noChangeArrowheads="1"/>
          </p:cNvSpPr>
          <p:nvPr/>
        </p:nvSpPr>
        <p:spPr bwMode="auto">
          <a:xfrm>
            <a:off x="2936875" y="4683125"/>
            <a:ext cx="790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400" b="1">
                <a:latin typeface="Arial" panose="020B0604020202020204" pitchFamily="34" charset="0"/>
              </a:rPr>
              <a:t>Optical probe</a:t>
            </a:r>
          </a:p>
        </p:txBody>
      </p:sp>
      <p:sp>
        <p:nvSpPr>
          <p:cNvPr id="158740" name="AutoShape 1512"/>
          <p:cNvSpPr>
            <a:spLocks noChangeArrowheads="1"/>
          </p:cNvSpPr>
          <p:nvPr/>
        </p:nvSpPr>
        <p:spPr bwMode="auto">
          <a:xfrm>
            <a:off x="2887663" y="3808413"/>
            <a:ext cx="34925" cy="133350"/>
          </a:xfrm>
          <a:prstGeom prst="downArrow">
            <a:avLst>
              <a:gd name="adj1" fmla="val 50000"/>
              <a:gd name="adj2" fmla="val 95455"/>
            </a:avLst>
          </a:prstGeom>
          <a:solidFill>
            <a:srgbClr val="FFFF66"/>
          </a:solidFill>
          <a:ln w="9525">
            <a:solidFill>
              <a:srgbClr val="FFFF66"/>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en-GB" altLang="zh-CN" sz="1200">
              <a:latin typeface="Arial" panose="020B0604020202020204" pitchFamily="34" charset="0"/>
            </a:endParaRPr>
          </a:p>
        </p:txBody>
      </p:sp>
      <p:sp>
        <p:nvSpPr>
          <p:cNvPr id="158741" name="AutoShape 1513"/>
          <p:cNvSpPr>
            <a:spLocks noChangeArrowheads="1"/>
          </p:cNvSpPr>
          <p:nvPr/>
        </p:nvSpPr>
        <p:spPr bwMode="auto">
          <a:xfrm rot="5400000">
            <a:off x="2138362" y="3295651"/>
            <a:ext cx="136525" cy="1790700"/>
          </a:xfrm>
          <a:prstGeom prst="can">
            <a:avLst>
              <a:gd name="adj" fmla="val 39713"/>
            </a:avLst>
          </a:prstGeom>
          <a:gradFill rotWithShape="1">
            <a:gsLst>
              <a:gs pos="0">
                <a:srgbClr val="DDDDDD"/>
              </a:gs>
              <a:gs pos="100000">
                <a:srgbClr val="4D4D4D"/>
              </a:gs>
            </a:gsLst>
            <a:lin ang="0" scaled="1"/>
          </a:gradFill>
          <a:ln w="9525">
            <a:solidFill>
              <a:schemeClr val="bg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42" name="Line 1514"/>
          <p:cNvSpPr>
            <a:spLocks noChangeShapeType="1"/>
          </p:cNvSpPr>
          <p:nvPr/>
        </p:nvSpPr>
        <p:spPr bwMode="auto">
          <a:xfrm>
            <a:off x="1209675" y="3995738"/>
            <a:ext cx="74613" cy="968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8743" name="Line 1515"/>
          <p:cNvSpPr>
            <a:spLocks noChangeShapeType="1"/>
          </p:cNvSpPr>
          <p:nvPr/>
        </p:nvSpPr>
        <p:spPr bwMode="auto">
          <a:xfrm flipH="1">
            <a:off x="1209675" y="4313238"/>
            <a:ext cx="74613" cy="101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8744" name="AutoShape 1516"/>
          <p:cNvSpPr>
            <a:spLocks noChangeArrowheads="1"/>
          </p:cNvSpPr>
          <p:nvPr/>
        </p:nvSpPr>
        <p:spPr bwMode="auto">
          <a:xfrm rot="5400000">
            <a:off x="1869282" y="3440906"/>
            <a:ext cx="373062" cy="1482725"/>
          </a:xfrm>
          <a:prstGeom prst="can">
            <a:avLst>
              <a:gd name="adj" fmla="val 37849"/>
            </a:avLst>
          </a:prstGeom>
          <a:gradFill rotWithShape="1">
            <a:gsLst>
              <a:gs pos="0">
                <a:srgbClr val="DDDDDD"/>
              </a:gs>
              <a:gs pos="100000">
                <a:srgbClr val="545454"/>
              </a:gs>
            </a:gsLst>
            <a:lin ang="0" scaled="1"/>
          </a:gradFill>
          <a:ln w="9525">
            <a:solidFill>
              <a:schemeClr val="bg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3648" name="AutoShape 1517"/>
          <p:cNvSpPr>
            <a:spLocks noChangeArrowheads="1"/>
          </p:cNvSpPr>
          <p:nvPr/>
        </p:nvSpPr>
        <p:spPr bwMode="auto">
          <a:xfrm>
            <a:off x="2598738" y="3863975"/>
            <a:ext cx="66675" cy="150813"/>
          </a:xfrm>
          <a:prstGeom prst="can">
            <a:avLst>
              <a:gd name="adj" fmla="val 69596"/>
            </a:avLst>
          </a:prstGeom>
          <a:gradFill rotWithShape="1">
            <a:gsLst>
              <a:gs pos="0">
                <a:schemeClr val="bg2"/>
              </a:gs>
              <a:gs pos="50000">
                <a:srgbClr val="EAEAEA"/>
              </a:gs>
              <a:gs pos="100000">
                <a:schemeClr val="bg2"/>
              </a:gs>
            </a:gsLst>
            <a:lin ang="0" scaled="1"/>
          </a:gradFill>
          <a:ln w="9525">
            <a:solidFill>
              <a:schemeClr val="bg2"/>
            </a:solidFill>
            <a:round/>
            <a:headEnd/>
            <a:tailEnd/>
          </a:ln>
        </p:spPr>
        <p:txBody>
          <a:bodyPr wrap="none" anchor="ctr"/>
          <a:lstStyle/>
          <a:p>
            <a:pPr algn="ctr">
              <a:defRPr/>
            </a:pPr>
            <a:endParaRPr lang="zh-CN" altLang="en-US"/>
          </a:p>
        </p:txBody>
      </p:sp>
      <p:sp>
        <p:nvSpPr>
          <p:cNvPr id="143649" name="AutoShape 1518"/>
          <p:cNvSpPr>
            <a:spLocks noChangeArrowheads="1"/>
          </p:cNvSpPr>
          <p:nvPr/>
        </p:nvSpPr>
        <p:spPr bwMode="auto">
          <a:xfrm>
            <a:off x="2784475" y="4270375"/>
            <a:ext cx="63500" cy="166688"/>
          </a:xfrm>
          <a:prstGeom prst="can">
            <a:avLst>
              <a:gd name="adj" fmla="val 80768"/>
            </a:avLst>
          </a:prstGeom>
          <a:gradFill rotWithShape="1">
            <a:gsLst>
              <a:gs pos="0">
                <a:schemeClr val="bg2"/>
              </a:gs>
              <a:gs pos="50000">
                <a:srgbClr val="FFFFFF"/>
              </a:gs>
              <a:gs pos="100000">
                <a:schemeClr val="bg2"/>
              </a:gs>
            </a:gsLst>
            <a:lin ang="0" scaled="1"/>
          </a:gradFill>
          <a:ln w="9525">
            <a:solidFill>
              <a:schemeClr val="bg2"/>
            </a:solidFill>
            <a:round/>
            <a:headEnd/>
            <a:tailEnd/>
          </a:ln>
        </p:spPr>
        <p:txBody>
          <a:bodyPr wrap="none" anchor="ctr"/>
          <a:lstStyle/>
          <a:p>
            <a:pPr algn="ctr">
              <a:defRPr/>
            </a:pPr>
            <a:endParaRPr lang="zh-CN" altLang="en-US"/>
          </a:p>
        </p:txBody>
      </p:sp>
      <p:sp>
        <p:nvSpPr>
          <p:cNvPr id="158747" name="AutoShape 1519"/>
          <p:cNvSpPr>
            <a:spLocks noChangeArrowheads="1"/>
          </p:cNvSpPr>
          <p:nvPr/>
        </p:nvSpPr>
        <p:spPr bwMode="auto">
          <a:xfrm rot="5400000">
            <a:off x="2674144" y="4072731"/>
            <a:ext cx="263525" cy="227013"/>
          </a:xfrm>
          <a:prstGeom prst="can">
            <a:avLst>
              <a:gd name="adj" fmla="val 41810"/>
            </a:avLst>
          </a:prstGeom>
          <a:gradFill rotWithShape="1">
            <a:gsLst>
              <a:gs pos="0">
                <a:srgbClr val="DDDDDD"/>
              </a:gs>
              <a:gs pos="100000">
                <a:srgbClr val="666666"/>
              </a:gs>
            </a:gsLst>
            <a:lin ang="0" scaled="1"/>
          </a:gradFill>
          <a:ln w="9525">
            <a:solidFill>
              <a:schemeClr val="bg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48" name="AutoShape 1520"/>
          <p:cNvSpPr>
            <a:spLocks noChangeArrowheads="1"/>
          </p:cNvSpPr>
          <p:nvPr/>
        </p:nvSpPr>
        <p:spPr bwMode="auto">
          <a:xfrm rot="5400000">
            <a:off x="2811463" y="4130675"/>
            <a:ext cx="190500" cy="117475"/>
          </a:xfrm>
          <a:prstGeom prst="can">
            <a:avLst>
              <a:gd name="adj" fmla="val 50000"/>
            </a:avLst>
          </a:prstGeom>
          <a:gradFill rotWithShape="1">
            <a:gsLst>
              <a:gs pos="0">
                <a:srgbClr val="DDDDDD"/>
              </a:gs>
              <a:gs pos="100000">
                <a:srgbClr val="4D4D4D"/>
              </a:gs>
            </a:gsLst>
            <a:lin ang="0" scaled="1"/>
          </a:gradFill>
          <a:ln w="9525">
            <a:solidFill>
              <a:schemeClr val="bg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43652" name="AutoShape 1521"/>
          <p:cNvSpPr>
            <a:spLocks noChangeArrowheads="1"/>
          </p:cNvSpPr>
          <p:nvPr/>
        </p:nvSpPr>
        <p:spPr bwMode="auto">
          <a:xfrm>
            <a:off x="2892425" y="3990975"/>
            <a:ext cx="34925" cy="112713"/>
          </a:xfrm>
          <a:prstGeom prst="can">
            <a:avLst>
              <a:gd name="adj" fmla="val 57254"/>
            </a:avLst>
          </a:prstGeom>
          <a:gradFill rotWithShape="1">
            <a:gsLst>
              <a:gs pos="0">
                <a:schemeClr val="bg2"/>
              </a:gs>
              <a:gs pos="50000">
                <a:srgbClr val="FFFFFF"/>
              </a:gs>
              <a:gs pos="100000">
                <a:schemeClr val="bg2"/>
              </a:gs>
            </a:gsLst>
            <a:lin ang="0" scaled="1"/>
          </a:gradFill>
          <a:ln w="9525">
            <a:solidFill>
              <a:schemeClr val="bg2"/>
            </a:solidFill>
            <a:round/>
            <a:headEnd/>
            <a:tailEnd/>
          </a:ln>
        </p:spPr>
        <p:txBody>
          <a:bodyPr wrap="none" anchor="ctr"/>
          <a:lstStyle/>
          <a:p>
            <a:pPr algn="ctr">
              <a:defRPr/>
            </a:pPr>
            <a:endParaRPr lang="zh-CN" altLang="en-US"/>
          </a:p>
        </p:txBody>
      </p:sp>
      <p:sp>
        <p:nvSpPr>
          <p:cNvPr id="158750" name="AutoShape 1522"/>
          <p:cNvSpPr>
            <a:spLocks noChangeArrowheads="1"/>
          </p:cNvSpPr>
          <p:nvPr/>
        </p:nvSpPr>
        <p:spPr bwMode="auto">
          <a:xfrm flipV="1">
            <a:off x="2801938" y="4491038"/>
            <a:ext cx="34925" cy="134937"/>
          </a:xfrm>
          <a:prstGeom prst="downArrow">
            <a:avLst>
              <a:gd name="adj1" fmla="val 50000"/>
              <a:gd name="adj2" fmla="val 96591"/>
            </a:avLst>
          </a:prstGeom>
          <a:solidFill>
            <a:srgbClr val="00FFFF"/>
          </a:solidFill>
          <a:ln w="9525">
            <a:solidFill>
              <a:srgbClr val="00FF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51" name="AutoShape 1523"/>
          <p:cNvSpPr>
            <a:spLocks noChangeArrowheads="1"/>
          </p:cNvSpPr>
          <p:nvPr/>
        </p:nvSpPr>
        <p:spPr bwMode="auto">
          <a:xfrm flipV="1">
            <a:off x="2619375" y="3686175"/>
            <a:ext cx="33338" cy="133350"/>
          </a:xfrm>
          <a:prstGeom prst="downArrow">
            <a:avLst>
              <a:gd name="adj1" fmla="val 50000"/>
              <a:gd name="adj2" fmla="val 99999"/>
            </a:avLst>
          </a:prstGeom>
          <a:solidFill>
            <a:srgbClr val="00FFFF"/>
          </a:solidFill>
          <a:ln w="9525">
            <a:solidFill>
              <a:srgbClr val="00FF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52" name="AutoShape 1524"/>
          <p:cNvSpPr>
            <a:spLocks noChangeArrowheads="1"/>
          </p:cNvSpPr>
          <p:nvPr/>
        </p:nvSpPr>
        <p:spPr bwMode="auto">
          <a:xfrm rot="5400000">
            <a:off x="2944812" y="4102101"/>
            <a:ext cx="136525" cy="177800"/>
          </a:xfrm>
          <a:prstGeom prst="can">
            <a:avLst>
              <a:gd name="adj" fmla="val 27228"/>
            </a:avLst>
          </a:prstGeom>
          <a:gradFill rotWithShape="1">
            <a:gsLst>
              <a:gs pos="0">
                <a:srgbClr val="DDDDDD"/>
              </a:gs>
              <a:gs pos="100000">
                <a:srgbClr val="4D4D4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53" name="AutoShape 1525" descr="Light horizontal"/>
          <p:cNvSpPr>
            <a:spLocks noChangeArrowheads="1"/>
          </p:cNvSpPr>
          <p:nvPr/>
        </p:nvSpPr>
        <p:spPr bwMode="auto">
          <a:xfrm rot="5400000">
            <a:off x="3001170" y="4098131"/>
            <a:ext cx="176212" cy="187325"/>
          </a:xfrm>
          <a:prstGeom prst="can">
            <a:avLst>
              <a:gd name="adj" fmla="val 25592"/>
            </a:avLst>
          </a:prstGeom>
          <a:blipFill dpi="0" rotWithShape="0">
            <a:blip r:embed="rId2"/>
            <a:srcRect/>
            <a:tile tx="0" ty="0" sx="100000" sy="100000" flip="none" algn="tl"/>
          </a:blipFill>
          <a:ln w="9525">
            <a:solidFill>
              <a:schemeClr val="bg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54" name="AutoShape 1526"/>
          <p:cNvSpPr>
            <a:spLocks noChangeArrowheads="1"/>
          </p:cNvSpPr>
          <p:nvPr/>
        </p:nvSpPr>
        <p:spPr bwMode="auto">
          <a:xfrm rot="5400000">
            <a:off x="3245644" y="4033044"/>
            <a:ext cx="136525" cy="315913"/>
          </a:xfrm>
          <a:prstGeom prst="can">
            <a:avLst>
              <a:gd name="adj" fmla="val 22304"/>
            </a:avLst>
          </a:prstGeom>
          <a:gradFill rotWithShape="1">
            <a:gsLst>
              <a:gs pos="0">
                <a:srgbClr val="DDDDDD"/>
              </a:gs>
              <a:gs pos="100000">
                <a:srgbClr val="4D4D4D"/>
              </a:gs>
            </a:gsLst>
            <a:lin ang="0" scaled="1"/>
          </a:gradFill>
          <a:ln w="9525">
            <a:solidFill>
              <a:schemeClr val="bg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55" name="Line 1527"/>
          <p:cNvSpPr>
            <a:spLocks noChangeShapeType="1"/>
          </p:cNvSpPr>
          <p:nvPr/>
        </p:nvSpPr>
        <p:spPr bwMode="auto">
          <a:xfrm>
            <a:off x="3192463" y="4219575"/>
            <a:ext cx="107950" cy="3619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756" name="Group 1528"/>
          <p:cNvGrpSpPr>
            <a:grpSpLocks/>
          </p:cNvGrpSpPr>
          <p:nvPr/>
        </p:nvGrpSpPr>
        <p:grpSpPr bwMode="auto">
          <a:xfrm>
            <a:off x="3263900" y="3790950"/>
            <a:ext cx="1209675" cy="663575"/>
            <a:chOff x="2208" y="2001"/>
            <a:chExt cx="1070" cy="542"/>
          </a:xfrm>
        </p:grpSpPr>
        <p:sp>
          <p:nvSpPr>
            <p:cNvPr id="158761" name="AutoShape 1529"/>
            <p:cNvSpPr>
              <a:spLocks noChangeArrowheads="1"/>
            </p:cNvSpPr>
            <p:nvPr/>
          </p:nvSpPr>
          <p:spPr bwMode="auto">
            <a:xfrm rot="5400000">
              <a:off x="2212" y="2220"/>
              <a:ext cx="208" cy="216"/>
            </a:xfrm>
            <a:prstGeom prst="can">
              <a:avLst>
                <a:gd name="adj" fmla="val 25000"/>
              </a:avLst>
            </a:prstGeom>
            <a:gradFill rotWithShape="1">
              <a:gsLst>
                <a:gs pos="0">
                  <a:srgbClr val="DDDDDD"/>
                </a:gs>
                <a:gs pos="100000">
                  <a:srgbClr val="4D4D4D"/>
                </a:gs>
              </a:gsLst>
              <a:lin ang="0" scaled="1"/>
            </a:gradFill>
            <a:ln w="9525">
              <a:solidFill>
                <a:schemeClr val="bg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62" name="AutoShape 1530"/>
            <p:cNvSpPr>
              <a:spLocks noChangeArrowheads="1"/>
            </p:cNvSpPr>
            <p:nvPr/>
          </p:nvSpPr>
          <p:spPr bwMode="auto">
            <a:xfrm>
              <a:off x="2360" y="2001"/>
              <a:ext cx="886" cy="542"/>
            </a:xfrm>
            <a:prstGeom prst="cube">
              <a:avLst>
                <a:gd name="adj" fmla="val 23065"/>
              </a:avLst>
            </a:prstGeom>
            <a:gradFill rotWithShape="1">
              <a:gsLst>
                <a:gs pos="0">
                  <a:schemeClr val="bg2"/>
                </a:gs>
                <a:gs pos="100000">
                  <a:srgbClr val="4D4D4D"/>
                </a:gs>
              </a:gsLst>
              <a:lin ang="5400000" scaled="1"/>
            </a:gradFill>
            <a:ln w="3175">
              <a:solidFill>
                <a:schemeClr val="bg2"/>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63" name="AutoShape 1531"/>
            <p:cNvSpPr>
              <a:spLocks noChangeArrowheads="1"/>
            </p:cNvSpPr>
            <p:nvPr/>
          </p:nvSpPr>
          <p:spPr bwMode="auto">
            <a:xfrm>
              <a:off x="3160" y="2249"/>
              <a:ext cx="118" cy="206"/>
            </a:xfrm>
            <a:prstGeom prst="cube">
              <a:avLst>
                <a:gd name="adj" fmla="val 59093"/>
              </a:avLst>
            </a:prstGeom>
            <a:gradFill rotWithShape="1">
              <a:gsLst>
                <a:gs pos="0">
                  <a:schemeClr val="bg2"/>
                </a:gs>
                <a:gs pos="100000">
                  <a:srgbClr val="494949"/>
                </a:gs>
              </a:gsLst>
              <a:lin ang="5400000" scaled="1"/>
            </a:gradFill>
            <a:ln w="3175">
              <a:solidFill>
                <a:schemeClr val="bg2"/>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8764" name="AutoShape 1532"/>
            <p:cNvSpPr>
              <a:spLocks noChangeArrowheads="1"/>
            </p:cNvSpPr>
            <p:nvPr/>
          </p:nvSpPr>
          <p:spPr bwMode="auto">
            <a:xfrm>
              <a:off x="3160" y="2065"/>
              <a:ext cx="118" cy="206"/>
            </a:xfrm>
            <a:prstGeom prst="cube">
              <a:avLst>
                <a:gd name="adj" fmla="val 59093"/>
              </a:avLst>
            </a:prstGeom>
            <a:gradFill rotWithShape="1">
              <a:gsLst>
                <a:gs pos="0">
                  <a:schemeClr val="bg2"/>
                </a:gs>
                <a:gs pos="100000">
                  <a:srgbClr val="555555"/>
                </a:gs>
              </a:gsLst>
              <a:lin ang="5400000" scaled="1"/>
            </a:gradFill>
            <a:ln w="3175">
              <a:solidFill>
                <a:schemeClr val="bg2"/>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sp>
        <p:nvSpPr>
          <p:cNvPr id="158757" name="Text Box 1533"/>
          <p:cNvSpPr txBox="1">
            <a:spLocks noChangeArrowheads="1"/>
          </p:cNvSpPr>
          <p:nvPr/>
        </p:nvSpPr>
        <p:spPr bwMode="auto">
          <a:xfrm>
            <a:off x="3810000" y="3044825"/>
            <a:ext cx="10271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400" b="1">
                <a:latin typeface="Arial" panose="020B0604020202020204" pitchFamily="34" charset="0"/>
              </a:rPr>
              <a:t>Camera housing</a:t>
            </a:r>
          </a:p>
        </p:txBody>
      </p:sp>
      <p:sp>
        <p:nvSpPr>
          <p:cNvPr id="158758" name="Line 1534"/>
          <p:cNvSpPr>
            <a:spLocks noChangeShapeType="1"/>
          </p:cNvSpPr>
          <p:nvPr/>
        </p:nvSpPr>
        <p:spPr bwMode="auto">
          <a:xfrm flipH="1">
            <a:off x="4133850" y="3609975"/>
            <a:ext cx="58738" cy="23177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759" name="Line 1535"/>
          <p:cNvSpPr>
            <a:spLocks noChangeShapeType="1"/>
          </p:cNvSpPr>
          <p:nvPr/>
        </p:nvSpPr>
        <p:spPr bwMode="auto">
          <a:xfrm flipH="1">
            <a:off x="1608138" y="4187825"/>
            <a:ext cx="28575" cy="48577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760" name="Rectangle 3"/>
          <p:cNvSpPr>
            <a:spLocks noChangeArrowheads="1"/>
          </p:cNvSpPr>
          <p:nvPr/>
        </p:nvSpPr>
        <p:spPr bwMode="auto">
          <a:xfrm>
            <a:off x="703263" y="6143625"/>
            <a:ext cx="860425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buSzPct val="135000"/>
              <a:buFontTx/>
              <a:buNone/>
            </a:pPr>
            <a:r>
              <a:rPr lang="en-GB" altLang="zh-CN" sz="2000" b="1">
                <a:latin typeface="Arial" panose="020B0604020202020204" pitchFamily="34" charset="0"/>
                <a:ea typeface="黑体" panose="02010609060101010101" pitchFamily="49" charset="-122"/>
              </a:rPr>
              <a:t>Lu Gang (</a:t>
            </a:r>
            <a:r>
              <a:rPr lang="zh-CN" altLang="en-US" sz="2000" b="1">
                <a:latin typeface="Arial" panose="020B0604020202020204" pitchFamily="34" charset="0"/>
                <a:ea typeface="黑体" panose="02010609060101010101" pitchFamily="49" charset="-122"/>
              </a:rPr>
              <a:t>卢钢</a:t>
            </a:r>
            <a:r>
              <a:rPr lang="en-US" altLang="zh-CN" sz="2000" b="1">
                <a:latin typeface="Arial" panose="020B0604020202020204" pitchFamily="34" charset="0"/>
                <a:ea typeface="黑体" panose="02010609060101010101" pitchFamily="49" charset="-122"/>
              </a:rPr>
              <a:t>)</a:t>
            </a:r>
            <a:r>
              <a:rPr lang="zh-CN" altLang="en-US" sz="2000" b="1">
                <a:latin typeface="Arial" panose="020B0604020202020204" pitchFamily="34" charset="0"/>
                <a:ea typeface="黑体" panose="02010609060101010101" pitchFamily="49" charset="-122"/>
              </a:rPr>
              <a:t>，</a:t>
            </a:r>
            <a:r>
              <a:rPr lang="en-US" altLang="zh-CN" sz="2000" b="1">
                <a:latin typeface="Arial" panose="020B0604020202020204" pitchFamily="34" charset="0"/>
                <a:ea typeface="黑体" panose="02010609060101010101" pitchFamily="49" charset="-122"/>
              </a:rPr>
              <a:t>Yong Yan (</a:t>
            </a:r>
            <a:r>
              <a:rPr lang="zh-CN" altLang="en-US" sz="2000" b="1">
                <a:latin typeface="Arial" panose="020B0604020202020204" pitchFamily="34" charset="0"/>
                <a:ea typeface="黑体" panose="02010609060101010101" pitchFamily="49" charset="-122"/>
              </a:rPr>
              <a:t>阎勇），</a:t>
            </a:r>
            <a:r>
              <a:rPr lang="en-GB" altLang="zh-CN" sz="2000" b="1">
                <a:latin typeface="Arial" panose="020B0604020202020204" pitchFamily="34" charset="0"/>
                <a:ea typeface="黑体" panose="02010609060101010101" pitchFamily="49" charset="-122"/>
              </a:rPr>
              <a:t>University of Kent, UK</a:t>
            </a:r>
            <a:r>
              <a:rPr lang="en-US" altLang="zh-CN" sz="2000" b="1">
                <a:latin typeface="Arial" panose="020B0604020202020204" pitchFamily="34" charset="0"/>
                <a:ea typeface="黑体" panose="02010609060101010101" pitchFamily="49" charset="-122"/>
              </a:rPr>
              <a:t>	</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684213" y="404813"/>
            <a:ext cx="7772400" cy="1143000"/>
          </a:xfrm>
        </p:spPr>
        <p:txBody>
          <a:bodyPr/>
          <a:lstStyle/>
          <a:p>
            <a:pPr eaLnBrk="1" hangingPunct="1"/>
            <a:r>
              <a:rPr lang="zh-CN" altLang="en-US" sz="7200" smtClean="0">
                <a:solidFill>
                  <a:schemeClr val="tx1"/>
                </a:solidFill>
                <a:ea typeface="隶书" panose="02010509060101010101" pitchFamily="49" charset="-122"/>
              </a:rPr>
              <a:t>检测原理</a:t>
            </a:r>
          </a:p>
        </p:txBody>
      </p:sp>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916113"/>
            <a:ext cx="8023225"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6"/>
          <p:cNvSpPr>
            <a:spLocks noChangeArrowheads="1"/>
          </p:cNvSpPr>
          <p:nvPr/>
        </p:nvSpPr>
        <p:spPr bwMode="auto">
          <a:xfrm>
            <a:off x="6689725" y="530225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GB" sz="1400">
                <a:latin typeface="黑体" panose="02010609060101010101" pitchFamily="49" charset="-122"/>
                <a:ea typeface="黑体" panose="02010609060101010101" pitchFamily="49" charset="-122"/>
              </a:rPr>
              <a:t>计算机</a:t>
            </a:r>
            <a:endParaRPr lang="en-GB" altLang="zh-CN" sz="1400">
              <a:latin typeface="黑体" panose="02010609060101010101" pitchFamily="49" charset="-122"/>
              <a:ea typeface="黑体" panose="02010609060101010101" pitchFamily="49" charset="-122"/>
            </a:endParaRPr>
          </a:p>
        </p:txBody>
      </p:sp>
      <p:pic>
        <p:nvPicPr>
          <p:cNvPr id="159747" name="Picture 18"/>
          <p:cNvPicPr>
            <a:picLocks noChangeAspect="1" noChangeArrowheads="1"/>
          </p:cNvPicPr>
          <p:nvPr/>
        </p:nvPicPr>
        <p:blipFill>
          <a:blip r:embed="rId2">
            <a:extLst>
              <a:ext uri="{28A0092B-C50C-407E-A947-70E740481C1C}">
                <a14:useLocalDpi xmlns:a14="http://schemas.microsoft.com/office/drawing/2010/main" val="0"/>
              </a:ext>
            </a:extLst>
          </a:blip>
          <a:srcRect l="1884" t="18607"/>
          <a:stretch>
            <a:fillRect/>
          </a:stretch>
        </p:blipFill>
        <p:spPr bwMode="auto">
          <a:xfrm>
            <a:off x="1011238" y="1549400"/>
            <a:ext cx="390048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59748" name="Picture 19" descr="rig"/>
          <p:cNvPicPr>
            <a:picLocks noChangeAspect="1" noChangeArrowheads="1"/>
          </p:cNvPicPr>
          <p:nvPr/>
        </p:nvPicPr>
        <p:blipFill>
          <a:blip r:embed="rId3">
            <a:extLst>
              <a:ext uri="{28A0092B-C50C-407E-A947-70E740481C1C}">
                <a14:useLocalDpi xmlns:a14="http://schemas.microsoft.com/office/drawing/2010/main" val="0"/>
              </a:ext>
            </a:extLst>
          </a:blip>
          <a:srcRect l="5019" t="21091" r="5019" b="19333"/>
          <a:stretch>
            <a:fillRect/>
          </a:stretch>
        </p:blipFill>
        <p:spPr bwMode="auto">
          <a:xfrm>
            <a:off x="4979988" y="1552575"/>
            <a:ext cx="3292475" cy="2076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9749" name="Picture 23"/>
          <p:cNvPicPr>
            <a:picLocks noChangeAspect="1" noChangeArrowheads="1"/>
          </p:cNvPicPr>
          <p:nvPr/>
        </p:nvPicPr>
        <p:blipFill>
          <a:blip r:embed="rId4">
            <a:extLst>
              <a:ext uri="{28A0092B-C50C-407E-A947-70E740481C1C}">
                <a14:useLocalDpi xmlns:a14="http://schemas.microsoft.com/office/drawing/2010/main" val="0"/>
              </a:ext>
            </a:extLst>
          </a:blip>
          <a:srcRect l="5197" t="8002" r="12001" b="16002"/>
          <a:stretch>
            <a:fillRect/>
          </a:stretch>
        </p:blipFill>
        <p:spPr bwMode="auto">
          <a:xfrm>
            <a:off x="4976813" y="3683000"/>
            <a:ext cx="3295650" cy="2266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9750" name="Rectangle 29"/>
          <p:cNvSpPr>
            <a:spLocks noChangeArrowheads="1"/>
          </p:cNvSpPr>
          <p:nvPr/>
        </p:nvSpPr>
        <p:spPr bwMode="auto">
          <a:xfrm>
            <a:off x="1019175" y="3673475"/>
            <a:ext cx="3884613" cy="2279650"/>
          </a:xfrm>
          <a:prstGeom prst="rect">
            <a:avLst/>
          </a:prstGeom>
          <a:solidFill>
            <a:srgbClr val="FFFFFF"/>
          </a:solidFill>
          <a:ln w="19050">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en-GB" altLang="zh-CN" sz="2800" u="sng">
              <a:solidFill>
                <a:schemeClr val="bg1"/>
              </a:solidFill>
              <a:latin typeface="黑体" panose="02010609060101010101" pitchFamily="49" charset="-122"/>
              <a:ea typeface="黑体" panose="02010609060101010101" pitchFamily="49" charset="-122"/>
            </a:endParaRPr>
          </a:p>
        </p:txBody>
      </p:sp>
      <p:pic>
        <p:nvPicPr>
          <p:cNvPr id="159751"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938" y="3779838"/>
            <a:ext cx="381476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2" name="Rectangle 34"/>
          <p:cNvSpPr>
            <a:spLocks noChangeArrowheads="1"/>
          </p:cNvSpPr>
          <p:nvPr/>
        </p:nvSpPr>
        <p:spPr bwMode="auto">
          <a:xfrm>
            <a:off x="3806825" y="4908550"/>
            <a:ext cx="344488" cy="303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9753" name="Rectangle 35"/>
          <p:cNvSpPr>
            <a:spLocks noChangeArrowheads="1"/>
          </p:cNvSpPr>
          <p:nvPr/>
        </p:nvSpPr>
        <p:spPr bwMode="auto">
          <a:xfrm>
            <a:off x="4237038" y="4735513"/>
            <a:ext cx="347662" cy="303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59754" name="Rectangle 36"/>
          <p:cNvSpPr>
            <a:spLocks noChangeArrowheads="1"/>
          </p:cNvSpPr>
          <p:nvPr/>
        </p:nvSpPr>
        <p:spPr bwMode="auto">
          <a:xfrm>
            <a:off x="3322638" y="5106988"/>
            <a:ext cx="344487" cy="303212"/>
          </a:xfrm>
          <a:prstGeom prst="rect">
            <a:avLst/>
          </a:prstGeom>
          <a:solidFill>
            <a:schemeClr val="bg1"/>
          </a:solidFill>
          <a:ln w="12700">
            <a:solidFill>
              <a:schemeClr val="bg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pic>
        <p:nvPicPr>
          <p:cNvPr id="159755" name="Picture 39"/>
          <p:cNvPicPr>
            <a:picLocks noChangeAspect="1" noChangeArrowheads="1"/>
          </p:cNvPicPr>
          <p:nvPr/>
        </p:nvPicPr>
        <p:blipFill>
          <a:blip r:embed="rId6" cstate="print">
            <a:extLst>
              <a:ext uri="{28A0092B-C50C-407E-A947-70E740481C1C}">
                <a14:useLocalDpi xmlns:a14="http://schemas.microsoft.com/office/drawing/2010/main" val="0"/>
              </a:ext>
            </a:extLst>
          </a:blip>
          <a:srcRect l="11339" r="3780"/>
          <a:stretch>
            <a:fillRect/>
          </a:stretch>
        </p:blipFill>
        <p:spPr bwMode="auto">
          <a:xfrm>
            <a:off x="6481763" y="4392613"/>
            <a:ext cx="1782762" cy="1398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9756" name="Rectangle 43"/>
          <p:cNvSpPr>
            <a:spLocks noChangeArrowheads="1"/>
          </p:cNvSpPr>
          <p:nvPr/>
        </p:nvSpPr>
        <p:spPr bwMode="auto">
          <a:xfrm>
            <a:off x="1747838" y="598488"/>
            <a:ext cx="571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FontTx/>
              <a:buNone/>
            </a:pPr>
            <a:r>
              <a:rPr lang="en-GB" altLang="zh-CN" sz="4000" b="1">
                <a:latin typeface="Arial" panose="020B0604020202020204" pitchFamily="34" charset="0"/>
              </a:rPr>
              <a:t>Industrial Trials </a:t>
            </a:r>
            <a:endParaRPr lang="en-US" altLang="zh-CN" sz="4000" b="1">
              <a:latin typeface="Arial" panose="020B0604020202020204" pitchFamily="34" charset="0"/>
            </a:endParaRPr>
          </a:p>
        </p:txBody>
      </p:sp>
      <p:sp>
        <p:nvSpPr>
          <p:cNvPr id="159757" name="Rectangle 44"/>
          <p:cNvSpPr>
            <a:spLocks noChangeArrowheads="1"/>
          </p:cNvSpPr>
          <p:nvPr/>
        </p:nvSpPr>
        <p:spPr bwMode="auto">
          <a:xfrm>
            <a:off x="1016000" y="5692775"/>
            <a:ext cx="389890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accent1"/>
              </a:buClr>
              <a:buSzPct val="140000"/>
              <a:buFontTx/>
              <a:buNone/>
            </a:pPr>
            <a:r>
              <a:rPr lang="en-GB" altLang="zh-CN" sz="1200" b="1">
                <a:latin typeface="Arial" panose="020B0604020202020204" pitchFamily="34" charset="0"/>
                <a:ea typeface="黑体" panose="02010609060101010101" pitchFamily="49" charset="-122"/>
              </a:rPr>
              <a:t>0.5MWth Combustion Test Facility, RWE npower</a:t>
            </a:r>
            <a:endParaRPr lang="en-US" altLang="zh-CN" sz="1200" b="1">
              <a:latin typeface="Arial" panose="020B0604020202020204" pitchFamily="34" charset="0"/>
              <a:ea typeface="黑体" panose="02010609060101010101" pitchFamily="49" charset="-122"/>
            </a:endParaRPr>
          </a:p>
        </p:txBody>
      </p:sp>
      <p:sp>
        <p:nvSpPr>
          <p:cNvPr id="159758" name="Rectangle 45"/>
          <p:cNvSpPr>
            <a:spLocks noChangeArrowheads="1"/>
          </p:cNvSpPr>
          <p:nvPr/>
        </p:nvSpPr>
        <p:spPr bwMode="auto">
          <a:xfrm>
            <a:off x="1028700" y="1536700"/>
            <a:ext cx="3886200" cy="287338"/>
          </a:xfrm>
          <a:prstGeom prst="rect">
            <a:avLst/>
          </a:prstGeom>
          <a:solidFill>
            <a:srgbClr val="FFFFFF"/>
          </a:solidFill>
          <a:ln w="12700">
            <a:solidFill>
              <a:schemeClr val="bg1"/>
            </a:solidFill>
            <a:miter lim="800000"/>
            <a:headEnd type="none" w="sm" len="sm"/>
            <a:tailEnd type="none" w="sm" len="sm"/>
          </a:ln>
        </p:spPr>
        <p:txBody>
          <a:bodyPr>
            <a:spAutoFit/>
          </a:bodyPr>
          <a:lstStyle>
            <a:lvl1pPr marL="457200" indent="-4572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accent1"/>
              </a:buClr>
              <a:buSzPct val="140000"/>
              <a:buFontTx/>
              <a:buNone/>
            </a:pPr>
            <a:r>
              <a:rPr lang="en-GB" altLang="zh-CN" sz="1200" b="1">
                <a:latin typeface="Arial" panose="020B0604020202020204" pitchFamily="34" charset="0"/>
                <a:ea typeface="黑体" panose="02010609060101010101" pitchFamily="49" charset="-122"/>
              </a:rPr>
              <a:t>1MWth Combustion Test Facility, E.ON</a:t>
            </a:r>
          </a:p>
        </p:txBody>
      </p:sp>
      <p:sp>
        <p:nvSpPr>
          <p:cNvPr id="159759" name="Rectangle 46"/>
          <p:cNvSpPr>
            <a:spLocks noChangeArrowheads="1"/>
          </p:cNvSpPr>
          <p:nvPr/>
        </p:nvSpPr>
        <p:spPr bwMode="auto">
          <a:xfrm>
            <a:off x="4976813" y="3387725"/>
            <a:ext cx="3295650" cy="2444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accent1"/>
              </a:buClr>
              <a:buSzPct val="140000"/>
              <a:buFontTx/>
              <a:buNone/>
            </a:pPr>
            <a:r>
              <a:rPr lang="en-GB" altLang="zh-CN" sz="1000" b="1">
                <a:latin typeface="Arial" panose="020B0604020202020204" pitchFamily="34" charset="0"/>
                <a:ea typeface="黑体" panose="02010609060101010101" pitchFamily="49" charset="-122"/>
              </a:rPr>
              <a:t>90 MW</a:t>
            </a:r>
            <a:r>
              <a:rPr lang="en-GB" altLang="zh-CN" sz="1000" b="1" baseline="-25000">
                <a:latin typeface="Arial" panose="020B0604020202020204" pitchFamily="34" charset="0"/>
                <a:ea typeface="黑体" panose="02010609060101010101" pitchFamily="49" charset="-122"/>
              </a:rPr>
              <a:t> </a:t>
            </a:r>
            <a:r>
              <a:rPr lang="en-GB" altLang="zh-CN" sz="1000" b="1">
                <a:latin typeface="Arial" panose="020B0604020202020204" pitchFamily="34" charset="0"/>
                <a:ea typeface="黑体" panose="02010609060101010101" pitchFamily="49" charset="-122"/>
              </a:rPr>
              <a:t> </a:t>
            </a:r>
            <a:r>
              <a:rPr lang="zh-CN" altLang="zh-CN" sz="1000" b="1">
                <a:latin typeface="Arial" panose="020B0604020202020204" pitchFamily="34" charset="0"/>
                <a:ea typeface="黑体" panose="02010609060101010101" pitchFamily="49" charset="-122"/>
              </a:rPr>
              <a:t>Combustion Test Facility</a:t>
            </a:r>
            <a:r>
              <a:rPr lang="zh-CN" altLang="en-GB" sz="1000" b="1">
                <a:latin typeface="Arial" panose="020B0604020202020204" pitchFamily="34" charset="0"/>
                <a:ea typeface="黑体" panose="02010609060101010101" pitchFamily="49" charset="-122"/>
              </a:rPr>
              <a:t>,</a:t>
            </a:r>
            <a:r>
              <a:rPr lang="zh-CN" altLang="zh-CN" sz="1000" b="1">
                <a:latin typeface="Arial" panose="020B0604020202020204" pitchFamily="34" charset="0"/>
                <a:ea typeface="黑体" panose="02010609060101010101" pitchFamily="49" charset="-122"/>
              </a:rPr>
              <a:t> </a:t>
            </a:r>
            <a:r>
              <a:rPr lang="en-GB" altLang="zh-CN" sz="1000" b="1">
                <a:latin typeface="Arial" panose="020B0604020202020204" pitchFamily="34" charset="0"/>
                <a:ea typeface="黑体" panose="02010609060101010101" pitchFamily="49" charset="-122"/>
              </a:rPr>
              <a:t>Mitsui Babcock </a:t>
            </a:r>
            <a:endParaRPr lang="en-US" altLang="zh-CN" sz="1000" b="1">
              <a:latin typeface="Arial" panose="020B0604020202020204" pitchFamily="34" charset="0"/>
              <a:ea typeface="黑体" panose="02010609060101010101" pitchFamily="49" charset="-122"/>
            </a:endParaRPr>
          </a:p>
        </p:txBody>
      </p:sp>
      <p:sp>
        <p:nvSpPr>
          <p:cNvPr id="159760" name="Rectangle 47"/>
          <p:cNvSpPr>
            <a:spLocks noChangeArrowheads="1"/>
          </p:cNvSpPr>
          <p:nvPr/>
        </p:nvSpPr>
        <p:spPr bwMode="auto">
          <a:xfrm>
            <a:off x="4970463" y="5686425"/>
            <a:ext cx="3303587"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
                <a:schemeClr val="accent1"/>
              </a:buClr>
              <a:buSzPct val="140000"/>
              <a:buFontTx/>
              <a:buNone/>
            </a:pPr>
            <a:r>
              <a:rPr lang="en-GB" altLang="zh-CN" sz="1200" b="1">
                <a:latin typeface="Arial" panose="020B0604020202020204" pitchFamily="34" charset="0"/>
                <a:ea typeface="黑体" panose="02010609060101010101" pitchFamily="49" charset="-122"/>
              </a:rPr>
              <a:t>Site test of the flame imaging system</a:t>
            </a:r>
            <a:endParaRPr lang="en-US" altLang="zh-CN" sz="1200" b="1">
              <a:latin typeface="Arial" panose="020B0604020202020204" pitchFamily="34" charset="0"/>
              <a:ea typeface="黑体" panose="02010609060101010101" pitchFamily="49" charset="-122"/>
            </a:endParaRPr>
          </a:p>
        </p:txBody>
      </p:sp>
      <p:sp>
        <p:nvSpPr>
          <p:cNvPr id="159761" name="Line 48"/>
          <p:cNvSpPr>
            <a:spLocks noChangeShapeType="1"/>
          </p:cNvSpPr>
          <p:nvPr/>
        </p:nvSpPr>
        <p:spPr bwMode="auto">
          <a:xfrm flipH="1">
            <a:off x="5619750" y="4094163"/>
            <a:ext cx="412750" cy="561975"/>
          </a:xfrm>
          <a:prstGeom prst="line">
            <a:avLst/>
          </a:prstGeom>
          <a:noFill/>
          <a:ln w="19050">
            <a:solidFill>
              <a:srgbClr val="FFFF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9762" name="Text Box 49"/>
          <p:cNvSpPr txBox="1">
            <a:spLocks noChangeArrowheads="1"/>
          </p:cNvSpPr>
          <p:nvPr/>
        </p:nvSpPr>
        <p:spPr bwMode="auto">
          <a:xfrm flipH="1">
            <a:off x="6045200" y="3662363"/>
            <a:ext cx="1203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200" b="1">
                <a:solidFill>
                  <a:schemeClr val="bg1"/>
                </a:solidFill>
                <a:latin typeface="黑体" panose="02010609060101010101" pitchFamily="49" charset="-122"/>
                <a:ea typeface="黑体" panose="02010609060101010101" pitchFamily="49" charset="-122"/>
              </a:rPr>
              <a:t>Camera housing</a:t>
            </a:r>
            <a:endParaRPr lang="zh-CN" altLang="en-GB" sz="1200" b="1">
              <a:solidFill>
                <a:schemeClr val="bg1"/>
              </a:solidFill>
              <a:latin typeface="黑体" panose="02010609060101010101" pitchFamily="49" charset="-122"/>
              <a:ea typeface="黑体" panose="02010609060101010101" pitchFamily="49" charset="-122"/>
            </a:endParaRPr>
          </a:p>
        </p:txBody>
      </p:sp>
      <p:sp>
        <p:nvSpPr>
          <p:cNvPr id="159763" name="Text Box 50"/>
          <p:cNvSpPr txBox="1">
            <a:spLocks noChangeArrowheads="1"/>
          </p:cNvSpPr>
          <p:nvPr/>
        </p:nvSpPr>
        <p:spPr bwMode="auto">
          <a:xfrm flipH="1">
            <a:off x="7054850" y="3646488"/>
            <a:ext cx="1306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GB" altLang="zh-CN" sz="1200" b="1">
                <a:solidFill>
                  <a:schemeClr val="bg1"/>
                </a:solidFill>
                <a:latin typeface="Arial" panose="020B0604020202020204" pitchFamily="34" charset="0"/>
                <a:ea typeface="黑体" panose="02010609060101010101" pitchFamily="49" charset="-122"/>
              </a:rPr>
              <a:t>Water jacket &amp; optical probe </a:t>
            </a:r>
          </a:p>
        </p:txBody>
      </p:sp>
      <p:sp>
        <p:nvSpPr>
          <p:cNvPr id="159764" name="Text Box 51"/>
          <p:cNvSpPr txBox="1">
            <a:spLocks noChangeArrowheads="1"/>
          </p:cNvSpPr>
          <p:nvPr/>
        </p:nvSpPr>
        <p:spPr bwMode="auto">
          <a:xfrm>
            <a:off x="1096963" y="3727450"/>
            <a:ext cx="80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GB" altLang="zh-CN" sz="1200">
                <a:latin typeface="Arial" panose="020B0604020202020204" pitchFamily="34" charset="0"/>
                <a:ea typeface="黑体" panose="02010609060101010101" pitchFamily="49" charset="-122"/>
              </a:rPr>
              <a:t>Cooling system </a:t>
            </a:r>
          </a:p>
        </p:txBody>
      </p:sp>
      <p:sp>
        <p:nvSpPr>
          <p:cNvPr id="159765" name="Text Box 52"/>
          <p:cNvSpPr txBox="1">
            <a:spLocks noChangeArrowheads="1"/>
          </p:cNvSpPr>
          <p:nvPr/>
        </p:nvSpPr>
        <p:spPr bwMode="auto">
          <a:xfrm>
            <a:off x="2841625" y="5394325"/>
            <a:ext cx="1798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GB" altLang="zh-CN" sz="1200">
                <a:latin typeface="Arial" panose="020B0604020202020204" pitchFamily="34" charset="0"/>
                <a:ea typeface="黑体" panose="02010609060101010101" pitchFamily="49" charset="-122"/>
              </a:rPr>
              <a:t>Combustion Chamber</a:t>
            </a:r>
          </a:p>
        </p:txBody>
      </p:sp>
      <p:sp>
        <p:nvSpPr>
          <p:cNvPr id="159766" name="Rectangle 53"/>
          <p:cNvSpPr>
            <a:spLocks noChangeArrowheads="1"/>
          </p:cNvSpPr>
          <p:nvPr/>
        </p:nvSpPr>
        <p:spPr bwMode="auto">
          <a:xfrm flipH="1">
            <a:off x="1133475" y="5494338"/>
            <a:ext cx="457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1200">
                <a:latin typeface="Arial" panose="020B0604020202020204" pitchFamily="34" charset="0"/>
                <a:ea typeface="黑体" panose="02010609060101010101" pitchFamily="49" charset="-122"/>
              </a:rPr>
              <a:t>Burner</a:t>
            </a:r>
          </a:p>
        </p:txBody>
      </p:sp>
      <p:sp>
        <p:nvSpPr>
          <p:cNvPr id="159767" name="Line 54"/>
          <p:cNvSpPr>
            <a:spLocks noChangeShapeType="1"/>
          </p:cNvSpPr>
          <p:nvPr/>
        </p:nvSpPr>
        <p:spPr bwMode="auto">
          <a:xfrm flipH="1">
            <a:off x="6475413" y="4006850"/>
            <a:ext cx="596900" cy="377825"/>
          </a:xfrm>
          <a:prstGeom prst="line">
            <a:avLst/>
          </a:prstGeom>
          <a:noFill/>
          <a:ln w="19050">
            <a:solidFill>
              <a:srgbClr val="FFFF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9768" name="Rectangle 3"/>
          <p:cNvSpPr>
            <a:spLocks noChangeArrowheads="1"/>
          </p:cNvSpPr>
          <p:nvPr/>
        </p:nvSpPr>
        <p:spPr bwMode="auto">
          <a:xfrm>
            <a:off x="1011238" y="6118225"/>
            <a:ext cx="860425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buSzPct val="135000"/>
              <a:buFontTx/>
              <a:buNone/>
            </a:pPr>
            <a:r>
              <a:rPr lang="en-GB" altLang="zh-CN" sz="2000" b="1">
                <a:latin typeface="Arial" panose="020B0604020202020204" pitchFamily="34" charset="0"/>
                <a:ea typeface="黑体" panose="02010609060101010101" pitchFamily="49" charset="-122"/>
              </a:rPr>
              <a:t>Lu Gang (</a:t>
            </a:r>
            <a:r>
              <a:rPr lang="zh-CN" altLang="en-US" sz="2000" b="1">
                <a:latin typeface="Arial" panose="020B0604020202020204" pitchFamily="34" charset="0"/>
                <a:ea typeface="黑体" panose="02010609060101010101" pitchFamily="49" charset="-122"/>
              </a:rPr>
              <a:t>卢钢</a:t>
            </a:r>
            <a:r>
              <a:rPr lang="en-US" altLang="zh-CN" sz="2000" b="1">
                <a:latin typeface="Arial" panose="020B0604020202020204" pitchFamily="34" charset="0"/>
                <a:ea typeface="黑体" panose="02010609060101010101" pitchFamily="49" charset="-122"/>
              </a:rPr>
              <a:t>)</a:t>
            </a:r>
            <a:r>
              <a:rPr lang="zh-CN" altLang="en-US" sz="2000" b="1">
                <a:latin typeface="Arial" panose="020B0604020202020204" pitchFamily="34" charset="0"/>
                <a:ea typeface="黑体" panose="02010609060101010101" pitchFamily="49" charset="-122"/>
              </a:rPr>
              <a:t>，</a:t>
            </a:r>
            <a:r>
              <a:rPr lang="en-US" altLang="zh-CN" sz="2000" b="1">
                <a:latin typeface="Arial" panose="020B0604020202020204" pitchFamily="34" charset="0"/>
                <a:ea typeface="黑体" panose="02010609060101010101" pitchFamily="49" charset="-122"/>
              </a:rPr>
              <a:t>Yong Yan (</a:t>
            </a:r>
            <a:r>
              <a:rPr lang="zh-CN" altLang="en-US" sz="2000" b="1">
                <a:latin typeface="Arial" panose="020B0604020202020204" pitchFamily="34" charset="0"/>
                <a:ea typeface="黑体" panose="02010609060101010101" pitchFamily="49" charset="-122"/>
              </a:rPr>
              <a:t>阎勇），</a:t>
            </a:r>
            <a:r>
              <a:rPr lang="en-GB" altLang="zh-CN" sz="2000" b="1">
                <a:latin typeface="Arial" panose="020B0604020202020204" pitchFamily="34" charset="0"/>
                <a:ea typeface="黑体" panose="02010609060101010101" pitchFamily="49" charset="-122"/>
              </a:rPr>
              <a:t>University of Kent, UK</a:t>
            </a:r>
            <a:r>
              <a:rPr lang="en-US" altLang="zh-CN" sz="2000" b="1">
                <a:latin typeface="Arial" panose="020B0604020202020204" pitchFamily="34" charset="0"/>
                <a:ea typeface="黑体" panose="02010609060101010101" pitchFamily="49" charset="-122"/>
              </a:rPr>
              <a:t>	</a:t>
            </a:r>
          </a:p>
        </p:txBody>
      </p:sp>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09600" y="533400"/>
            <a:ext cx="8001000" cy="14478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辐射温度计（红外温度计）</a:t>
            </a:r>
          </a:p>
        </p:txBody>
      </p:sp>
      <p:pic>
        <p:nvPicPr>
          <p:cNvPr id="16077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62200"/>
            <a:ext cx="7467600"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2" name="Text Box 6"/>
          <p:cNvSpPr txBox="1">
            <a:spLocks noChangeArrowheads="1"/>
          </p:cNvSpPr>
          <p:nvPr/>
        </p:nvSpPr>
        <p:spPr bwMode="auto">
          <a:xfrm>
            <a:off x="762000" y="62484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t>根据全辐射定律测量辐射能量，反推温度</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idx="4294967295"/>
          </p:nvPr>
        </p:nvSpPr>
        <p:spPr>
          <a:xfrm>
            <a:off x="609600" y="533400"/>
            <a:ext cx="8001000" cy="8382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表观温度</a:t>
            </a:r>
          </a:p>
        </p:txBody>
      </p:sp>
      <p:sp>
        <p:nvSpPr>
          <p:cNvPr id="161795" name="Rectangle 5"/>
          <p:cNvSpPr>
            <a:spLocks noChangeArrowheads="1"/>
          </p:cNvSpPr>
          <p:nvPr/>
        </p:nvSpPr>
        <p:spPr bwMode="auto">
          <a:xfrm>
            <a:off x="533400" y="1524000"/>
            <a:ext cx="7924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q"/>
            </a:pPr>
            <a:r>
              <a:rPr lang="zh-CN" altLang="en-US" sz="2800"/>
              <a:t>辐射测温仪表在使用前都用黑体炉（模拟黑体）来进行标定，其示值按黑体温度进行刻度。而实际使用时被测物体通常均不为黑体，仪表显示的温度称为表观温度，应根据被测物体的黑度系数将其转化为实际温度。</a:t>
            </a:r>
          </a:p>
        </p:txBody>
      </p:sp>
      <p:graphicFrame>
        <p:nvGraphicFramePr>
          <p:cNvPr id="161796" name="Object 6"/>
          <p:cNvGraphicFramePr>
            <a:graphicFrameLocks noChangeAspect="1"/>
          </p:cNvGraphicFramePr>
          <p:nvPr/>
        </p:nvGraphicFramePr>
        <p:xfrm>
          <a:off x="914400" y="4724400"/>
          <a:ext cx="3048000" cy="782638"/>
        </p:xfrm>
        <a:graphic>
          <a:graphicData uri="http://schemas.openxmlformats.org/presentationml/2006/ole">
            <mc:AlternateContent xmlns:mc="http://schemas.openxmlformats.org/markup-compatibility/2006">
              <mc:Choice xmlns:v="urn:schemas-microsoft-com:vml" Requires="v">
                <p:oleObj spid="_x0000_s161859" r:id="rId3" imgW="1218671" imgH="317362" progId="Equation.3">
                  <p:embed/>
                </p:oleObj>
              </mc:Choice>
              <mc:Fallback>
                <p:oleObj r:id="rId3" imgW="1218671" imgH="317362"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724400"/>
                        <a:ext cx="3048000" cy="7826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797" name="Object 8"/>
          <p:cNvGraphicFramePr>
            <a:graphicFrameLocks noChangeAspect="1"/>
          </p:cNvGraphicFramePr>
          <p:nvPr/>
        </p:nvGraphicFramePr>
        <p:xfrm>
          <a:off x="4648200" y="4724400"/>
          <a:ext cx="2751138" cy="784225"/>
        </p:xfrm>
        <a:graphic>
          <a:graphicData uri="http://schemas.openxmlformats.org/presentationml/2006/ole">
            <mc:AlternateContent xmlns:mc="http://schemas.openxmlformats.org/markup-compatibility/2006">
              <mc:Choice xmlns:v="urn:schemas-microsoft-com:vml" Requires="v">
                <p:oleObj spid="_x0000_s161860" r:id="rId5" imgW="1168400" imgH="330200" progId="Equation.3">
                  <p:embed/>
                </p:oleObj>
              </mc:Choice>
              <mc:Fallback>
                <p:oleObj r:id="rId5" imgW="1168400" imgH="330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4724400"/>
                        <a:ext cx="2751138" cy="7842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798" name="Object 10"/>
          <p:cNvGraphicFramePr>
            <a:graphicFrameLocks noChangeAspect="1"/>
          </p:cNvGraphicFramePr>
          <p:nvPr/>
        </p:nvGraphicFramePr>
        <p:xfrm>
          <a:off x="914400" y="5943600"/>
          <a:ext cx="1524000" cy="582613"/>
        </p:xfrm>
        <a:graphic>
          <a:graphicData uri="http://schemas.openxmlformats.org/presentationml/2006/ole">
            <mc:AlternateContent xmlns:mc="http://schemas.openxmlformats.org/markup-compatibility/2006">
              <mc:Choice xmlns:v="urn:schemas-microsoft-com:vml" Requires="v">
                <p:oleObj spid="_x0000_s161861" r:id="rId7" imgW="596900" imgH="228600" progId="Equation.3">
                  <p:embed/>
                </p:oleObj>
              </mc:Choice>
              <mc:Fallback>
                <p:oleObj r:id="rId7" imgW="596900" imgH="2286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5943600"/>
                        <a:ext cx="1524000" cy="58261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799" name="Object 12"/>
          <p:cNvGraphicFramePr>
            <a:graphicFrameLocks noChangeAspect="1"/>
          </p:cNvGraphicFramePr>
          <p:nvPr/>
        </p:nvGraphicFramePr>
        <p:xfrm>
          <a:off x="4648200" y="5638800"/>
          <a:ext cx="2590800" cy="965200"/>
        </p:xfrm>
        <a:graphic>
          <a:graphicData uri="http://schemas.openxmlformats.org/presentationml/2006/ole">
            <mc:AlternateContent xmlns:mc="http://schemas.openxmlformats.org/markup-compatibility/2006">
              <mc:Choice xmlns:v="urn:schemas-microsoft-com:vml" Requires="v">
                <p:oleObj spid="_x0000_s161862" r:id="rId9" imgW="1155700" imgH="431800" progId="Equation.3">
                  <p:embed/>
                </p:oleObj>
              </mc:Choice>
              <mc:Fallback>
                <p:oleObj r:id="rId9" imgW="1155700" imgH="4318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5638800"/>
                        <a:ext cx="2590800" cy="9652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800" name="AutoShape 14"/>
          <p:cNvSpPr>
            <a:spLocks/>
          </p:cNvSpPr>
          <p:nvPr/>
        </p:nvSpPr>
        <p:spPr bwMode="auto">
          <a:xfrm>
            <a:off x="6705600" y="4038600"/>
            <a:ext cx="1752600" cy="533400"/>
          </a:xfrm>
          <a:prstGeom prst="borderCallout1">
            <a:avLst>
              <a:gd name="adj1" fmla="val 21431"/>
              <a:gd name="adj2" fmla="val -4347"/>
              <a:gd name="adj3" fmla="val 179764"/>
              <a:gd name="adj4" fmla="val -102356"/>
            </a:avLst>
          </a:prstGeom>
          <a:solidFill>
            <a:srgbClr val="99CC00"/>
          </a:solidFill>
          <a:ln w="38100">
            <a:solidFill>
              <a:srgbClr val="FF00FF"/>
            </a:solidFill>
            <a:prstDash val="lgDash"/>
            <a:miter lim="800000"/>
            <a:headEnd/>
            <a:tailEnd type="arrow" w="med" len="me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t>黑体亮度</a:t>
            </a:r>
          </a:p>
        </p:txBody>
      </p:sp>
      <p:sp>
        <p:nvSpPr>
          <p:cNvPr id="161801" name="AutoShape 15"/>
          <p:cNvSpPr>
            <a:spLocks/>
          </p:cNvSpPr>
          <p:nvPr/>
        </p:nvSpPr>
        <p:spPr bwMode="auto">
          <a:xfrm>
            <a:off x="2971800" y="4038600"/>
            <a:ext cx="1752600" cy="533400"/>
          </a:xfrm>
          <a:prstGeom prst="borderCallout1">
            <a:avLst>
              <a:gd name="adj1" fmla="val 21431"/>
              <a:gd name="adj2" fmla="val -4347"/>
              <a:gd name="adj3" fmla="val 179764"/>
              <a:gd name="adj4" fmla="val -102356"/>
            </a:avLst>
          </a:prstGeom>
          <a:solidFill>
            <a:srgbClr val="99CC00"/>
          </a:solidFill>
          <a:ln w="38100">
            <a:solidFill>
              <a:srgbClr val="FF00FF"/>
            </a:solidFill>
            <a:prstDash val="lgDash"/>
            <a:miter lim="800000"/>
            <a:headEnd/>
            <a:tailEnd type="arrow" w="med" len="me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t>物体亮度</a:t>
            </a:r>
          </a:p>
        </p:txBody>
      </p:sp>
      <p:sp>
        <p:nvSpPr>
          <p:cNvPr id="161802" name="Text Box 17"/>
          <p:cNvSpPr txBox="1">
            <a:spLocks noChangeArrowheads="1"/>
          </p:cNvSpPr>
          <p:nvPr/>
        </p:nvSpPr>
        <p:spPr bwMode="auto">
          <a:xfrm>
            <a:off x="533400" y="38862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光学高温计</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idx="4294967295"/>
          </p:nvPr>
        </p:nvSpPr>
        <p:spPr>
          <a:xfrm>
            <a:off x="609600" y="533400"/>
            <a:ext cx="8001000" cy="8382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表观温度</a:t>
            </a:r>
          </a:p>
        </p:txBody>
      </p:sp>
      <p:sp>
        <p:nvSpPr>
          <p:cNvPr id="162819" name="Text Box 10"/>
          <p:cNvSpPr txBox="1">
            <a:spLocks noChangeArrowheads="1"/>
          </p:cNvSpPr>
          <p:nvPr/>
        </p:nvSpPr>
        <p:spPr bwMode="auto">
          <a:xfrm>
            <a:off x="533400" y="1752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比色（双色）温度计</a:t>
            </a:r>
          </a:p>
        </p:txBody>
      </p:sp>
      <p:graphicFrame>
        <p:nvGraphicFramePr>
          <p:cNvPr id="162820" name="Object 11"/>
          <p:cNvGraphicFramePr>
            <a:graphicFrameLocks noChangeAspect="1"/>
          </p:cNvGraphicFramePr>
          <p:nvPr/>
        </p:nvGraphicFramePr>
        <p:xfrm>
          <a:off x="1152525" y="2543175"/>
          <a:ext cx="3103563" cy="1990725"/>
        </p:xfrm>
        <a:graphic>
          <a:graphicData uri="http://schemas.openxmlformats.org/presentationml/2006/ole">
            <mc:AlternateContent xmlns:mc="http://schemas.openxmlformats.org/markup-compatibility/2006">
              <mc:Choice xmlns:v="urn:schemas-microsoft-com:vml" Requires="v">
                <p:oleObj spid="_x0000_s162851" r:id="rId3" imgW="1371600" imgH="876300" progId="Equation.3">
                  <p:embed/>
                </p:oleObj>
              </mc:Choice>
              <mc:Fallback>
                <p:oleObj r:id="rId3" imgW="1371600" imgH="8763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2543175"/>
                        <a:ext cx="3103563" cy="19907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2821" name="Text Box 13"/>
          <p:cNvSpPr txBox="1">
            <a:spLocks noChangeArrowheads="1"/>
          </p:cNvSpPr>
          <p:nvPr/>
        </p:nvSpPr>
        <p:spPr bwMode="auto">
          <a:xfrm>
            <a:off x="533400" y="48006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辐射温度计</a:t>
            </a:r>
          </a:p>
        </p:txBody>
      </p:sp>
      <p:graphicFrame>
        <p:nvGraphicFramePr>
          <p:cNvPr id="162822" name="Object 14"/>
          <p:cNvGraphicFramePr>
            <a:graphicFrameLocks noChangeAspect="1"/>
          </p:cNvGraphicFramePr>
          <p:nvPr/>
        </p:nvGraphicFramePr>
        <p:xfrm>
          <a:off x="1143000" y="5486400"/>
          <a:ext cx="1600200" cy="1044575"/>
        </p:xfrm>
        <a:graphic>
          <a:graphicData uri="http://schemas.openxmlformats.org/presentationml/2006/ole">
            <mc:AlternateContent xmlns:mc="http://schemas.openxmlformats.org/markup-compatibility/2006">
              <mc:Choice xmlns:v="urn:schemas-microsoft-com:vml" Requires="v">
                <p:oleObj spid="_x0000_s162852" r:id="rId5" imgW="685502" imgH="444307" progId="Equation.3">
                  <p:embed/>
                </p:oleObj>
              </mc:Choice>
              <mc:Fallback>
                <p:oleObj r:id="rId5" imgW="685502" imgH="444307"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5486400"/>
                        <a:ext cx="1600200" cy="10445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idx="4294967295"/>
          </p:nvPr>
        </p:nvSpPr>
        <p:spPr>
          <a:xfrm>
            <a:off x="609600" y="533400"/>
            <a:ext cx="8001000" cy="838200"/>
          </a:xfrm>
        </p:spPr>
        <p:txBody>
          <a:bodyPr/>
          <a:lstStyle/>
          <a:p>
            <a:pPr eaLnBrk="1" hangingPunct="1"/>
            <a:r>
              <a:rPr lang="zh-CN" altLang="en-US" sz="6000" smtClean="0">
                <a:solidFill>
                  <a:schemeClr val="tx1"/>
                </a:solidFill>
                <a:ea typeface="隶书" panose="02010509060101010101" pitchFamily="49" charset="-122"/>
              </a:rPr>
              <a:t>辐射测温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思考题</a:t>
            </a:r>
          </a:p>
        </p:txBody>
      </p:sp>
      <p:sp>
        <p:nvSpPr>
          <p:cNvPr id="163843" name="Text Box 3"/>
          <p:cNvSpPr txBox="1">
            <a:spLocks noChangeArrowheads="1"/>
          </p:cNvSpPr>
          <p:nvPr/>
        </p:nvSpPr>
        <p:spPr bwMode="auto">
          <a:xfrm>
            <a:off x="533400" y="1752600"/>
            <a:ext cx="8153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思考题</a:t>
            </a:r>
            <a:r>
              <a:rPr lang="en-US" altLang="zh-CN" sz="2800"/>
              <a:t>13</a:t>
            </a:r>
            <a:r>
              <a:rPr lang="zh-CN" altLang="en-US" sz="2800"/>
              <a:t>：用全辐射法测量某金属温度，在假设其全辐射系数为</a:t>
            </a:r>
            <a:r>
              <a:rPr lang="en-US" altLang="zh-CN" sz="2800"/>
              <a:t>0.82</a:t>
            </a:r>
            <a:r>
              <a:rPr lang="zh-CN" altLang="en-US" sz="2800"/>
              <a:t>的条件下得知被测温度为</a:t>
            </a:r>
            <a:r>
              <a:rPr lang="en-US" altLang="zh-CN" sz="2800"/>
              <a:t>1050°C</a:t>
            </a:r>
            <a:r>
              <a:rPr lang="zh-CN" altLang="en-US" sz="2800"/>
              <a:t>，现由其他方法得知其真实全辐射系数为</a:t>
            </a:r>
            <a:r>
              <a:rPr lang="en-US" altLang="zh-CN" sz="2800"/>
              <a:t>0.75,</a:t>
            </a:r>
            <a:r>
              <a:rPr lang="zh-CN" altLang="en-US" sz="2800"/>
              <a:t>求其真实温度。（</a:t>
            </a:r>
            <a:r>
              <a:rPr lang="en-US" altLang="zh-CN" sz="2800"/>
              <a:t>Answer</a:t>
            </a:r>
            <a:r>
              <a:rPr lang="zh-CN" altLang="en-US" sz="2800"/>
              <a:t>：</a:t>
            </a:r>
            <a:r>
              <a:rPr lang="en-US" altLang="zh-CN" sz="2800"/>
              <a:t>1352 °K</a:t>
            </a:r>
            <a:r>
              <a:rPr lang="zh-CN" altLang="en-US" sz="2800"/>
              <a:t>）</a:t>
            </a:r>
          </a:p>
        </p:txBody>
      </p:sp>
      <p:sp>
        <p:nvSpPr>
          <p:cNvPr id="163844" name="Text Box 5"/>
          <p:cNvSpPr txBox="1">
            <a:spLocks noChangeArrowheads="1"/>
          </p:cNvSpPr>
          <p:nvPr/>
        </p:nvSpPr>
        <p:spPr bwMode="auto">
          <a:xfrm>
            <a:off x="533400" y="4038600"/>
            <a:ext cx="82296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思考题</a:t>
            </a:r>
            <a:r>
              <a:rPr lang="en-US" altLang="zh-CN" sz="2800"/>
              <a:t>14</a:t>
            </a:r>
            <a:r>
              <a:rPr lang="zh-CN" altLang="en-US" sz="2800"/>
              <a:t>：已知日地平均距离为</a:t>
            </a:r>
            <a:r>
              <a:rPr lang="en-US" altLang="zh-CN" sz="2800"/>
              <a:t>1.5×10</a:t>
            </a:r>
            <a:r>
              <a:rPr lang="en-US" altLang="zh-CN" sz="2800" baseline="30000"/>
              <a:t>8</a:t>
            </a:r>
            <a:r>
              <a:rPr lang="en-US" altLang="zh-CN" sz="2800"/>
              <a:t>km,</a:t>
            </a:r>
            <a:r>
              <a:rPr lang="zh-CN" altLang="en-US" sz="2800"/>
              <a:t>太阳常数（指平均日地距离时，地球表面垂直于太阳辐射的单位表面积上所接受的太阳辐射能）为</a:t>
            </a:r>
            <a:r>
              <a:rPr lang="en-US" altLang="zh-CN" sz="2800"/>
              <a:t>1353W/m</a:t>
            </a:r>
            <a:r>
              <a:rPr lang="en-US" altLang="zh-CN" sz="2800" baseline="30000"/>
              <a:t>2</a:t>
            </a:r>
            <a:r>
              <a:rPr lang="en-US" altLang="zh-CN" sz="2800"/>
              <a:t> </a:t>
            </a:r>
            <a:r>
              <a:rPr lang="zh-CN" altLang="en-US" sz="2800"/>
              <a:t>，太阳半径为</a:t>
            </a:r>
            <a:r>
              <a:rPr lang="en-US" altLang="zh-CN" sz="2800"/>
              <a:t>6.96 × 10</a:t>
            </a:r>
            <a:r>
              <a:rPr lang="en-US" altLang="zh-CN" sz="2800" baseline="30000"/>
              <a:t>8 </a:t>
            </a:r>
            <a:r>
              <a:rPr lang="en-US" altLang="zh-CN" sz="2800"/>
              <a:t>m </a:t>
            </a:r>
            <a:r>
              <a:rPr lang="zh-CN" altLang="en-US" sz="2800"/>
              <a:t>，求太阳表面温度。（</a:t>
            </a:r>
            <a:r>
              <a:rPr lang="en-US" altLang="zh-CN" sz="2800"/>
              <a:t>Answer</a:t>
            </a:r>
            <a:r>
              <a:rPr lang="zh-CN" altLang="en-US" sz="2800"/>
              <a:t>：</a:t>
            </a:r>
            <a:r>
              <a:rPr lang="en-US" altLang="zh-CN" sz="2800"/>
              <a:t>5770 °K </a:t>
            </a:r>
            <a:r>
              <a:rPr lang="zh-CN" altLang="en-US" sz="2800"/>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684213" y="333375"/>
            <a:ext cx="7704137" cy="935038"/>
          </a:xfrm>
        </p:spPr>
        <p:txBody>
          <a:bodyPr/>
          <a:lstStyle/>
          <a:p>
            <a:pPr eaLnBrk="1" hangingPunct="1"/>
            <a:r>
              <a:rPr lang="zh-CN" altLang="en-US" sz="7200" smtClean="0">
                <a:solidFill>
                  <a:schemeClr val="tx1"/>
                </a:solidFill>
                <a:ea typeface="隶书" panose="02010509060101010101" pitchFamily="49" charset="-122"/>
              </a:rPr>
              <a:t>检测原理</a:t>
            </a:r>
          </a:p>
        </p:txBody>
      </p:sp>
      <p:pic>
        <p:nvPicPr>
          <p:cNvPr id="23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12875"/>
            <a:ext cx="69056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556" name="AutoShape 12"/>
          <p:cNvSpPr>
            <a:spLocks noChangeArrowheads="1"/>
          </p:cNvSpPr>
          <p:nvPr/>
        </p:nvSpPr>
        <p:spPr bwMode="auto">
          <a:xfrm>
            <a:off x="2916238" y="2924175"/>
            <a:ext cx="1727200" cy="433388"/>
          </a:xfrm>
          <a:prstGeom prst="wedgeEllipseCallout">
            <a:avLst>
              <a:gd name="adj1" fmla="val -73745"/>
              <a:gd name="adj2" fmla="val -114157"/>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600" b="1">
                <a:latin typeface="Calibri" panose="020F0502020204030204" pitchFamily="34" charset="0"/>
              </a:rPr>
              <a:t>模电、数电</a:t>
            </a:r>
            <a:endParaRPr lang="zh-CN" altLang="zh-CN" sz="1600" b="1">
              <a:latin typeface="Arial" panose="020B0604020202020204" pitchFamily="34" charset="0"/>
            </a:endParaRPr>
          </a:p>
        </p:txBody>
      </p:sp>
      <p:sp>
        <p:nvSpPr>
          <p:cNvPr id="23557" name="AutoShape 13"/>
          <p:cNvSpPr>
            <a:spLocks noChangeArrowheads="1"/>
          </p:cNvSpPr>
          <p:nvPr/>
        </p:nvSpPr>
        <p:spPr bwMode="auto">
          <a:xfrm>
            <a:off x="2843213" y="3716338"/>
            <a:ext cx="1728787" cy="509587"/>
          </a:xfrm>
          <a:prstGeom prst="wedgeEllipseCallout">
            <a:avLst>
              <a:gd name="adj1" fmla="val -65639"/>
              <a:gd name="adj2" fmla="val -105056"/>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600" b="1">
                <a:latin typeface="Calibri" panose="020F0502020204030204" pitchFamily="34" charset="0"/>
              </a:rPr>
              <a:t>传感及检测</a:t>
            </a:r>
            <a:endParaRPr lang="zh-CN" altLang="zh-CN" sz="1600" b="1">
              <a:latin typeface="Arial" panose="020B0604020202020204" pitchFamily="34" charset="0"/>
            </a:endParaRPr>
          </a:p>
        </p:txBody>
      </p:sp>
      <p:sp>
        <p:nvSpPr>
          <p:cNvPr id="23558" name="AutoShape 14"/>
          <p:cNvSpPr>
            <a:spLocks noChangeArrowheads="1"/>
          </p:cNvSpPr>
          <p:nvPr/>
        </p:nvSpPr>
        <p:spPr bwMode="auto">
          <a:xfrm>
            <a:off x="2916238" y="4437063"/>
            <a:ext cx="1727200" cy="1085850"/>
          </a:xfrm>
          <a:prstGeom prst="wedgeEllipseCallout">
            <a:avLst>
              <a:gd name="adj1" fmla="val -73880"/>
              <a:gd name="adj2" fmla="val 71352"/>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600" b="1">
                <a:latin typeface="Calibri" panose="020F0502020204030204" pitchFamily="34" charset="0"/>
              </a:rPr>
              <a:t>电力电子、电机拖动及运动控制</a:t>
            </a:r>
            <a:endParaRPr lang="zh-CN" altLang="zh-CN" sz="1600" b="1">
              <a:latin typeface="Arial" panose="020B0604020202020204" pitchFamily="34" charset="0"/>
            </a:endParaRPr>
          </a:p>
        </p:txBody>
      </p:sp>
      <p:sp>
        <p:nvSpPr>
          <p:cNvPr id="23559" name="AutoShape 15"/>
          <p:cNvSpPr>
            <a:spLocks noChangeArrowheads="1"/>
          </p:cNvSpPr>
          <p:nvPr/>
        </p:nvSpPr>
        <p:spPr bwMode="auto">
          <a:xfrm>
            <a:off x="4643438" y="4724400"/>
            <a:ext cx="1944687" cy="792163"/>
          </a:xfrm>
          <a:prstGeom prst="wedgeEllipseCallout">
            <a:avLst>
              <a:gd name="adj1" fmla="val 63250"/>
              <a:gd name="adj2" fmla="val -79801"/>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600" b="1">
                <a:latin typeface="Calibri" panose="020F0502020204030204" pitchFamily="34" charset="0"/>
              </a:rPr>
              <a:t>微机原理、嵌入式系统及应用等</a:t>
            </a:r>
            <a:endParaRPr lang="zh-CN" altLang="zh-CN" sz="1600" b="1">
              <a:latin typeface="Arial" panose="020B0604020202020204" pitchFamily="34" charset="0"/>
            </a:endParaRPr>
          </a:p>
        </p:txBody>
      </p:sp>
      <p:sp>
        <p:nvSpPr>
          <p:cNvPr id="23560" name="AutoShape 16"/>
          <p:cNvSpPr>
            <a:spLocks noChangeArrowheads="1"/>
          </p:cNvSpPr>
          <p:nvPr/>
        </p:nvSpPr>
        <p:spPr bwMode="auto">
          <a:xfrm>
            <a:off x="4716463" y="2852738"/>
            <a:ext cx="1800225" cy="720725"/>
          </a:xfrm>
          <a:prstGeom prst="wedgeEllipseCallout">
            <a:avLst>
              <a:gd name="adj1" fmla="val 62602"/>
              <a:gd name="adj2" fmla="val -7890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600" b="1">
                <a:latin typeface="Calibri" panose="020F0502020204030204" pitchFamily="34" charset="0"/>
              </a:rPr>
              <a:t>模电、数电</a:t>
            </a:r>
            <a:endParaRPr lang="zh-CN" altLang="zh-CN" sz="1600" b="1">
              <a:latin typeface="Arial" panose="020B0604020202020204" pitchFamily="34" charset="0"/>
            </a:endParaRPr>
          </a:p>
        </p:txBody>
      </p:sp>
      <p:sp>
        <p:nvSpPr>
          <p:cNvPr id="23561" name="AutoShape 17"/>
          <p:cNvSpPr>
            <a:spLocks noChangeArrowheads="1"/>
          </p:cNvSpPr>
          <p:nvPr/>
        </p:nvSpPr>
        <p:spPr bwMode="auto">
          <a:xfrm>
            <a:off x="0" y="188913"/>
            <a:ext cx="2247900" cy="1035050"/>
          </a:xfrm>
          <a:prstGeom prst="cloudCallout">
            <a:avLst>
              <a:gd name="adj1" fmla="val 13523"/>
              <a:gd name="adj2" fmla="val 98806"/>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2400" b="1" dirty="0">
                <a:latin typeface="Calibri" panose="020F0502020204030204" pitchFamily="34" charset="0"/>
              </a:rPr>
              <a:t>计算机控制系统</a:t>
            </a:r>
            <a:endParaRPr lang="zh-CN" altLang="zh-CN" sz="2400" b="1" dirty="0">
              <a:latin typeface="Arial" panose="020B0604020202020204" pitchFamily="34" charset="0"/>
            </a:endParaRPr>
          </a:p>
        </p:txBody>
      </p:sp>
      <p:sp>
        <p:nvSpPr>
          <p:cNvPr id="23562" name="AutoShape 13"/>
          <p:cNvSpPr>
            <a:spLocks noChangeArrowheads="1"/>
          </p:cNvSpPr>
          <p:nvPr/>
        </p:nvSpPr>
        <p:spPr bwMode="auto">
          <a:xfrm>
            <a:off x="179388" y="2420938"/>
            <a:ext cx="792162" cy="1871662"/>
          </a:xfrm>
          <a:prstGeom prst="wedgeEllipseCallout">
            <a:avLst>
              <a:gd name="adj1" fmla="val 157556"/>
              <a:gd name="adj2" fmla="val 52574"/>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600" b="1">
                <a:latin typeface="Calibri" panose="020F0502020204030204" pitchFamily="34" charset="0"/>
              </a:rPr>
              <a:t>系统辨识</a:t>
            </a:r>
            <a:endParaRPr lang="zh-CN" altLang="zh-CN" sz="1600" b="1">
              <a:latin typeface="Arial" panose="020B060402020202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657225" y="260350"/>
            <a:ext cx="7704138" cy="935038"/>
          </a:xfrm>
        </p:spPr>
        <p:txBody>
          <a:bodyPr/>
          <a:lstStyle/>
          <a:p>
            <a:pPr eaLnBrk="1" hangingPunct="1"/>
            <a:r>
              <a:rPr lang="zh-CN" altLang="en-US" sz="5400" smtClean="0">
                <a:solidFill>
                  <a:schemeClr val="tx1"/>
                </a:solidFill>
                <a:latin typeface="隶书" panose="02010509060101010101" pitchFamily="49" charset="-122"/>
                <a:ea typeface="隶书" panose="02010509060101010101" pitchFamily="49" charset="-122"/>
              </a:rPr>
              <a:t>自动化专业知识体系</a:t>
            </a:r>
          </a:p>
        </p:txBody>
      </p:sp>
      <p:graphicFrame>
        <p:nvGraphicFramePr>
          <p:cNvPr id="11" name="表格 10"/>
          <p:cNvGraphicFramePr>
            <a:graphicFrameLocks noGrp="1"/>
          </p:cNvGraphicFramePr>
          <p:nvPr/>
        </p:nvGraphicFramePr>
        <p:xfrm>
          <a:off x="657225" y="1700213"/>
          <a:ext cx="7991475" cy="4178300"/>
        </p:xfrm>
        <a:graphic>
          <a:graphicData uri="http://schemas.openxmlformats.org/drawingml/2006/table">
            <a:tbl>
              <a:tblPr/>
              <a:tblGrid>
                <a:gridCol w="458197">
                  <a:extLst>
                    <a:ext uri="{9D8B030D-6E8A-4147-A177-3AD203B41FA5}">
                      <a16:colId xmlns:a16="http://schemas.microsoft.com/office/drawing/2014/main" val="20000"/>
                    </a:ext>
                  </a:extLst>
                </a:gridCol>
                <a:gridCol w="5040420">
                  <a:extLst>
                    <a:ext uri="{9D8B030D-6E8A-4147-A177-3AD203B41FA5}">
                      <a16:colId xmlns:a16="http://schemas.microsoft.com/office/drawing/2014/main" val="20001"/>
                    </a:ext>
                  </a:extLst>
                </a:gridCol>
                <a:gridCol w="2492858">
                  <a:extLst>
                    <a:ext uri="{9D8B030D-6E8A-4147-A177-3AD203B41FA5}">
                      <a16:colId xmlns:a16="http://schemas.microsoft.com/office/drawing/2014/main" val="20002"/>
                    </a:ext>
                  </a:extLst>
                </a:gridCol>
              </a:tblGrid>
              <a:tr h="43652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0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序</a:t>
                      </a:r>
                      <a:endPar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0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知识体系</a:t>
                      </a:r>
                      <a:endPar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0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建议学时</a:t>
                      </a:r>
                      <a:endPar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extLst>
                  <a:ext uri="{0D108BD9-81ED-4DB2-BD59-A6C34878D82A}">
                    <a16:rowId xmlns:a16="http://schemas.microsoft.com/office/drawing/2014/main" val="10000"/>
                  </a:ext>
                </a:extLst>
              </a:tr>
              <a:tr h="384143">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知识领域</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：自动控制理论与设计（</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ACT</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72+10</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extLst>
                  <a:ext uri="{0D108BD9-81ED-4DB2-BD59-A6C34878D82A}">
                    <a16:rowId xmlns:a16="http://schemas.microsoft.com/office/drawing/2014/main" val="10001"/>
                  </a:ext>
                </a:extLst>
              </a:tr>
              <a:tr h="384143">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知识领域</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：计算机硬件（</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CHW</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56</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extLst>
                  <a:ext uri="{0D108BD9-81ED-4DB2-BD59-A6C34878D82A}">
                    <a16:rowId xmlns:a16="http://schemas.microsoft.com/office/drawing/2014/main" val="10002"/>
                  </a:ext>
                </a:extLst>
              </a:tr>
              <a:tr h="407953">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知识领域</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：计算机软件（</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PGB</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56</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extLst>
                  <a:ext uri="{0D108BD9-81ED-4DB2-BD59-A6C34878D82A}">
                    <a16:rowId xmlns:a16="http://schemas.microsoft.com/office/drawing/2014/main" val="10003"/>
                  </a:ext>
                </a:extLst>
              </a:tr>
              <a:tr h="412714">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a:t>
                      </a: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知识领域</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：计算机网络与通讯</a:t>
                      </a:r>
                      <a:r>
                        <a:rPr kumimoji="0"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(CNC)  </a:t>
                      </a: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32</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extLst>
                  <a:ext uri="{0D108BD9-81ED-4DB2-BD59-A6C34878D82A}">
                    <a16:rowId xmlns:a16="http://schemas.microsoft.com/office/drawing/2014/main" val="10004"/>
                  </a:ext>
                </a:extLst>
              </a:tr>
              <a:tr h="412714">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知识领域</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：检测技术与自动化仪表（</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DAI</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54+24</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extLst>
                  <a:ext uri="{0D108BD9-81ED-4DB2-BD59-A6C34878D82A}">
                    <a16:rowId xmlns:a16="http://schemas.microsoft.com/office/drawing/2014/main" val="10005"/>
                  </a:ext>
                </a:extLst>
              </a:tr>
              <a:tr h="441287">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a:t>
                      </a: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知识领域</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：电力电子技术（</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PET</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48</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extLst>
                  <a:ext uri="{0D108BD9-81ED-4DB2-BD59-A6C34878D82A}">
                    <a16:rowId xmlns:a16="http://schemas.microsoft.com/office/drawing/2014/main" val="10006"/>
                  </a:ext>
                </a:extLst>
              </a:tr>
              <a:tr h="427001">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a:t>
                      </a: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知识领域</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：电力拖动与运动控制（</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DMC</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64</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extLst>
                  <a:ext uri="{0D108BD9-81ED-4DB2-BD59-A6C34878D82A}">
                    <a16:rowId xmlns:a16="http://schemas.microsoft.com/office/drawing/2014/main" val="10007"/>
                  </a:ext>
                </a:extLst>
              </a:tr>
              <a:tr h="384143">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8</a:t>
                      </a: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知识领域</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：过程控制系统（</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PCS</a:t>
                      </a: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54+20</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extLst>
                  <a:ext uri="{0D108BD9-81ED-4DB2-BD59-A6C34878D82A}">
                    <a16:rowId xmlns:a16="http://schemas.microsoft.com/office/drawing/2014/main" val="10008"/>
                  </a:ext>
                </a:extLst>
              </a:tr>
              <a:tr h="487676">
                <a:tc>
                  <a:txBody>
                    <a:bodyPr/>
                    <a:lstStyle/>
                    <a:p>
                      <a:pPr marL="0" marR="0" lvl="0" indent="0" algn="just" defTabSz="914400" rtl="0" eaLnBrk="1" fontAlgn="base" latinLnBrk="0" hangingPunct="1">
                        <a:lnSpc>
                          <a:spcPct val="100000"/>
                        </a:lnSpc>
                        <a:spcBef>
                          <a:spcPct val="0"/>
                        </a:spcBef>
                        <a:spcAft>
                          <a:spcPct val="0"/>
                        </a:spcAft>
                        <a:buClrTx/>
                        <a:buSzTx/>
                        <a:buFontTx/>
                        <a:buNone/>
                      </a:pPr>
                      <a:endPar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合计</a:t>
                      </a: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436+54</a:t>
                      </a:r>
                      <a:r>
                        <a:rPr kumimoji="0" 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27.25</a:t>
                      </a:r>
                      <a:r>
                        <a:rPr kumimoji="0" 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学分）</a:t>
                      </a:r>
                    </a:p>
                  </a:txBody>
                  <a:tcPr marL="58428" marR="5842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8AF3C7"/>
                        </a:gs>
                        <a:gs pos="50000">
                          <a:srgbClr val="B9F5DB"/>
                        </a:gs>
                        <a:gs pos="100000">
                          <a:srgbClr val="DDFAED"/>
                        </a:gs>
                      </a:gsLst>
                      <a:lin ang="5400000"/>
                    </a:gra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684213" y="549275"/>
            <a:ext cx="7704137" cy="935038"/>
          </a:xfrm>
        </p:spPr>
        <p:txBody>
          <a:bodyPr/>
          <a:lstStyle/>
          <a:p>
            <a:r>
              <a:rPr lang="zh-CN" altLang="en-US" sz="7200" smtClean="0">
                <a:solidFill>
                  <a:schemeClr val="tx1"/>
                </a:solidFill>
                <a:ea typeface="隶书" panose="02010509060101010101" pitchFamily="49" charset="-122"/>
              </a:rPr>
              <a:t>检测原理</a:t>
            </a:r>
          </a:p>
        </p:txBody>
      </p:sp>
      <p:pic>
        <p:nvPicPr>
          <p:cNvPr id="25603" name="Picture 4" descr="240L%20b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2060575"/>
            <a:ext cx="2041525"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5"/>
          <p:cNvSpPr txBox="1">
            <a:spLocks noChangeArrowheads="1"/>
          </p:cNvSpPr>
          <p:nvPr/>
        </p:nvSpPr>
        <p:spPr bwMode="auto">
          <a:xfrm>
            <a:off x="1042988" y="3429000"/>
            <a:ext cx="1992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t>rubbish</a:t>
            </a:r>
            <a:r>
              <a:rPr lang="en-US" altLang="zh-CN" sz="2400"/>
              <a:t> in</a:t>
            </a:r>
          </a:p>
        </p:txBody>
      </p:sp>
      <p:sp>
        <p:nvSpPr>
          <p:cNvPr id="25605" name="Line 6"/>
          <p:cNvSpPr>
            <a:spLocks noChangeShapeType="1"/>
          </p:cNvSpPr>
          <p:nvPr/>
        </p:nvSpPr>
        <p:spPr bwMode="auto">
          <a:xfrm>
            <a:off x="2627313" y="3716338"/>
            <a:ext cx="762000"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06" name="Text Box 7"/>
          <p:cNvSpPr txBox="1">
            <a:spLocks noChangeArrowheads="1"/>
          </p:cNvSpPr>
          <p:nvPr/>
        </p:nvSpPr>
        <p:spPr bwMode="auto">
          <a:xfrm>
            <a:off x="6096000" y="3429000"/>
            <a:ext cx="22209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t>rubbish</a:t>
            </a:r>
            <a:r>
              <a:rPr lang="en-US" altLang="zh-CN" sz="2400"/>
              <a:t> out</a:t>
            </a:r>
          </a:p>
        </p:txBody>
      </p:sp>
      <p:sp>
        <p:nvSpPr>
          <p:cNvPr id="25607" name="Line 8"/>
          <p:cNvSpPr>
            <a:spLocks noChangeShapeType="1"/>
          </p:cNvSpPr>
          <p:nvPr/>
        </p:nvSpPr>
        <p:spPr bwMode="auto">
          <a:xfrm>
            <a:off x="5292725" y="3716338"/>
            <a:ext cx="762000"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684213" y="549275"/>
            <a:ext cx="7704137" cy="576263"/>
          </a:xfrm>
        </p:spPr>
        <p:txBody>
          <a:bodyPr/>
          <a:lstStyle/>
          <a:p>
            <a:r>
              <a:rPr lang="zh-CN" altLang="en-US" sz="6000" smtClean="0">
                <a:solidFill>
                  <a:schemeClr val="tx1"/>
                </a:solidFill>
                <a:ea typeface="隶书" panose="02010509060101010101" pitchFamily="49" charset="-122"/>
              </a:rPr>
              <a:t>检测原理</a:t>
            </a:r>
          </a:p>
        </p:txBody>
      </p:sp>
      <p:pic>
        <p:nvPicPr>
          <p:cNvPr id="26627"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647825"/>
            <a:ext cx="4032250" cy="300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550" y="4532313"/>
            <a:ext cx="208756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549775"/>
            <a:ext cx="20891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503363"/>
            <a:ext cx="4319588"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title" idx="4294967295"/>
          </p:nvPr>
        </p:nvSpPr>
        <p:spPr>
          <a:xfrm>
            <a:off x="611188" y="188913"/>
            <a:ext cx="7772400" cy="574675"/>
          </a:xfrm>
        </p:spPr>
        <p:txBody>
          <a:bodyPr/>
          <a:lstStyle/>
          <a:p>
            <a:pPr eaLnBrk="1" hangingPunct="1"/>
            <a:r>
              <a:rPr lang="zh-CN" altLang="en-US" sz="5400" smtClean="0">
                <a:solidFill>
                  <a:schemeClr val="tx1"/>
                </a:solidFill>
                <a:ea typeface="隶书" panose="02010509060101010101" pitchFamily="49" charset="-122"/>
              </a:rPr>
              <a:t>检测原理</a:t>
            </a:r>
            <a:endParaRPr lang="zh-CN" altLang="en-US" sz="5400" smtClean="0">
              <a:solidFill>
                <a:srgbClr val="FFFF00"/>
              </a:solidFill>
              <a:ea typeface="隶书" panose="02010509060101010101" pitchFamily="49" charset="-122"/>
            </a:endParaRPr>
          </a:p>
        </p:txBody>
      </p:sp>
      <p:sp>
        <p:nvSpPr>
          <p:cNvPr id="5123" name="Text Box 5"/>
          <p:cNvSpPr txBox="1">
            <a:spLocks noChangeArrowheads="1"/>
          </p:cNvSpPr>
          <p:nvPr/>
        </p:nvSpPr>
        <p:spPr bwMode="auto">
          <a:xfrm>
            <a:off x="468313" y="6308725"/>
            <a:ext cx="8496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ea typeface="隶书" panose="02010509060101010101" pitchFamily="49" charset="-122"/>
              </a:rPr>
              <a:t>Tran Tie Lang, Electronics of measuring system, 1987, John Wiley &amp; Sons. Inc</a:t>
            </a:r>
          </a:p>
        </p:txBody>
      </p:sp>
      <p:pic>
        <p:nvPicPr>
          <p:cNvPr id="5124" name="Picture 6" descr="C:\Documents and Settings\Peng Lihui\My Documents\My Pictures\FotoStation Easy\Edited\preface#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965200"/>
            <a:ext cx="3455987"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755650" y="260350"/>
            <a:ext cx="7704138" cy="935038"/>
          </a:xfrm>
        </p:spPr>
        <p:txBody>
          <a:bodyPr/>
          <a:lstStyle/>
          <a:p>
            <a:r>
              <a:rPr lang="zh-CN" altLang="en-US" sz="5400" smtClean="0">
                <a:solidFill>
                  <a:schemeClr val="tx1"/>
                </a:solidFill>
                <a:ea typeface="隶书" panose="02010509060101010101" pitchFamily="49" charset="-122"/>
              </a:rPr>
              <a:t>检测原理</a:t>
            </a:r>
          </a:p>
        </p:txBody>
      </p:sp>
      <p:pic>
        <p:nvPicPr>
          <p:cNvPr id="27651" name="图片 6" descr="D:\文档\701A\实验数据\实验照片\P1130357.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28738"/>
            <a:ext cx="3778250"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12" descr="D:\文档\701A\实验数据\实验照片\P1130360.JP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325563"/>
            <a:ext cx="3776662"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13" descr="steel_pipe_1hour_delta_T.JPG"/>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987800"/>
            <a:ext cx="3894138"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14" descr="copper_tube_16hours_delta_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0" y="3984625"/>
            <a:ext cx="3900488"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684213" y="260350"/>
            <a:ext cx="7704137" cy="935038"/>
          </a:xfrm>
        </p:spPr>
        <p:txBody>
          <a:bodyPr/>
          <a:lstStyle/>
          <a:p>
            <a:r>
              <a:rPr lang="zh-CN" altLang="en-US" sz="5400" smtClean="0">
                <a:solidFill>
                  <a:schemeClr val="tx1"/>
                </a:solidFill>
                <a:ea typeface="隶书" panose="02010509060101010101" pitchFamily="49" charset="-122"/>
              </a:rPr>
              <a:t>检测原理</a:t>
            </a:r>
          </a:p>
        </p:txBody>
      </p:sp>
      <p:pic>
        <p:nvPicPr>
          <p:cNvPr id="28675" name="图片 6" descr="D:\文档\701A\实验数据\实验照片\P1130357.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341438"/>
            <a:ext cx="3770312"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图片 12" descr="D:\文档\701A\实验数据\实验照片\P1130360.JP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341438"/>
            <a:ext cx="37655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图片 7" descr="steel_pipe_1hour_delta_T_80points_MA_STD_3000sampl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4024313"/>
            <a:ext cx="3843337" cy="271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图片 8" descr="copper_tube_1hour_delta_T_80points_MA_STD_3000sampl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6963" y="4113213"/>
            <a:ext cx="37179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075"/>
          <p:cNvSpPr>
            <a:spLocks noGrp="1" noChangeArrowheads="1"/>
          </p:cNvSpPr>
          <p:nvPr>
            <p:ph type="title" idx="4294967295"/>
          </p:nvPr>
        </p:nvSpPr>
        <p:spPr>
          <a:xfrm>
            <a:off x="684213" y="476250"/>
            <a:ext cx="7772400" cy="649288"/>
          </a:xfrm>
        </p:spPr>
        <p:txBody>
          <a:bodyPr/>
          <a:lstStyle/>
          <a:p>
            <a:pPr eaLnBrk="1" hangingPunct="1"/>
            <a:r>
              <a:rPr lang="zh-CN" altLang="en-US" sz="5400" smtClean="0">
                <a:solidFill>
                  <a:schemeClr val="tx1"/>
                </a:solidFill>
                <a:ea typeface="隶书" panose="02010509060101010101" pitchFamily="49" charset="-122"/>
              </a:rPr>
              <a:t>检测原理</a:t>
            </a:r>
          </a:p>
        </p:txBody>
      </p:sp>
      <p:sp>
        <p:nvSpPr>
          <p:cNvPr id="29699" name="Text Box 3078"/>
          <p:cNvSpPr txBox="1">
            <a:spLocks noChangeArrowheads="1"/>
          </p:cNvSpPr>
          <p:nvPr/>
        </p:nvSpPr>
        <p:spPr bwMode="auto">
          <a:xfrm>
            <a:off x="323850" y="1484313"/>
            <a:ext cx="882015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latin typeface="Arial" panose="020B0604020202020204" pitchFamily="34" charset="0"/>
              </a:rPr>
              <a:t>《</a:t>
            </a:r>
            <a:r>
              <a:rPr lang="zh-CN" altLang="en-US" sz="2800">
                <a:latin typeface="Arial" panose="020B0604020202020204" pitchFamily="34" charset="0"/>
              </a:rPr>
              <a:t>普通物理</a:t>
            </a:r>
            <a:r>
              <a:rPr lang="en-US" altLang="zh-CN" sz="2800">
                <a:latin typeface="Arial" panose="020B0604020202020204" pitchFamily="34" charset="0"/>
              </a:rPr>
              <a:t>》</a:t>
            </a:r>
            <a:r>
              <a:rPr lang="zh-CN" altLang="en-US" sz="2800">
                <a:latin typeface="Arial" panose="020B0604020202020204" pitchFamily="34" charset="0"/>
              </a:rPr>
              <a:t>、</a:t>
            </a:r>
            <a:r>
              <a:rPr lang="en-US" altLang="zh-CN" sz="2800">
                <a:latin typeface="Arial" panose="020B0604020202020204" pitchFamily="34" charset="0"/>
              </a:rPr>
              <a:t>《</a:t>
            </a:r>
            <a:r>
              <a:rPr lang="zh-CN" altLang="en-US" sz="2800">
                <a:latin typeface="Arial" panose="020B0604020202020204" pitchFamily="34" charset="0"/>
              </a:rPr>
              <a:t>流体力学</a:t>
            </a:r>
            <a:r>
              <a:rPr lang="en-US" altLang="zh-CN" sz="2800">
                <a:latin typeface="Arial" panose="020B0604020202020204" pitchFamily="34" charset="0"/>
              </a:rPr>
              <a:t>》</a:t>
            </a:r>
            <a:r>
              <a:rPr lang="zh-CN" altLang="en-US" sz="2800">
                <a:latin typeface="Arial" panose="020B0604020202020204" pitchFamily="34" charset="0"/>
              </a:rPr>
              <a:t>、</a:t>
            </a:r>
            <a:r>
              <a:rPr lang="en-US" altLang="zh-CN" sz="2800">
                <a:latin typeface="Arial" panose="020B0604020202020204" pitchFamily="34" charset="0"/>
              </a:rPr>
              <a:t>《</a:t>
            </a:r>
            <a:r>
              <a:rPr lang="zh-CN" altLang="en-US" sz="2800">
                <a:latin typeface="Arial" panose="020B0604020202020204" pitchFamily="34" charset="0"/>
              </a:rPr>
              <a:t>传热学</a:t>
            </a:r>
            <a:r>
              <a:rPr lang="en-US" altLang="zh-CN" sz="2800">
                <a:latin typeface="Arial" panose="020B0604020202020204" pitchFamily="34" charset="0"/>
              </a:rPr>
              <a:t>》</a:t>
            </a:r>
          </a:p>
          <a:p>
            <a:pPr>
              <a:spcBef>
                <a:spcPct val="50000"/>
              </a:spcBef>
              <a:buFontTx/>
              <a:buNone/>
            </a:pPr>
            <a:r>
              <a:rPr lang="en-US" altLang="zh-CN" sz="2800">
                <a:latin typeface="Arial" panose="020B0604020202020204" pitchFamily="34" charset="0"/>
              </a:rPr>
              <a:t>《</a:t>
            </a:r>
            <a:r>
              <a:rPr lang="zh-CN" altLang="en-US" sz="2800">
                <a:latin typeface="Arial" panose="020B0604020202020204" pitchFamily="34" charset="0"/>
              </a:rPr>
              <a:t>误差分析</a:t>
            </a:r>
            <a:r>
              <a:rPr lang="en-US" altLang="zh-CN" sz="2800">
                <a:latin typeface="Arial" panose="020B0604020202020204" pitchFamily="34" charset="0"/>
              </a:rPr>
              <a:t>》</a:t>
            </a:r>
            <a:r>
              <a:rPr lang="zh-CN" altLang="en-US" sz="2800">
                <a:latin typeface="Arial" panose="020B0604020202020204" pitchFamily="34" charset="0"/>
              </a:rPr>
              <a:t>、</a:t>
            </a:r>
            <a:r>
              <a:rPr lang="en-US" altLang="zh-CN" sz="2800">
                <a:latin typeface="Arial" panose="020B0604020202020204" pitchFamily="34" charset="0"/>
              </a:rPr>
              <a:t>《</a:t>
            </a:r>
            <a:r>
              <a:rPr lang="zh-CN" altLang="en-US" sz="2800">
                <a:latin typeface="Arial" panose="020B0604020202020204" pitchFamily="34" charset="0"/>
              </a:rPr>
              <a:t>过程参数检测</a:t>
            </a:r>
            <a:r>
              <a:rPr lang="en-US" altLang="zh-CN" sz="2800">
                <a:latin typeface="Arial" panose="020B0604020202020204" pitchFamily="34" charset="0"/>
              </a:rPr>
              <a:t>》</a:t>
            </a:r>
            <a:r>
              <a:rPr lang="zh-CN" altLang="en-US" sz="2800">
                <a:latin typeface="Arial" panose="020B0604020202020204" pitchFamily="34" charset="0"/>
              </a:rPr>
              <a:t>、</a:t>
            </a:r>
            <a:r>
              <a:rPr lang="en-US" altLang="zh-CN" sz="2800">
                <a:latin typeface="Arial" panose="020B0604020202020204" pitchFamily="34" charset="0"/>
              </a:rPr>
              <a:t>《</a:t>
            </a:r>
            <a:r>
              <a:rPr lang="zh-CN" altLang="en-US" sz="2800">
                <a:latin typeface="Arial" panose="020B0604020202020204" pitchFamily="34" charset="0"/>
              </a:rPr>
              <a:t>自动化仪表</a:t>
            </a:r>
            <a:r>
              <a:rPr lang="en-US" altLang="zh-CN" sz="2800">
                <a:latin typeface="Arial" panose="020B0604020202020204" pitchFamily="34" charset="0"/>
              </a:rPr>
              <a:t>》</a:t>
            </a:r>
            <a:r>
              <a:rPr lang="zh-CN" altLang="en-US" sz="2800">
                <a:latin typeface="Arial" panose="020B0604020202020204" pitchFamily="34" charset="0"/>
              </a:rPr>
              <a:t>、</a:t>
            </a:r>
            <a:endParaRPr lang="en-US" altLang="zh-CN" sz="2800">
              <a:latin typeface="Arial" panose="020B0604020202020204" pitchFamily="34" charset="0"/>
            </a:endParaRPr>
          </a:p>
          <a:p>
            <a:pPr>
              <a:spcBef>
                <a:spcPct val="50000"/>
              </a:spcBef>
              <a:buFontTx/>
              <a:buNone/>
            </a:pPr>
            <a:r>
              <a:rPr lang="en-US" altLang="zh-CN" sz="2800">
                <a:latin typeface="Arial" panose="020B0604020202020204" pitchFamily="34" charset="0"/>
              </a:rPr>
              <a:t>《</a:t>
            </a:r>
            <a:r>
              <a:rPr lang="zh-CN" altLang="en-US" sz="2800">
                <a:latin typeface="Arial" panose="020B0604020202020204" pitchFamily="34" charset="0"/>
              </a:rPr>
              <a:t>机械量检测</a:t>
            </a:r>
            <a:r>
              <a:rPr lang="en-US" altLang="zh-CN" sz="2800">
                <a:latin typeface="Arial" panose="020B0604020202020204" pitchFamily="34" charset="0"/>
              </a:rPr>
              <a:t>》</a:t>
            </a:r>
          </a:p>
          <a:p>
            <a:pPr>
              <a:spcBef>
                <a:spcPct val="50000"/>
              </a:spcBef>
              <a:buFont typeface="Wingdings" panose="05000000000000000000" pitchFamily="2" charset="2"/>
              <a:buChar char="u"/>
            </a:pPr>
            <a:r>
              <a:rPr lang="zh-CN" altLang="en-US" sz="2800">
                <a:latin typeface="Arial" panose="020B0604020202020204" pitchFamily="34" charset="0"/>
              </a:rPr>
              <a:t>内容：	广（符合“宽口径”人才培养方案）</a:t>
            </a:r>
          </a:p>
          <a:p>
            <a:pPr>
              <a:spcBef>
                <a:spcPct val="50000"/>
              </a:spcBef>
              <a:buFontTx/>
              <a:buNone/>
            </a:pPr>
            <a:r>
              <a:rPr lang="zh-CN" altLang="en-US" sz="2800">
                <a:latin typeface="Arial" panose="020B0604020202020204" pitchFamily="34" charset="0"/>
              </a:rPr>
              <a:t>		杂</a:t>
            </a:r>
          </a:p>
          <a:p>
            <a:pPr>
              <a:spcBef>
                <a:spcPct val="50000"/>
              </a:spcBef>
              <a:buFont typeface="Wingdings" panose="05000000000000000000" pitchFamily="2" charset="2"/>
              <a:buChar char="u"/>
            </a:pPr>
            <a:r>
              <a:rPr lang="zh-CN" altLang="en-US" sz="2800">
                <a:latin typeface="Arial" panose="020B0604020202020204" pitchFamily="34" charset="0"/>
              </a:rPr>
              <a:t>重应用：应用技术、同学已学知识的综合应用</a:t>
            </a:r>
          </a:p>
          <a:p>
            <a:pPr>
              <a:spcBef>
                <a:spcPct val="50000"/>
              </a:spcBef>
              <a:buFont typeface="Wingdings" panose="05000000000000000000" pitchFamily="2" charset="2"/>
              <a:buChar char="u"/>
            </a:pPr>
            <a:r>
              <a:rPr lang="zh-CN" altLang="en-US" sz="2800">
                <a:latin typeface="Arial" panose="020B0604020202020204" pitchFamily="34" charset="0"/>
              </a:rPr>
              <a:t>检测技术在自动化中的地位：自动化：万金油</a:t>
            </a:r>
          </a:p>
          <a:p>
            <a:pPr lvl="2">
              <a:spcBef>
                <a:spcPct val="50000"/>
              </a:spcBef>
              <a:buFontTx/>
              <a:buNone/>
            </a:pPr>
            <a:r>
              <a:rPr lang="zh-CN" altLang="en-US" sz="2800">
                <a:latin typeface="Arial" panose="020B0604020202020204" pitchFamily="34" charset="0"/>
              </a:rPr>
              <a:t>	</a:t>
            </a:r>
            <a:r>
              <a:rPr lang="en-US" altLang="zh-CN" sz="2800">
                <a:latin typeface="Arial" panose="020B0604020202020204" pitchFamily="34" charset="0"/>
              </a:rPr>
              <a:t>	</a:t>
            </a:r>
            <a:r>
              <a:rPr lang="zh-CN" altLang="en-US" sz="2800">
                <a:latin typeface="Arial" panose="020B0604020202020204" pitchFamily="34" charset="0"/>
              </a:rPr>
              <a:t>检测技术：自动化中的万金油</a:t>
            </a:r>
          </a:p>
        </p:txBody>
      </p:sp>
      <p:sp>
        <p:nvSpPr>
          <p:cNvPr id="29700" name="AutoShape 3079">
            <a:hlinkClick r:id="rId2" action="ppaction://hlinkfile"/>
          </p:cNvPr>
          <p:cNvSpPr>
            <a:spLocks noChangeArrowheads="1"/>
          </p:cNvSpPr>
          <p:nvPr/>
        </p:nvSpPr>
        <p:spPr bwMode="auto">
          <a:xfrm>
            <a:off x="7524750" y="1052513"/>
            <a:ext cx="1008063" cy="792162"/>
          </a:xfrm>
          <a:prstGeom prst="actionButtonMovie">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684213" y="620713"/>
            <a:ext cx="7704137" cy="935037"/>
          </a:xfrm>
        </p:spPr>
        <p:txBody>
          <a:bodyPr/>
          <a:lstStyle/>
          <a:p>
            <a:pPr eaLnBrk="1" hangingPunct="1"/>
            <a:r>
              <a:rPr lang="zh-CN" altLang="en-US" sz="5400" smtClean="0">
                <a:solidFill>
                  <a:schemeClr val="tx1"/>
                </a:solidFill>
                <a:ea typeface="隶书" panose="02010509060101010101" pitchFamily="49" charset="-122"/>
              </a:rPr>
              <a:t>检测原理</a:t>
            </a:r>
          </a:p>
        </p:txBody>
      </p:sp>
      <p:sp>
        <p:nvSpPr>
          <p:cNvPr id="30723" name="Text Box 3"/>
          <p:cNvSpPr txBox="1">
            <a:spLocks noChangeArrowheads="1"/>
          </p:cNvSpPr>
          <p:nvPr/>
        </p:nvSpPr>
        <p:spPr bwMode="auto">
          <a:xfrm>
            <a:off x="1116013" y="1989138"/>
            <a:ext cx="7704137"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60363" indent="-3603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 typeface="Wingdings" panose="05000000000000000000" pitchFamily="2" charset="2"/>
              <a:buChar char="u"/>
            </a:pPr>
            <a:r>
              <a:rPr lang="zh-CN" altLang="en-US" sz="2800">
                <a:latin typeface="Arial" panose="020B0604020202020204" pitchFamily="34" charset="0"/>
              </a:rPr>
              <a:t>对策：来听课！而且要专心听！（事半功倍）</a:t>
            </a:r>
          </a:p>
          <a:p>
            <a:pPr>
              <a:spcBef>
                <a:spcPct val="50000"/>
              </a:spcBef>
              <a:buFont typeface="Wingdings" panose="05000000000000000000" pitchFamily="2" charset="2"/>
              <a:buChar char="u"/>
            </a:pPr>
            <a:r>
              <a:rPr lang="zh-CN" altLang="en-US" sz="2800">
                <a:latin typeface="Arial" panose="020B0604020202020204" pitchFamily="34" charset="0"/>
              </a:rPr>
              <a:t>清华同学自学能力比较强，但这门课自学不易抓重点（个人观点）</a:t>
            </a:r>
          </a:p>
          <a:p>
            <a:pPr>
              <a:spcBef>
                <a:spcPct val="50000"/>
              </a:spcBef>
              <a:buFontTx/>
              <a:buNone/>
            </a:pPr>
            <a:endParaRPr lang="en-US" altLang="zh-CN" sz="2800">
              <a:latin typeface="Arial" panose="020B0604020202020204" pitchFamily="34" charset="0"/>
            </a:endParaRPr>
          </a:p>
        </p:txBody>
      </p:sp>
      <p:sp>
        <p:nvSpPr>
          <p:cNvPr id="30724" name="Text Box 5"/>
          <p:cNvSpPr txBox="1">
            <a:spLocks noChangeArrowheads="1"/>
          </p:cNvSpPr>
          <p:nvPr/>
        </p:nvSpPr>
        <p:spPr bwMode="auto">
          <a:xfrm>
            <a:off x="1258888" y="4221163"/>
            <a:ext cx="713105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3600">
                <a:latin typeface="CMR12" charset="0"/>
              </a:rPr>
              <a:t>Make things as simple as possible but not simpler.</a:t>
            </a:r>
          </a:p>
          <a:p>
            <a:pPr eaLnBrk="1" hangingPunct="1">
              <a:buFontTx/>
              <a:buNone/>
            </a:pPr>
            <a:r>
              <a:rPr lang="en-US" altLang="zh-CN" sz="3600">
                <a:latin typeface="CMR12" charset="0"/>
              </a:rPr>
              <a:t>					A. Einstein</a:t>
            </a:r>
            <a:r>
              <a:rPr lang="en-US" altLang="zh-CN" sz="2400">
                <a:latin typeface="Lydian" charset="0"/>
              </a:rPr>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r>
              <a:rPr lang="zh-CN" altLang="en-US" sz="5400" smtClean="0">
                <a:solidFill>
                  <a:schemeClr val="tx1"/>
                </a:solidFill>
                <a:ea typeface="隶书" panose="02010509060101010101" pitchFamily="49" charset="-122"/>
              </a:rPr>
              <a:t>检测原理</a:t>
            </a:r>
          </a:p>
        </p:txBody>
      </p:sp>
      <p:sp>
        <p:nvSpPr>
          <p:cNvPr id="31747" name="Text Box 3"/>
          <p:cNvSpPr txBox="1">
            <a:spLocks noChangeArrowheads="1"/>
          </p:cNvSpPr>
          <p:nvPr/>
        </p:nvSpPr>
        <p:spPr bwMode="auto">
          <a:xfrm>
            <a:off x="1116013" y="1989138"/>
            <a:ext cx="7704137" cy="436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 typeface="Wingdings" panose="05000000000000000000" pitchFamily="2" charset="2"/>
              <a:buChar char="u"/>
            </a:pPr>
            <a:r>
              <a:rPr lang="zh-CN" altLang="en-US" sz="2800">
                <a:latin typeface="Arial" panose="020B0604020202020204" pitchFamily="34" charset="0"/>
              </a:rPr>
              <a:t>参考：</a:t>
            </a:r>
          </a:p>
          <a:p>
            <a:pPr lvl="1">
              <a:spcBef>
                <a:spcPct val="50000"/>
              </a:spcBef>
              <a:buFontTx/>
              <a:buNone/>
            </a:pPr>
            <a:r>
              <a:rPr lang="zh-CN" altLang="en-US">
                <a:latin typeface="Arial" panose="020B0604020202020204" pitchFamily="34" charset="0"/>
              </a:rPr>
              <a:t>	</a:t>
            </a:r>
            <a:r>
              <a:rPr lang="en-US" altLang="zh-CN">
                <a:latin typeface="Arial" panose="020B0604020202020204" pitchFamily="34" charset="0"/>
              </a:rPr>
              <a:t>http://www.core.org.cn</a:t>
            </a:r>
          </a:p>
          <a:p>
            <a:pPr>
              <a:spcBef>
                <a:spcPct val="50000"/>
              </a:spcBef>
              <a:buFontTx/>
              <a:buNone/>
            </a:pPr>
            <a:r>
              <a:rPr lang="en-US" altLang="zh-CN" sz="2800">
                <a:latin typeface="Arial" panose="020B0604020202020204" pitchFamily="34" charset="0"/>
              </a:rPr>
              <a:t>	《</a:t>
            </a:r>
            <a:r>
              <a:rPr lang="zh-CN" altLang="en-US" sz="2800">
                <a:latin typeface="Arial" panose="020B0604020202020204" pitchFamily="34" charset="0"/>
              </a:rPr>
              <a:t>检测技术基础</a:t>
            </a:r>
            <a:r>
              <a:rPr lang="en-US" altLang="zh-CN" sz="2800">
                <a:latin typeface="Arial" panose="020B0604020202020204" pitchFamily="34" charset="0"/>
              </a:rPr>
              <a:t>》</a:t>
            </a:r>
            <a:r>
              <a:rPr lang="zh-CN" altLang="en-US" sz="2800">
                <a:latin typeface="Arial" panose="020B0604020202020204" pitchFamily="34" charset="0"/>
              </a:rPr>
              <a:t>国家精品课</a:t>
            </a:r>
          </a:p>
          <a:p>
            <a:pPr>
              <a:spcBef>
                <a:spcPct val="50000"/>
              </a:spcBef>
              <a:buFontTx/>
              <a:buNone/>
            </a:pPr>
            <a:r>
              <a:rPr lang="zh-CN" altLang="en-US" sz="2800">
                <a:latin typeface="Arial" panose="020B0604020202020204" pitchFamily="34" charset="0"/>
              </a:rPr>
              <a:t>	</a:t>
            </a:r>
            <a:r>
              <a:rPr lang="en-US" altLang="zh-CN" sz="2800">
                <a:latin typeface="Arial" panose="020B0604020202020204" pitchFamily="34" charset="0"/>
              </a:rPr>
              <a:t>http://ie.sjtu.edu.cn/jc/</a:t>
            </a:r>
          </a:p>
          <a:p>
            <a:pPr>
              <a:spcBef>
                <a:spcPct val="50000"/>
              </a:spcBef>
              <a:buFont typeface="Wingdings" panose="05000000000000000000" pitchFamily="2" charset="2"/>
              <a:buChar char="u"/>
            </a:pPr>
            <a:r>
              <a:rPr lang="zh-CN" altLang="en-US" sz="2800">
                <a:latin typeface="Arial" panose="020B0604020202020204" pitchFamily="34" charset="0"/>
              </a:rPr>
              <a:t>考核：期末考试（半开卷）</a:t>
            </a:r>
          </a:p>
          <a:p>
            <a:pPr lvl="3">
              <a:spcBef>
                <a:spcPct val="50000"/>
              </a:spcBef>
              <a:buFontTx/>
              <a:buNone/>
            </a:pPr>
            <a:r>
              <a:rPr lang="zh-CN" altLang="en-US" sz="2800">
                <a:latin typeface="Arial" panose="020B0604020202020204" pitchFamily="34" charset="0"/>
              </a:rPr>
              <a:t>平时作业及实验</a:t>
            </a:r>
          </a:p>
          <a:p>
            <a:pPr lvl="3">
              <a:spcBef>
                <a:spcPct val="50000"/>
              </a:spcBef>
              <a:buFontTx/>
              <a:buNone/>
            </a:pPr>
            <a:endParaRPr lang="en-US" altLang="zh-CN" sz="2800">
              <a:latin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pPr eaLnBrk="1" hangingPunct="1"/>
            <a:r>
              <a:rPr lang="zh-CN" altLang="en-US" sz="4800" b="1" smtClean="0">
                <a:solidFill>
                  <a:schemeClr val="tx1"/>
                </a:solidFill>
                <a:latin typeface="隶书" panose="02010509060101010101" pitchFamily="49" charset="-122"/>
                <a:ea typeface="隶书" panose="02010509060101010101" pitchFamily="49" charset="-122"/>
              </a:rPr>
              <a:t>典型的过程参数检测系统</a:t>
            </a:r>
            <a:br>
              <a:rPr lang="zh-CN" altLang="en-US" sz="4800" b="1" smtClean="0">
                <a:solidFill>
                  <a:schemeClr val="tx1"/>
                </a:solidFill>
                <a:latin typeface="隶书" panose="02010509060101010101" pitchFamily="49" charset="-122"/>
                <a:ea typeface="隶书" panose="02010509060101010101" pitchFamily="49" charset="-122"/>
              </a:rPr>
            </a:br>
            <a:r>
              <a:rPr lang="zh-CN" altLang="en-US" sz="4800" b="1" smtClean="0">
                <a:solidFill>
                  <a:schemeClr val="tx1"/>
                </a:solidFill>
                <a:latin typeface="隶书" panose="02010509060101010101" pitchFamily="49" charset="-122"/>
                <a:ea typeface="隶书" panose="02010509060101010101" pitchFamily="49" charset="-122"/>
              </a:rPr>
              <a:t>工业锅炉检测系统</a:t>
            </a:r>
          </a:p>
        </p:txBody>
      </p:sp>
      <p:sp>
        <p:nvSpPr>
          <p:cNvPr id="32771" name="Text Box 3"/>
          <p:cNvSpPr txBox="1">
            <a:spLocks noChangeArrowheads="1"/>
          </p:cNvSpPr>
          <p:nvPr/>
        </p:nvSpPr>
        <p:spPr bwMode="auto">
          <a:xfrm>
            <a:off x="1042988" y="2349500"/>
            <a:ext cx="725805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latin typeface="Arial" panose="020B0604020202020204" pitchFamily="34" charset="0"/>
              </a:rPr>
              <a:t>        </a:t>
            </a:r>
            <a:r>
              <a:rPr lang="zh-CN" altLang="en-US" sz="2800" b="1">
                <a:latin typeface="Arial" panose="020B0604020202020204" pitchFamily="34" charset="0"/>
              </a:rPr>
              <a:t>在火力发电厂中，一台小型的</a:t>
            </a:r>
            <a:r>
              <a:rPr lang="en-US" altLang="zh-CN" sz="2800" b="1">
                <a:latin typeface="Arial" panose="020B0604020202020204" pitchFamily="34" charset="0"/>
              </a:rPr>
              <a:t>20</a:t>
            </a:r>
            <a:r>
              <a:rPr lang="zh-CN" altLang="en-US" sz="2800" b="1">
                <a:latin typeface="Arial" panose="020B0604020202020204" pitchFamily="34" charset="0"/>
              </a:rPr>
              <a:t>万千瓦</a:t>
            </a:r>
          </a:p>
          <a:p>
            <a:pPr>
              <a:spcBef>
                <a:spcPct val="0"/>
              </a:spcBef>
              <a:buFontTx/>
              <a:buNone/>
            </a:pPr>
            <a:r>
              <a:rPr lang="zh-CN" altLang="en-US" sz="2800" b="1">
                <a:latin typeface="Arial" panose="020B0604020202020204" pitchFamily="34" charset="0"/>
              </a:rPr>
              <a:t>机组，它的检测点约有</a:t>
            </a:r>
            <a:r>
              <a:rPr lang="en-US" altLang="zh-CN" sz="2800" b="1">
                <a:latin typeface="Arial" panose="020B0604020202020204" pitchFamily="34" charset="0"/>
              </a:rPr>
              <a:t>500</a:t>
            </a:r>
            <a:r>
              <a:rPr lang="zh-CN" altLang="en-US" sz="2800" b="1">
                <a:latin typeface="Arial" panose="020B0604020202020204" pitchFamily="34" charset="0"/>
              </a:rPr>
              <a:t>～</a:t>
            </a:r>
            <a:r>
              <a:rPr lang="en-US" altLang="zh-CN" sz="2800" b="1">
                <a:latin typeface="Arial" panose="020B0604020202020204" pitchFamily="34" charset="0"/>
              </a:rPr>
              <a:t>600</a:t>
            </a:r>
            <a:r>
              <a:rPr lang="zh-CN" altLang="en-US" sz="2800" b="1">
                <a:latin typeface="Arial" panose="020B0604020202020204" pitchFamily="34" charset="0"/>
              </a:rPr>
              <a:t>个，各种传</a:t>
            </a:r>
          </a:p>
          <a:p>
            <a:pPr>
              <a:spcBef>
                <a:spcPct val="0"/>
              </a:spcBef>
              <a:buFontTx/>
              <a:buNone/>
            </a:pPr>
            <a:r>
              <a:rPr lang="zh-CN" altLang="en-US" sz="2800" b="1">
                <a:latin typeface="Arial" panose="020B0604020202020204" pitchFamily="34" charset="0"/>
              </a:rPr>
              <a:t>感器、变送器、仪表、阀门有上千台。它的</a:t>
            </a:r>
          </a:p>
          <a:p>
            <a:pPr>
              <a:spcBef>
                <a:spcPct val="0"/>
              </a:spcBef>
              <a:buFontTx/>
              <a:buNone/>
            </a:pPr>
            <a:r>
              <a:rPr lang="zh-CN" altLang="en-US" sz="2800" b="1">
                <a:latin typeface="Arial" panose="020B0604020202020204" pitchFamily="34" charset="0"/>
              </a:rPr>
              <a:t>锅炉产汽量为</a:t>
            </a:r>
            <a:r>
              <a:rPr lang="en-US" altLang="zh-CN" sz="2800" b="1">
                <a:latin typeface="Arial" panose="020B0604020202020204" pitchFamily="34" charset="0"/>
              </a:rPr>
              <a:t>670T/h</a:t>
            </a:r>
            <a:r>
              <a:rPr lang="zh-CN" altLang="en-US" sz="2800" b="1">
                <a:latin typeface="Arial" panose="020B0604020202020204" pitchFamily="34" charset="0"/>
              </a:rPr>
              <a:t>，每小时耗煤</a:t>
            </a:r>
            <a:r>
              <a:rPr lang="en-US" altLang="zh-CN" sz="2800" b="1">
                <a:latin typeface="Arial" panose="020B0604020202020204" pitchFamily="34" charset="0"/>
              </a:rPr>
              <a:t>66T</a:t>
            </a:r>
            <a:r>
              <a:rPr lang="zh-CN" altLang="en-US" sz="2800" b="1">
                <a:latin typeface="Arial" panose="020B0604020202020204" pitchFamily="34" charset="0"/>
              </a:rPr>
              <a:t>，每</a:t>
            </a:r>
          </a:p>
          <a:p>
            <a:pPr>
              <a:spcBef>
                <a:spcPct val="0"/>
              </a:spcBef>
              <a:buFontTx/>
              <a:buNone/>
            </a:pPr>
            <a:r>
              <a:rPr lang="zh-CN" altLang="en-US" sz="2800" b="1">
                <a:latin typeface="Arial" panose="020B0604020202020204" pitchFamily="34" charset="0"/>
              </a:rPr>
              <a:t>天耗煤</a:t>
            </a:r>
            <a:r>
              <a:rPr lang="en-US" altLang="zh-CN" sz="2800" b="1">
                <a:latin typeface="Arial" panose="020B0604020202020204" pitchFamily="34" charset="0"/>
              </a:rPr>
              <a:t>1584T</a:t>
            </a:r>
            <a:r>
              <a:rPr lang="zh-CN" altLang="en-US" sz="2800" b="1">
                <a:latin typeface="Arial" panose="020B0604020202020204" pitchFamily="34" charset="0"/>
              </a:rPr>
              <a:t>，需要一列火车运输。如果按</a:t>
            </a:r>
          </a:p>
          <a:p>
            <a:pPr>
              <a:spcBef>
                <a:spcPct val="0"/>
              </a:spcBef>
              <a:buFontTx/>
              <a:buNone/>
            </a:pPr>
            <a:r>
              <a:rPr lang="zh-CN" altLang="en-US" sz="2800" b="1">
                <a:latin typeface="Arial" panose="020B0604020202020204" pitchFamily="34" charset="0"/>
              </a:rPr>
              <a:t>补水率</a:t>
            </a:r>
            <a:r>
              <a:rPr lang="en-US" altLang="zh-CN" sz="2800" b="1">
                <a:latin typeface="Arial" panose="020B0604020202020204" pitchFamily="34" charset="0"/>
              </a:rPr>
              <a:t>3</a:t>
            </a:r>
            <a:r>
              <a:rPr lang="zh-CN" altLang="en-US" sz="2800" b="1">
                <a:latin typeface="Arial" panose="020B0604020202020204" pitchFamily="34" charset="0"/>
              </a:rPr>
              <a:t>％计算，每天需补水</a:t>
            </a:r>
            <a:r>
              <a:rPr lang="en-US" altLang="zh-CN" sz="2800" b="1">
                <a:latin typeface="Arial" panose="020B0604020202020204" pitchFamily="34" charset="0"/>
              </a:rPr>
              <a:t>482.4T</a:t>
            </a:r>
            <a:r>
              <a:rPr lang="zh-CN" altLang="en-US" sz="2800" b="1">
                <a:latin typeface="Arial" panose="020B0604020202020204" pitchFamily="34" charset="0"/>
              </a:rPr>
              <a:t>。</a:t>
            </a:r>
            <a:endParaRPr lang="zh-CN" altLang="en-US" sz="2800">
              <a:latin typeface="Lydian"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4"/>
          <p:cNvGraphicFramePr>
            <a:graphicFrameLocks noChangeAspect="1"/>
          </p:cNvGraphicFramePr>
          <p:nvPr/>
        </p:nvGraphicFramePr>
        <p:xfrm>
          <a:off x="974725" y="1023938"/>
          <a:ext cx="7342188" cy="5357812"/>
        </p:xfrm>
        <a:graphic>
          <a:graphicData uri="http://schemas.openxmlformats.org/presentationml/2006/ole">
            <mc:AlternateContent xmlns:mc="http://schemas.openxmlformats.org/markup-compatibility/2006">
              <mc:Choice xmlns:v="urn:schemas-microsoft-com:vml" Requires="v">
                <p:oleObj spid="_x0000_s33812" r:id="rId3" imgW="6881400" imgH="5033160" progId="Visio.Drawing.11">
                  <p:embed/>
                </p:oleObj>
              </mc:Choice>
              <mc:Fallback>
                <p:oleObj r:id="rId3" imgW="6881400" imgH="503316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25" y="1023938"/>
                        <a:ext cx="7342188"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5" name="Rectangle 5"/>
          <p:cNvSpPr>
            <a:spLocks noChangeArrowheads="1"/>
          </p:cNvSpPr>
          <p:nvPr/>
        </p:nvSpPr>
        <p:spPr bwMode="auto">
          <a:xfrm>
            <a:off x="865188" y="-119063"/>
            <a:ext cx="756126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a:solidFill>
                  <a:schemeClr val="accent2"/>
                </a:solidFill>
                <a:latin typeface="隶书" panose="02010509060101010101" pitchFamily="49" charset="-122"/>
                <a:ea typeface="隶书" panose="02010509060101010101" pitchFamily="49" charset="-122"/>
              </a:rPr>
              <a:t>典型的过程参数检测系统</a:t>
            </a:r>
            <a:r>
              <a:rPr lang="en-US" altLang="zh-CN" b="1">
                <a:latin typeface="隶书" panose="02010509060101010101" pitchFamily="49" charset="-122"/>
                <a:ea typeface="隶书" panose="02010509060101010101" pitchFamily="49" charset="-122"/>
              </a:rPr>
              <a:t>-</a:t>
            </a:r>
          </a:p>
          <a:p>
            <a:pPr algn="ctr">
              <a:spcBef>
                <a:spcPct val="0"/>
              </a:spcBef>
              <a:buFontTx/>
              <a:buNone/>
            </a:pPr>
            <a:r>
              <a:rPr lang="zh-CN" altLang="en-US" b="1">
                <a:solidFill>
                  <a:srgbClr val="FF6600"/>
                </a:solidFill>
                <a:latin typeface="隶书" panose="02010509060101010101" pitchFamily="49" charset="-122"/>
                <a:ea typeface="隶书" panose="02010509060101010101" pitchFamily="49" charset="-122"/>
              </a:rPr>
              <a:t>工业锅炉检测系统</a:t>
            </a:r>
          </a:p>
        </p:txBody>
      </p:sp>
      <p:pic>
        <p:nvPicPr>
          <p:cNvPr id="33796" name="Picture 6" descr="f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374900" y="2708275"/>
            <a:ext cx="61277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7"/>
          <p:cNvSpPr txBox="1">
            <a:spLocks noChangeArrowheads="1"/>
          </p:cNvSpPr>
          <p:nvPr/>
        </p:nvSpPr>
        <p:spPr bwMode="auto">
          <a:xfrm>
            <a:off x="4427538" y="6453188"/>
            <a:ext cx="40338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1800">
                <a:latin typeface="Arial" panose="020B0604020202020204" pitchFamily="34" charset="0"/>
              </a:rPr>
              <a:t>王俊杰教授  </a:t>
            </a:r>
            <a:r>
              <a:rPr lang="en-US" altLang="zh-CN" sz="1800">
                <a:latin typeface="Arial" panose="020B0604020202020204" pitchFamily="34" charset="0"/>
              </a:rPr>
              <a:t>2004</a:t>
            </a:r>
            <a:r>
              <a:rPr lang="zh-CN" altLang="en-US" sz="1800">
                <a:latin typeface="Arial" panose="020B0604020202020204" pitchFamily="34" charset="0"/>
              </a:rPr>
              <a:t>年</a:t>
            </a:r>
            <a:r>
              <a:rPr lang="en-US" altLang="zh-CN" sz="1800">
                <a:latin typeface="Arial" panose="020B0604020202020204" pitchFamily="34" charset="0"/>
              </a:rPr>
              <a:t>《</a:t>
            </a:r>
            <a:r>
              <a:rPr lang="zh-CN" altLang="en-US" sz="1800">
                <a:latin typeface="Arial" panose="020B0604020202020204" pitchFamily="34" charset="0"/>
              </a:rPr>
              <a:t>检测原理</a:t>
            </a:r>
            <a:r>
              <a:rPr lang="en-US" altLang="zh-CN" sz="1800">
                <a:latin typeface="Arial" panose="020B0604020202020204" pitchFamily="34" charset="0"/>
              </a:rPr>
              <a:t>》</a:t>
            </a:r>
            <a:r>
              <a:rPr lang="zh-CN" altLang="en-US" sz="1800">
                <a:latin typeface="Arial" panose="020B0604020202020204" pitchFamily="34" charset="0"/>
              </a:rPr>
              <a:t>课件</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hidden="1"/>
          <p:cNvSpPr/>
          <p:nvPr>
            <p:custDataLst>
              <p:tags r:id="rId2"/>
            </p:custDataLst>
          </p:nvPr>
        </p:nvSpPr>
        <p:spPr bwMode="auto">
          <a:xfrm>
            <a:off x="9525000" y="0"/>
            <a:ext cx="3840480" cy="6858000"/>
          </a:xfrm>
          <a:prstGeom prst="rect">
            <a:avLst/>
          </a:prstGeom>
          <a:solidFill>
            <a:srgbClr val="FFFFFF">
              <a:alpha val="0"/>
            </a:srgbClr>
          </a:solidFill>
          <a:ln w="12700" cmpd="sng">
            <a:solidFill>
              <a:srgbClr val="9B9B9B"/>
            </a:solidFill>
            <a:prstDash val="solid"/>
            <a:miter lim="800000"/>
          </a:ln>
          <a:effectLst>
            <a:outerShdw blurRad="50800" dist="50800" dir="5400000" algn="ctr" rotWithShape="0">
              <a:schemeClr val="bg1"/>
            </a:outerShdw>
          </a:effectLst>
        </p:spPr>
        <p:txBody>
          <a:bodyPr rtlCol="0" anchor="ctr"/>
          <a:lstStyle/>
          <a:p>
            <a:pPr algn="ctr"/>
            <a:endParaRPr lang="zh-CN" altLang="en-US">
              <a:solidFill>
                <a:srgbClr val="FFFFFF"/>
              </a:solidFill>
            </a:endParaRPr>
          </a:p>
        </p:txBody>
      </p:sp>
      <p:sp>
        <p:nvSpPr>
          <p:cNvPr id="34818" name="文本框 2"/>
          <p:cNvSpPr txBox="1">
            <a:spLocks noChangeArrowheads="1"/>
          </p:cNvSpPr>
          <p:nvPr>
            <p:custDataLst>
              <p:tags r:id="rId3"/>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50000"/>
              </a:lnSpc>
              <a:spcBef>
                <a:spcPct val="0"/>
              </a:spcBef>
              <a:buFontTx/>
              <a:buNone/>
            </a:pP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后半学期主要</a:t>
            </a:r>
            <a:r>
              <a:rPr lang="zh-CN" altLang="en-US"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讲授过程参数测量相关内容，其中用时较多的两部分内容为：</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19" name="文本框 3"/>
          <p:cNvSpPr txBox="1">
            <a:spLocks noChangeArrowheads="1"/>
          </p:cNvSpPr>
          <p:nvPr>
            <p:custDataLst>
              <p:tags r:id="rId4"/>
            </p:custDataLst>
          </p:nvPr>
        </p:nvSpPr>
        <p:spPr bwMode="auto">
          <a:xfrm>
            <a:off x="1828800" y="27860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温度测量</a:t>
            </a:r>
          </a:p>
        </p:txBody>
      </p:sp>
      <p:sp>
        <p:nvSpPr>
          <p:cNvPr id="34820" name="文本框 4"/>
          <p:cNvSpPr txBox="1">
            <a:spLocks noChangeArrowheads="1"/>
          </p:cNvSpPr>
          <p:nvPr>
            <p:custDataLst>
              <p:tags r:id="rId5"/>
            </p:custDataLst>
          </p:nvPr>
        </p:nvSpPr>
        <p:spPr bwMode="auto">
          <a:xfrm>
            <a:off x="1828800" y="34718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压力测量</a:t>
            </a:r>
          </a:p>
        </p:txBody>
      </p:sp>
      <p:sp>
        <p:nvSpPr>
          <p:cNvPr id="34821" name="文本框 5"/>
          <p:cNvSpPr txBox="1">
            <a:spLocks noChangeArrowheads="1"/>
          </p:cNvSpPr>
          <p:nvPr>
            <p:custDataLst>
              <p:tags r:id="rId6"/>
            </p:custDataLst>
          </p:nvPr>
        </p:nvSpPr>
        <p:spPr bwMode="auto">
          <a:xfrm>
            <a:off x="1828800" y="41576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物位测量</a:t>
            </a:r>
          </a:p>
        </p:txBody>
      </p:sp>
      <p:sp>
        <p:nvSpPr>
          <p:cNvPr id="34822" name="文本框 6"/>
          <p:cNvSpPr txBox="1">
            <a:spLocks noChangeArrowheads="1"/>
          </p:cNvSpPr>
          <p:nvPr>
            <p:custDataLst>
              <p:tags r:id="rId7"/>
            </p:custDataLst>
          </p:nvPr>
        </p:nvSpPr>
        <p:spPr bwMode="auto">
          <a:xfrm>
            <a:off x="1828800" y="48434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流量测量</a:t>
            </a:r>
          </a:p>
        </p:txBody>
      </p:sp>
      <p:sp>
        <p:nvSpPr>
          <p:cNvPr id="8" name="矩形 7"/>
          <p:cNvSpPr>
            <a:spLocks noChangeAspect="1"/>
          </p:cNvSpPr>
          <p:nvPr>
            <p:custDataLst>
              <p:tags r:id="rId8"/>
            </p:custDataLst>
          </p:nvPr>
        </p:nvSpPr>
        <p:spPr bwMode="auto">
          <a:xfrm>
            <a:off x="1114425" y="2850356"/>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A</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9" name="矩形 8"/>
          <p:cNvSpPr>
            <a:spLocks noChangeAspect="1"/>
          </p:cNvSpPr>
          <p:nvPr>
            <p:custDataLst>
              <p:tags r:id="rId9"/>
            </p:custDataLst>
          </p:nvPr>
        </p:nvSpPr>
        <p:spPr bwMode="auto">
          <a:xfrm>
            <a:off x="1114425" y="3536156"/>
            <a:ext cx="514350" cy="514350"/>
          </a:xfrm>
          <a:prstGeom prst="rect">
            <a:avLst/>
          </a:prstGeom>
          <a:solidFill>
            <a:srgbClr val="808080">
              <a:alpha val="0"/>
            </a:srgbClr>
          </a:solidFill>
          <a:ln w="127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smtClean="0">
                <a:latin typeface="微软雅黑" panose="020B0503020204020204" charset="-122"/>
                <a:ea typeface="微软雅黑" panose="020B0503020204020204" charset="-122"/>
                <a:sym typeface="微软雅黑" panose="020B0503020204020204" charset="-122"/>
              </a:rPr>
              <a:t>B</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0" name="矩形 9"/>
          <p:cNvSpPr>
            <a:spLocks noChangeAspect="1"/>
          </p:cNvSpPr>
          <p:nvPr>
            <p:custDataLst>
              <p:tags r:id="rId10"/>
            </p:custDataLst>
          </p:nvPr>
        </p:nvSpPr>
        <p:spPr bwMode="auto">
          <a:xfrm>
            <a:off x="1114425" y="4221956"/>
            <a:ext cx="514350" cy="514350"/>
          </a:xfrm>
          <a:prstGeom prst="rect">
            <a:avLst/>
          </a:prstGeom>
          <a:solidFill>
            <a:srgbClr val="808080">
              <a:alpha val="0"/>
            </a:srgbClr>
          </a:solidFill>
          <a:ln w="127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C</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11"/>
            </p:custDataLst>
          </p:nvPr>
        </p:nvSpPr>
        <p:spPr bwMode="auto">
          <a:xfrm>
            <a:off x="1114425" y="4907756"/>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D</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2" name="圆角矩形 11"/>
          <p:cNvSpPr/>
          <p:nvPr>
            <p:custDataLst>
              <p:tags r:id="rId12"/>
            </p:custDataLst>
          </p:nvPr>
        </p:nvSpPr>
        <p:spPr bwMode="auto">
          <a:xfrm>
            <a:off x="6172200" y="6215063"/>
            <a:ext cx="1543050" cy="411162"/>
          </a:xfrm>
          <a:prstGeom prst="roundRect">
            <a:avLst/>
          </a:prstGeom>
          <a:solidFill>
            <a:srgbClr val="808080">
              <a:alpha val="0"/>
            </a:srgbClr>
          </a:solidFill>
          <a:ln w="381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zh-CN" altLang="en-US" sz="2400" noProof="1">
                <a:latin typeface="微软雅黑" panose="020B0503020204020204" charset="-122"/>
                <a:ea typeface="微软雅黑" panose="020B0503020204020204" charset="-122"/>
                <a:sym typeface="微软雅黑" panose="020B0503020204020204" charset="-122"/>
              </a:rPr>
              <a:t>提交</a:t>
            </a:r>
          </a:p>
        </p:txBody>
      </p:sp>
      <p:sp>
        <p:nvSpPr>
          <p:cNvPr id="16" name="文本框 15" hidden="1"/>
          <p:cNvSpPr txBox="1"/>
          <p:nvPr>
            <p:custDataLst>
              <p:tags r:id="rId13"/>
            </p:custDataLst>
          </p:nvPr>
        </p:nvSpPr>
        <p:spPr>
          <a:xfrm>
            <a:off x="9613900" y="6096000"/>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endParaRPr lang="zh-CN" altLang="en-US">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hidden="1"/>
          <p:cNvSpPr txBox="1"/>
          <p:nvPr>
            <p:custDataLst>
              <p:tags r:id="rId14"/>
            </p:custDataLst>
          </p:nvPr>
        </p:nvSpPr>
        <p:spPr>
          <a:xfrm>
            <a:off x="9779000" y="1270000"/>
            <a:ext cx="3332480" cy="1905000"/>
          </a:xfrm>
          <a:prstGeom prst="rect">
            <a:avLst/>
          </a:prstGeom>
          <a:noFill/>
        </p:spPr>
        <p:txBody>
          <a:bodyPr vert="horz" rtlCol="0" anchor="t" anchorCtr="0">
            <a:spAutoFit/>
          </a:bodyPr>
          <a:lstStyle/>
          <a:p>
            <a:r>
              <a:rPr lang="zh-CN" altLang="en-US" sz="20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此处添加答案解析</a:t>
            </a:r>
            <a:endPar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5" name="组合 14" hidden="1"/>
          <p:cNvGrpSpPr/>
          <p:nvPr>
            <p:custDataLst>
              <p:tags r:id="rId15"/>
            </p:custDataLst>
          </p:nvPr>
        </p:nvGrpSpPr>
        <p:grpSpPr>
          <a:xfrm>
            <a:off x="9537700" y="0"/>
            <a:ext cx="3815080" cy="647700"/>
            <a:chOff x="9537700" y="0"/>
            <a:chExt cx="3815080" cy="647700"/>
          </a:xfrm>
        </p:grpSpPr>
        <p:sp>
          <p:nvSpPr>
            <p:cNvPr id="5" name="RemarkBack" hidden="1"/>
            <p:cNvSpPr/>
            <p:nvPr>
              <p:custDataLst>
                <p:tags r:id="rId22"/>
              </p:custDataLst>
            </p:nvPr>
          </p:nvSpPr>
          <p:spPr bwMode="auto">
            <a:xfrm>
              <a:off x="9537700" y="12700"/>
              <a:ext cx="3815080" cy="635000"/>
            </a:xfrm>
            <a:prstGeom prst="rect">
              <a:avLst/>
            </a:prstGeom>
            <a:solidFill>
              <a:srgbClr val="F6F7F8">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14:hiddenLine>
              </a:ext>
            </a:extLst>
          </p:spPr>
          <p:txBody>
            <a:bodyPr rtlCol="0" anchor="ctr"/>
            <a:lstStyle/>
            <a:p>
              <a:pPr algn="ctr"/>
              <a:endParaRPr lang="zh-CN" altLang="en-US"/>
            </a:p>
          </p:txBody>
        </p:sp>
        <p:sp>
          <p:nvSpPr>
            <p:cNvPr id="6" name="RemarkBlock" hidden="1"/>
            <p:cNvSpPr/>
            <p:nvPr>
              <p:custDataLst>
                <p:tags r:id="rId23"/>
              </p:custDataLst>
            </p:nvPr>
          </p:nvSpPr>
          <p:spPr bwMode="auto">
            <a:xfrm>
              <a:off x="9537700" y="12700"/>
              <a:ext cx="190500" cy="635000"/>
            </a:xfrm>
            <a:prstGeom prst="rect">
              <a:avLst/>
            </a:prstGeom>
            <a:solidFill>
              <a:srgbClr val="639EF4">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14:hiddenLine>
              </a:ext>
            </a:extLst>
          </p:spPr>
          <p:txBody>
            <a:bodyPr rtlCol="0" anchor="ctr"/>
            <a:lstStyle/>
            <a:p>
              <a:pPr algn="ctr"/>
              <a:endParaRPr lang="zh-CN" altLang="en-US"/>
            </a:p>
          </p:txBody>
        </p:sp>
        <p:sp>
          <p:nvSpPr>
            <p:cNvPr id="7" name="RemarkTitleText" hidden="1"/>
            <p:cNvSpPr txBox="1"/>
            <p:nvPr>
              <p:custDataLst>
                <p:tags r:id="rId24"/>
              </p:custDataLst>
            </p:nvPr>
          </p:nvSpPr>
          <p:spPr>
            <a:xfrm>
              <a:off x="9779000" y="0"/>
              <a:ext cx="1905000" cy="635000"/>
            </a:xfrm>
            <a:prstGeom prst="rect">
              <a:avLst/>
            </a:prstGeom>
            <a:noFill/>
          </p:spPr>
          <p:txBody>
            <a:bodyPr vert="horz" wrap="none" rtlCol="0" anchor="ctr" anchorCtr="0">
              <a:noAutofit/>
            </a:bodyPr>
            <a:lstStyle/>
            <a:p>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grpSp>
        <p:nvGrpSpPr>
          <p:cNvPr id="34828" name="组合 16"/>
          <p:cNvGrpSpPr>
            <a:grpSpLocks/>
          </p:cNvGrpSpPr>
          <p:nvPr>
            <p:custDataLst>
              <p:tags r:id="rId16"/>
            </p:custDataLst>
          </p:nvPr>
        </p:nvGrpSpPr>
        <p:grpSpPr bwMode="auto">
          <a:xfrm>
            <a:off x="0" y="0"/>
            <a:ext cx="9144000" cy="635000"/>
            <a:chOff x="0" y="0"/>
            <a:chExt cx="9144000" cy="635000"/>
          </a:xfrm>
        </p:grpSpPr>
        <p:sp>
          <p:nvSpPr>
            <p:cNvPr id="13" name="TitleBackground"/>
            <p:cNvSpPr/>
            <p:nvPr>
              <p:custDataLst>
                <p:tags r:id="rId18"/>
              </p:custDataLst>
            </p:nvPr>
          </p:nvSpPr>
          <p:spPr bwMode="auto">
            <a:xfrm>
              <a:off x="0" y="0"/>
              <a:ext cx="9144000" cy="635000"/>
            </a:xfrm>
            <a:prstGeom prst="rect">
              <a:avLst/>
            </a:prstGeom>
            <a:solidFill>
              <a:srgbClr val="F6F7F8">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14" name="ColorBlock"/>
            <p:cNvSpPr/>
            <p:nvPr>
              <p:custDataLst>
                <p:tags r:id="rId19"/>
              </p:custDataLst>
            </p:nvPr>
          </p:nvSpPr>
          <p:spPr bwMode="auto">
            <a:xfrm>
              <a:off x="0" y="0"/>
              <a:ext cx="190500" cy="635000"/>
            </a:xfrm>
            <a:prstGeom prst="rect">
              <a:avLst/>
            </a:prstGeom>
            <a:solidFill>
              <a:srgbClr val="639EF4">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34832" name="TypeText"/>
            <p:cNvSpPr txBox="1">
              <a:spLocks noChangeArrowheads="1"/>
            </p:cNvSpPr>
            <p:nvPr>
              <p:custDataLst>
                <p:tags r:id="rId20"/>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34833" name="TipText"/>
            <p:cNvSpPr txBox="1">
              <a:spLocks noChangeArrowheads="1"/>
            </p:cNvSpPr>
            <p:nvPr>
              <p:custDataLst>
                <p:tags r:id="rId21"/>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34829" name="图片 1"/>
          <p:cNvPicPr>
            <a:picLocks noChangeArrowheads="1"/>
          </p:cNvPicPr>
          <p:nvPr>
            <p:custDataLst>
              <p:tags r:id="rId17"/>
            </p:custDataLst>
          </p:nvPr>
        </p:nvPicPr>
        <p:blipFill>
          <a:blip r:embed="rId26">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title" idx="4294967295"/>
          </p:nvPr>
        </p:nvSpPr>
        <p:spPr>
          <a:xfrm>
            <a:off x="762000" y="549275"/>
            <a:ext cx="7772400" cy="990600"/>
          </a:xfrm>
        </p:spPr>
        <p:txBody>
          <a:bodyPr/>
          <a:lstStyle/>
          <a:p>
            <a:pPr eaLnBrk="1" hangingPunct="1"/>
            <a:r>
              <a:rPr lang="zh-CN" altLang="en-US" sz="5400" smtClean="0">
                <a:solidFill>
                  <a:schemeClr val="tx1"/>
                </a:solidFill>
                <a:ea typeface="隶书" panose="02010509060101010101" pitchFamily="49" charset="-122"/>
              </a:rPr>
              <a:t>大纲</a:t>
            </a:r>
          </a:p>
        </p:txBody>
      </p:sp>
      <p:sp>
        <p:nvSpPr>
          <p:cNvPr id="35843" name="Text Box 4"/>
          <p:cNvSpPr txBox="1">
            <a:spLocks noChangeArrowheads="1"/>
          </p:cNvSpPr>
          <p:nvPr/>
        </p:nvSpPr>
        <p:spPr bwMode="auto">
          <a:xfrm>
            <a:off x="1295400" y="2133600"/>
            <a:ext cx="723900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4000"/>
              <a:t>温度测量</a:t>
            </a:r>
          </a:p>
          <a:p>
            <a:pPr eaLnBrk="1" hangingPunct="1">
              <a:spcBef>
                <a:spcPct val="50000"/>
              </a:spcBef>
              <a:buFont typeface="Wingdings" panose="05000000000000000000" pitchFamily="2" charset="2"/>
              <a:buChar char="q"/>
            </a:pPr>
            <a:r>
              <a:rPr lang="zh-CN" altLang="en-US" sz="4000"/>
              <a:t>压力测量</a:t>
            </a:r>
          </a:p>
          <a:p>
            <a:pPr eaLnBrk="1" hangingPunct="1">
              <a:spcBef>
                <a:spcPct val="50000"/>
              </a:spcBef>
              <a:buFont typeface="Wingdings" panose="05000000000000000000" pitchFamily="2" charset="2"/>
              <a:buChar char="q"/>
            </a:pPr>
            <a:r>
              <a:rPr lang="zh-CN" altLang="en-US" sz="4000"/>
              <a:t>物位测量</a:t>
            </a:r>
          </a:p>
          <a:p>
            <a:pPr eaLnBrk="1" hangingPunct="1">
              <a:spcBef>
                <a:spcPct val="50000"/>
              </a:spcBef>
              <a:buFont typeface="Wingdings" panose="05000000000000000000" pitchFamily="2" charset="2"/>
              <a:buChar char="q"/>
            </a:pPr>
            <a:r>
              <a:rPr lang="zh-CN" altLang="en-US" sz="4000"/>
              <a:t>流量测量</a:t>
            </a:r>
          </a:p>
        </p:txBody>
      </p:sp>
      <p:sp>
        <p:nvSpPr>
          <p:cNvPr id="35844" name="AutoShape 5">
            <a:hlinkClick r:id="" action="ppaction://hlinkshowjump?jump=nextslide"/>
          </p:cNvPr>
          <p:cNvSpPr>
            <a:spLocks noChangeArrowheads="1"/>
          </p:cNvSpPr>
          <p:nvPr/>
        </p:nvSpPr>
        <p:spPr bwMode="auto">
          <a:xfrm>
            <a:off x="4343400" y="2286000"/>
            <a:ext cx="533400" cy="457200"/>
          </a:xfrm>
          <a:prstGeom prst="actionButtonForwardNex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35845" name="AutoShape 6">
            <a:hlinkClick r:id="rId2" action="ppaction://hlinksldjump"/>
          </p:cNvPr>
          <p:cNvSpPr>
            <a:spLocks noChangeArrowheads="1"/>
          </p:cNvSpPr>
          <p:nvPr/>
        </p:nvSpPr>
        <p:spPr bwMode="auto">
          <a:xfrm>
            <a:off x="4343400" y="3200400"/>
            <a:ext cx="533400" cy="457200"/>
          </a:xfrm>
          <a:prstGeom prst="actionButtonForwardNex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35846" name="AutoShape 7">
            <a:hlinkClick r:id="rId3" action="ppaction://hlinksldjump"/>
          </p:cNvPr>
          <p:cNvSpPr>
            <a:spLocks noChangeArrowheads="1"/>
          </p:cNvSpPr>
          <p:nvPr/>
        </p:nvSpPr>
        <p:spPr bwMode="auto">
          <a:xfrm>
            <a:off x="4343400" y="4114800"/>
            <a:ext cx="533400" cy="457200"/>
          </a:xfrm>
          <a:prstGeom prst="actionButtonForwardNex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35847" name="AutoShape 8">
            <a:hlinkClick r:id="rId4" action="ppaction://hlinksldjump"/>
          </p:cNvPr>
          <p:cNvSpPr>
            <a:spLocks noChangeArrowheads="1"/>
          </p:cNvSpPr>
          <p:nvPr/>
        </p:nvSpPr>
        <p:spPr bwMode="auto">
          <a:xfrm>
            <a:off x="4343400" y="5029200"/>
            <a:ext cx="533400" cy="457200"/>
          </a:xfrm>
          <a:prstGeom prst="actionButtonForwardNex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685800" y="609600"/>
            <a:ext cx="7772400" cy="609600"/>
          </a:xfrm>
        </p:spPr>
        <p:txBody>
          <a:bodyPr/>
          <a:lstStyle/>
          <a:p>
            <a:pPr eaLnBrk="1" hangingPunct="1"/>
            <a:r>
              <a:rPr lang="zh-CN" altLang="en-US" sz="5400" smtClean="0">
                <a:solidFill>
                  <a:schemeClr val="tx1"/>
                </a:solidFill>
                <a:ea typeface="隶书" panose="02010509060101010101" pitchFamily="49" charset="-122"/>
              </a:rPr>
              <a:t>温度测量</a:t>
            </a:r>
          </a:p>
        </p:txBody>
      </p:sp>
      <p:sp>
        <p:nvSpPr>
          <p:cNvPr id="36867" name="Text Box 3"/>
          <p:cNvSpPr txBox="1">
            <a:spLocks noChangeArrowheads="1"/>
          </p:cNvSpPr>
          <p:nvPr/>
        </p:nvSpPr>
        <p:spPr bwMode="auto">
          <a:xfrm>
            <a:off x="914400" y="1676400"/>
            <a:ext cx="7239000"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4000"/>
              <a:t>基本概念</a:t>
            </a:r>
          </a:p>
          <a:p>
            <a:pPr lvl="1" eaLnBrk="1" hangingPunct="1">
              <a:spcBef>
                <a:spcPct val="50000"/>
              </a:spcBef>
              <a:buFont typeface="Wingdings" panose="05000000000000000000" pitchFamily="2" charset="2"/>
              <a:buChar char="v"/>
            </a:pPr>
            <a:r>
              <a:rPr lang="zh-CN" altLang="en-US" sz="3200"/>
              <a:t>温度定义</a:t>
            </a:r>
          </a:p>
          <a:p>
            <a:pPr lvl="1" eaLnBrk="1" hangingPunct="1">
              <a:spcBef>
                <a:spcPct val="50000"/>
              </a:spcBef>
              <a:buFont typeface="Wingdings" panose="05000000000000000000" pitchFamily="2" charset="2"/>
              <a:buChar char="v"/>
            </a:pPr>
            <a:r>
              <a:rPr lang="zh-CN" altLang="en-US" sz="3200"/>
              <a:t>温标</a:t>
            </a:r>
          </a:p>
          <a:p>
            <a:pPr eaLnBrk="1" hangingPunct="1">
              <a:spcBef>
                <a:spcPct val="50000"/>
              </a:spcBef>
              <a:buFont typeface="Wingdings" panose="05000000000000000000" pitchFamily="2" charset="2"/>
              <a:buChar char="q"/>
            </a:pPr>
            <a:r>
              <a:rPr lang="zh-CN" altLang="en-US" sz="4000"/>
              <a:t>测温方法</a:t>
            </a:r>
          </a:p>
          <a:p>
            <a:pPr lvl="1" eaLnBrk="1" hangingPunct="1">
              <a:spcBef>
                <a:spcPct val="50000"/>
              </a:spcBef>
              <a:buFont typeface="Wingdings" panose="05000000000000000000" pitchFamily="2" charset="2"/>
              <a:buChar char="v"/>
            </a:pPr>
            <a:r>
              <a:rPr lang="zh-CN" altLang="en-US" sz="3200"/>
              <a:t>接触式测温</a:t>
            </a:r>
          </a:p>
          <a:p>
            <a:pPr lvl="1" eaLnBrk="1" hangingPunct="1">
              <a:spcBef>
                <a:spcPct val="50000"/>
              </a:spcBef>
              <a:buFont typeface="Wingdings" panose="05000000000000000000" pitchFamily="2" charset="2"/>
              <a:buChar char="v"/>
            </a:pPr>
            <a:r>
              <a:rPr lang="zh-CN" altLang="en-US" sz="3200"/>
              <a:t>非接触式测温</a:t>
            </a:r>
          </a:p>
        </p:txBody>
      </p:sp>
      <p:sp>
        <p:nvSpPr>
          <p:cNvPr id="36868" name="AutoShape 5"/>
          <p:cNvSpPr>
            <a:spLocks noChangeArrowheads="1"/>
          </p:cNvSpPr>
          <p:nvPr/>
        </p:nvSpPr>
        <p:spPr bwMode="auto">
          <a:xfrm>
            <a:off x="5029200" y="3581400"/>
            <a:ext cx="3657600" cy="2057400"/>
          </a:xfrm>
          <a:prstGeom prst="wedgeRectCallout">
            <a:avLst>
              <a:gd name="adj1" fmla="val -76301"/>
              <a:gd name="adj2" fmla="val 27005"/>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t>膨胀式温度计</a:t>
            </a:r>
          </a:p>
          <a:p>
            <a:pPr algn="ctr" eaLnBrk="1" hangingPunct="1">
              <a:spcBef>
                <a:spcPct val="0"/>
              </a:spcBef>
              <a:buFontTx/>
              <a:buNone/>
            </a:pPr>
            <a:r>
              <a:rPr lang="zh-CN" altLang="en-US" sz="2400"/>
              <a:t>热电偶</a:t>
            </a:r>
          </a:p>
          <a:p>
            <a:pPr algn="ctr" eaLnBrk="1" hangingPunct="1">
              <a:spcBef>
                <a:spcPct val="0"/>
              </a:spcBef>
              <a:buFontTx/>
              <a:buNone/>
            </a:pPr>
            <a:r>
              <a:rPr lang="zh-CN" altLang="en-US" sz="2400"/>
              <a:t>热电阻</a:t>
            </a:r>
          </a:p>
          <a:p>
            <a:pPr algn="ctr" eaLnBrk="1" hangingPunct="1">
              <a:spcBef>
                <a:spcPct val="0"/>
              </a:spcBef>
              <a:buFontTx/>
              <a:buNone/>
            </a:pPr>
            <a:r>
              <a:rPr lang="zh-CN" altLang="en-US" sz="2400"/>
              <a:t>热敏电阻</a:t>
            </a:r>
          </a:p>
          <a:p>
            <a:pPr algn="ctr" eaLnBrk="1" hangingPunct="1">
              <a:spcBef>
                <a:spcPct val="0"/>
              </a:spcBef>
              <a:buFontTx/>
              <a:buNone/>
            </a:pPr>
            <a:r>
              <a:rPr lang="zh-CN" altLang="en-US" sz="2400"/>
              <a:t>半导体集成温度传感器</a:t>
            </a:r>
          </a:p>
        </p:txBody>
      </p:sp>
      <p:sp>
        <p:nvSpPr>
          <p:cNvPr id="36869" name="AutoShape 6">
            <a:hlinkClick r:id="" action="ppaction://hlinkshowjump?jump=previousslide"/>
          </p:cNvPr>
          <p:cNvSpPr>
            <a:spLocks noChangeArrowheads="1"/>
          </p:cNvSpPr>
          <p:nvPr/>
        </p:nvSpPr>
        <p:spPr bwMode="auto">
          <a:xfrm>
            <a:off x="8077200" y="5791200"/>
            <a:ext cx="533400" cy="457200"/>
          </a:xfrm>
          <a:prstGeom prst="actionButtonBackPrevious">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title" idx="4294967295"/>
          </p:nvPr>
        </p:nvSpPr>
        <p:spPr>
          <a:xfrm>
            <a:off x="684213" y="404813"/>
            <a:ext cx="7772400" cy="1143000"/>
          </a:xfrm>
        </p:spPr>
        <p:txBody>
          <a:bodyPr/>
          <a:lstStyle/>
          <a:p>
            <a:pPr eaLnBrk="1" hangingPunct="1"/>
            <a:r>
              <a:rPr lang="zh-CN" altLang="en-US" sz="7200" smtClean="0">
                <a:solidFill>
                  <a:schemeClr val="tx1"/>
                </a:solidFill>
                <a:ea typeface="隶书" panose="02010509060101010101" pitchFamily="49" charset="-122"/>
              </a:rPr>
              <a:t>检测原理</a:t>
            </a:r>
          </a:p>
        </p:txBody>
      </p:sp>
      <p:sp>
        <p:nvSpPr>
          <p:cNvPr id="6147" name="Rectangle 4"/>
          <p:cNvSpPr>
            <a:spLocks noChangeArrowheads="1"/>
          </p:cNvSpPr>
          <p:nvPr/>
        </p:nvSpPr>
        <p:spPr bwMode="auto">
          <a:xfrm>
            <a:off x="684213" y="1412875"/>
            <a:ext cx="7543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4000">
                <a:ea typeface="隶书" panose="02010509060101010101" pitchFamily="49" charset="-122"/>
              </a:rPr>
              <a:t>Why people have to measure?</a:t>
            </a:r>
          </a:p>
        </p:txBody>
      </p:sp>
      <p:sp>
        <p:nvSpPr>
          <p:cNvPr id="6148" name="Text Box 5"/>
          <p:cNvSpPr txBox="1">
            <a:spLocks noChangeArrowheads="1"/>
          </p:cNvSpPr>
          <p:nvPr/>
        </p:nvSpPr>
        <p:spPr bwMode="auto">
          <a:xfrm>
            <a:off x="1547813" y="5300663"/>
            <a:ext cx="6096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ea typeface="隶书" panose="02010509060101010101" pitchFamily="49" charset="-122"/>
              </a:rPr>
              <a:t>Tran Tie Lang, Electronics of measuring system, 1987, John Wiley &amp; Sons. Inc</a:t>
            </a:r>
          </a:p>
        </p:txBody>
      </p:sp>
      <p:sp>
        <p:nvSpPr>
          <p:cNvPr id="6149" name="AutoShape 6">
            <a:hlinkClick r:id="rId2" action="ppaction://hlinkpres?slideindex=1&amp;slidetitle="/>
          </p:cNvPr>
          <p:cNvSpPr>
            <a:spLocks noChangeArrowheads="1"/>
          </p:cNvSpPr>
          <p:nvPr/>
        </p:nvSpPr>
        <p:spPr bwMode="auto">
          <a:xfrm>
            <a:off x="7812088" y="1412875"/>
            <a:ext cx="936625" cy="865188"/>
          </a:xfrm>
          <a:prstGeom prst="actionButtonHelp">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pic>
        <p:nvPicPr>
          <p:cNvPr id="615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420938"/>
            <a:ext cx="69119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609600"/>
            <a:ext cx="7772400" cy="609600"/>
          </a:xfrm>
        </p:spPr>
        <p:txBody>
          <a:bodyPr/>
          <a:lstStyle/>
          <a:p>
            <a:pPr eaLnBrk="1" hangingPunct="1"/>
            <a:r>
              <a:rPr lang="zh-CN" altLang="en-US" sz="5400" smtClean="0">
                <a:solidFill>
                  <a:schemeClr val="tx1"/>
                </a:solidFill>
                <a:ea typeface="隶书" panose="02010509060101010101" pitchFamily="49" charset="-122"/>
              </a:rPr>
              <a:t>压力测量</a:t>
            </a:r>
          </a:p>
        </p:txBody>
      </p:sp>
      <p:sp>
        <p:nvSpPr>
          <p:cNvPr id="37891" name="Text Box 3"/>
          <p:cNvSpPr txBox="1">
            <a:spLocks noChangeArrowheads="1"/>
          </p:cNvSpPr>
          <p:nvPr/>
        </p:nvSpPr>
        <p:spPr bwMode="auto">
          <a:xfrm>
            <a:off x="914400" y="1676400"/>
            <a:ext cx="7239000"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68350"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4000"/>
              <a:t>基本概念</a:t>
            </a:r>
          </a:p>
          <a:p>
            <a:pPr lvl="1" eaLnBrk="1" hangingPunct="1">
              <a:spcBef>
                <a:spcPct val="50000"/>
              </a:spcBef>
              <a:buFont typeface="Wingdings" panose="05000000000000000000" pitchFamily="2" charset="2"/>
              <a:buChar char="v"/>
            </a:pPr>
            <a:r>
              <a:rPr lang="zh-CN" altLang="en-US" sz="3200"/>
              <a:t>定义、单位</a:t>
            </a:r>
          </a:p>
          <a:p>
            <a:pPr lvl="1" eaLnBrk="1" hangingPunct="1">
              <a:spcBef>
                <a:spcPct val="50000"/>
              </a:spcBef>
              <a:buFont typeface="Wingdings" panose="05000000000000000000" pitchFamily="2" charset="2"/>
              <a:buChar char="v"/>
            </a:pPr>
            <a:r>
              <a:rPr lang="zh-CN" altLang="en-US" sz="3200"/>
              <a:t>压力表示方法</a:t>
            </a:r>
          </a:p>
          <a:p>
            <a:pPr eaLnBrk="1" hangingPunct="1">
              <a:spcBef>
                <a:spcPct val="50000"/>
              </a:spcBef>
              <a:buFont typeface="Wingdings" panose="05000000000000000000" pitchFamily="2" charset="2"/>
              <a:buChar char="q"/>
            </a:pPr>
            <a:r>
              <a:rPr lang="zh-CN" altLang="en-US" sz="4000"/>
              <a:t>压力传感器及检测方法</a:t>
            </a:r>
          </a:p>
          <a:p>
            <a:pPr lvl="1" eaLnBrk="1" hangingPunct="1">
              <a:spcBef>
                <a:spcPct val="50000"/>
              </a:spcBef>
              <a:buFont typeface="Wingdings" panose="05000000000000000000" pitchFamily="2" charset="2"/>
              <a:buChar char="v"/>
            </a:pPr>
            <a:r>
              <a:rPr lang="zh-CN" altLang="en-US" sz="3200"/>
              <a:t>重力平衡法、机械力平衡法、弹性力平衡法（弹性元件）、物性法</a:t>
            </a:r>
          </a:p>
        </p:txBody>
      </p:sp>
      <p:sp>
        <p:nvSpPr>
          <p:cNvPr id="37892" name="AutoShape 4"/>
          <p:cNvSpPr>
            <a:spLocks noChangeArrowheads="1"/>
          </p:cNvSpPr>
          <p:nvPr/>
        </p:nvSpPr>
        <p:spPr bwMode="auto">
          <a:xfrm>
            <a:off x="5334000" y="1828800"/>
            <a:ext cx="3200400" cy="1981200"/>
          </a:xfrm>
          <a:prstGeom prst="wedgeRectCallout">
            <a:avLst>
              <a:gd name="adj1" fmla="val -80060"/>
              <a:gd name="adj2" fmla="val 41505"/>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t>绝对压力</a:t>
            </a:r>
          </a:p>
          <a:p>
            <a:pPr algn="ctr" eaLnBrk="1" hangingPunct="1">
              <a:spcBef>
                <a:spcPct val="0"/>
              </a:spcBef>
              <a:buFontTx/>
              <a:buNone/>
            </a:pPr>
            <a:r>
              <a:rPr lang="zh-CN" altLang="en-US" sz="2400"/>
              <a:t>大气压力</a:t>
            </a:r>
          </a:p>
          <a:p>
            <a:pPr algn="ctr" eaLnBrk="1" hangingPunct="1">
              <a:spcBef>
                <a:spcPct val="0"/>
              </a:spcBef>
              <a:buFontTx/>
              <a:buNone/>
            </a:pPr>
            <a:r>
              <a:rPr lang="zh-CN" altLang="en-US" sz="2400"/>
              <a:t>表压力</a:t>
            </a:r>
          </a:p>
          <a:p>
            <a:pPr algn="ctr" eaLnBrk="1" hangingPunct="1">
              <a:spcBef>
                <a:spcPct val="0"/>
              </a:spcBef>
              <a:buFontTx/>
              <a:buNone/>
            </a:pPr>
            <a:r>
              <a:rPr lang="zh-CN" altLang="en-US" sz="2400"/>
              <a:t>真空度</a:t>
            </a:r>
          </a:p>
          <a:p>
            <a:pPr algn="ctr" eaLnBrk="1" hangingPunct="1">
              <a:spcBef>
                <a:spcPct val="0"/>
              </a:spcBef>
              <a:buFontTx/>
              <a:buNone/>
            </a:pPr>
            <a:r>
              <a:rPr lang="zh-CN" altLang="en-US" sz="2400"/>
              <a:t>差压</a:t>
            </a:r>
          </a:p>
        </p:txBody>
      </p:sp>
      <p:sp>
        <p:nvSpPr>
          <p:cNvPr id="37893" name="AutoShape 5">
            <a:hlinkClick r:id="rId2" action="ppaction://hlinksldjump"/>
          </p:cNvPr>
          <p:cNvSpPr>
            <a:spLocks noChangeArrowheads="1"/>
          </p:cNvSpPr>
          <p:nvPr/>
        </p:nvSpPr>
        <p:spPr bwMode="auto">
          <a:xfrm>
            <a:off x="8001000" y="5791200"/>
            <a:ext cx="533400" cy="457200"/>
          </a:xfrm>
          <a:prstGeom prst="actionButtonBackPrevious">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685800" y="609600"/>
            <a:ext cx="7772400" cy="609600"/>
          </a:xfrm>
        </p:spPr>
        <p:txBody>
          <a:bodyPr/>
          <a:lstStyle/>
          <a:p>
            <a:pPr eaLnBrk="1" hangingPunct="1"/>
            <a:r>
              <a:rPr lang="zh-CN" altLang="en-US" sz="5400" smtClean="0">
                <a:solidFill>
                  <a:schemeClr val="tx1"/>
                </a:solidFill>
                <a:ea typeface="隶书" panose="02010509060101010101" pitchFamily="49" charset="-122"/>
              </a:rPr>
              <a:t>物位测量</a:t>
            </a:r>
          </a:p>
        </p:txBody>
      </p:sp>
      <p:sp>
        <p:nvSpPr>
          <p:cNvPr id="38915" name="Text Box 3"/>
          <p:cNvSpPr txBox="1">
            <a:spLocks noChangeArrowheads="1"/>
          </p:cNvSpPr>
          <p:nvPr/>
        </p:nvSpPr>
        <p:spPr bwMode="auto">
          <a:xfrm>
            <a:off x="914400" y="1676400"/>
            <a:ext cx="7239000" cy="478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68350"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4000"/>
              <a:t>基本概念</a:t>
            </a:r>
          </a:p>
          <a:p>
            <a:pPr lvl="1" eaLnBrk="1" hangingPunct="1">
              <a:spcBef>
                <a:spcPct val="50000"/>
              </a:spcBef>
              <a:buFont typeface="Wingdings" panose="05000000000000000000" pitchFamily="2" charset="2"/>
              <a:buChar char="v"/>
            </a:pPr>
            <a:r>
              <a:rPr lang="zh-CN" altLang="en-US" sz="3200"/>
              <a:t>定义</a:t>
            </a:r>
          </a:p>
          <a:p>
            <a:pPr lvl="1" eaLnBrk="1" hangingPunct="1">
              <a:spcBef>
                <a:spcPct val="50000"/>
              </a:spcBef>
              <a:buFont typeface="Wingdings" panose="05000000000000000000" pitchFamily="2" charset="2"/>
              <a:buChar char="v"/>
            </a:pPr>
            <a:r>
              <a:rPr lang="zh-CN" altLang="en-US" sz="3200"/>
              <a:t>液位、料位、界位（相界面）</a:t>
            </a:r>
          </a:p>
          <a:p>
            <a:pPr eaLnBrk="1" hangingPunct="1">
              <a:spcBef>
                <a:spcPct val="50000"/>
              </a:spcBef>
              <a:buFont typeface="Wingdings" panose="05000000000000000000" pitchFamily="2" charset="2"/>
              <a:buChar char="q"/>
            </a:pPr>
            <a:r>
              <a:rPr lang="zh-CN" altLang="en-US" sz="4000"/>
              <a:t>物位测量方法</a:t>
            </a:r>
          </a:p>
          <a:p>
            <a:pPr lvl="1" eaLnBrk="1" hangingPunct="1">
              <a:spcBef>
                <a:spcPct val="50000"/>
              </a:spcBef>
              <a:buFont typeface="Wingdings" panose="05000000000000000000" pitchFamily="2" charset="2"/>
              <a:buChar char="v"/>
            </a:pPr>
            <a:r>
              <a:rPr lang="zh-CN" altLang="en-US" sz="3200"/>
              <a:t>直读式、静压式、浮力式、机械接触式（音叉）、电气式（电容）、波动式（声学、射线、微波）</a:t>
            </a:r>
          </a:p>
        </p:txBody>
      </p:sp>
      <p:sp>
        <p:nvSpPr>
          <p:cNvPr id="38916" name="AutoShape 5">
            <a:hlinkClick r:id="rId2" action="ppaction://hlinksldjump"/>
          </p:cNvPr>
          <p:cNvSpPr>
            <a:spLocks noChangeArrowheads="1"/>
          </p:cNvSpPr>
          <p:nvPr/>
        </p:nvSpPr>
        <p:spPr bwMode="auto">
          <a:xfrm>
            <a:off x="8001000" y="5791200"/>
            <a:ext cx="533400" cy="457200"/>
          </a:xfrm>
          <a:prstGeom prst="actionButtonBackPrevious">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685800" y="609600"/>
            <a:ext cx="7772400" cy="685800"/>
          </a:xfrm>
        </p:spPr>
        <p:txBody>
          <a:bodyPr/>
          <a:lstStyle/>
          <a:p>
            <a:pPr eaLnBrk="1" hangingPunct="1"/>
            <a:r>
              <a:rPr lang="zh-CN" altLang="en-US" sz="5400" smtClean="0">
                <a:solidFill>
                  <a:schemeClr val="tx1"/>
                </a:solidFill>
                <a:ea typeface="隶书" panose="02010509060101010101" pitchFamily="49" charset="-122"/>
              </a:rPr>
              <a:t>流量测量</a:t>
            </a:r>
          </a:p>
        </p:txBody>
      </p:sp>
      <p:sp>
        <p:nvSpPr>
          <p:cNvPr id="39939" name="Text Box 3"/>
          <p:cNvSpPr txBox="1">
            <a:spLocks noChangeArrowheads="1"/>
          </p:cNvSpPr>
          <p:nvPr/>
        </p:nvSpPr>
        <p:spPr bwMode="auto">
          <a:xfrm>
            <a:off x="914400" y="1676400"/>
            <a:ext cx="7239000"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4000"/>
              <a:t>基本概念</a:t>
            </a:r>
          </a:p>
          <a:p>
            <a:pPr lvl="1" eaLnBrk="1" hangingPunct="1">
              <a:spcBef>
                <a:spcPct val="50000"/>
              </a:spcBef>
              <a:buFont typeface="Wingdings" panose="05000000000000000000" pitchFamily="2" charset="2"/>
              <a:buChar char="v"/>
            </a:pPr>
            <a:r>
              <a:rPr lang="zh-CN" altLang="en-US" sz="3200"/>
              <a:t>定义</a:t>
            </a:r>
          </a:p>
          <a:p>
            <a:pPr lvl="1" eaLnBrk="1" hangingPunct="1">
              <a:spcBef>
                <a:spcPct val="50000"/>
              </a:spcBef>
              <a:buFont typeface="Wingdings" panose="05000000000000000000" pitchFamily="2" charset="2"/>
              <a:buChar char="v"/>
            </a:pPr>
            <a:r>
              <a:rPr lang="zh-CN" altLang="en-US" sz="3200"/>
              <a:t>体积流量、质量流量</a:t>
            </a:r>
          </a:p>
          <a:p>
            <a:pPr eaLnBrk="1" hangingPunct="1">
              <a:spcBef>
                <a:spcPct val="50000"/>
              </a:spcBef>
              <a:buFont typeface="Wingdings" panose="05000000000000000000" pitchFamily="2" charset="2"/>
              <a:buChar char="q"/>
            </a:pPr>
            <a:r>
              <a:rPr lang="zh-CN" altLang="en-US" sz="4000"/>
              <a:t>流量测量方法</a:t>
            </a:r>
          </a:p>
          <a:p>
            <a:pPr lvl="1" eaLnBrk="1" hangingPunct="1">
              <a:spcBef>
                <a:spcPct val="50000"/>
              </a:spcBef>
              <a:buFont typeface="Wingdings" panose="05000000000000000000" pitchFamily="2" charset="2"/>
              <a:buChar char="v"/>
            </a:pPr>
            <a:r>
              <a:rPr lang="zh-CN" altLang="en-US" sz="3200"/>
              <a:t>体积流量测量方法及仪表</a:t>
            </a:r>
          </a:p>
          <a:p>
            <a:pPr lvl="1" eaLnBrk="1" hangingPunct="1">
              <a:spcBef>
                <a:spcPct val="50000"/>
              </a:spcBef>
              <a:buFont typeface="Wingdings" panose="05000000000000000000" pitchFamily="2" charset="2"/>
              <a:buChar char="v"/>
            </a:pPr>
            <a:r>
              <a:rPr lang="zh-CN" altLang="en-US" sz="3200"/>
              <a:t>质量流量测量方法及仪表</a:t>
            </a:r>
          </a:p>
        </p:txBody>
      </p:sp>
      <p:sp>
        <p:nvSpPr>
          <p:cNvPr id="39940" name="AutoShape 4">
            <a:hlinkClick r:id="rId2" action="ppaction://hlinksldjump"/>
          </p:cNvPr>
          <p:cNvSpPr>
            <a:spLocks noChangeArrowheads="1"/>
          </p:cNvSpPr>
          <p:nvPr/>
        </p:nvSpPr>
        <p:spPr bwMode="auto">
          <a:xfrm>
            <a:off x="8001000" y="5791200"/>
            <a:ext cx="533400" cy="457200"/>
          </a:xfrm>
          <a:prstGeom prst="actionButtonBackPrevious">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685800" y="609600"/>
            <a:ext cx="7772400" cy="609600"/>
          </a:xfrm>
        </p:spPr>
        <p:txBody>
          <a:bodyPr/>
          <a:lstStyle/>
          <a:p>
            <a:pPr eaLnBrk="1" hangingPunct="1"/>
            <a:r>
              <a:rPr lang="zh-CN" altLang="en-US" sz="5400" smtClean="0">
                <a:solidFill>
                  <a:schemeClr val="tx1"/>
                </a:solidFill>
                <a:ea typeface="隶书" panose="02010509060101010101" pitchFamily="49" charset="-122"/>
              </a:rPr>
              <a:t>温度测量</a:t>
            </a:r>
          </a:p>
        </p:txBody>
      </p:sp>
      <p:sp>
        <p:nvSpPr>
          <p:cNvPr id="40963" name="Text Box 3"/>
          <p:cNvSpPr txBox="1">
            <a:spLocks noChangeArrowheads="1"/>
          </p:cNvSpPr>
          <p:nvPr/>
        </p:nvSpPr>
        <p:spPr bwMode="auto">
          <a:xfrm>
            <a:off x="914400" y="1676400"/>
            <a:ext cx="723900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68350"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3600"/>
              <a:t>温度定义</a:t>
            </a:r>
          </a:p>
          <a:p>
            <a:pPr lvl="1" eaLnBrk="1" hangingPunct="1">
              <a:spcBef>
                <a:spcPct val="50000"/>
              </a:spcBef>
              <a:buFont typeface="Wingdings" panose="05000000000000000000" pitchFamily="2" charset="2"/>
              <a:buChar char="v"/>
            </a:pPr>
            <a:r>
              <a:rPr lang="zh-CN" altLang="en-US" sz="3200"/>
              <a:t>对物体的冷热程度的衡量（宏观）、是物体分子运动平均动能大小的标致（微观）。</a:t>
            </a:r>
          </a:p>
        </p:txBody>
      </p:sp>
      <p:sp>
        <p:nvSpPr>
          <p:cNvPr id="40964" name="Text Box 6"/>
          <p:cNvSpPr txBox="1">
            <a:spLocks noChangeArrowheads="1"/>
          </p:cNvSpPr>
          <p:nvPr/>
        </p:nvSpPr>
        <p:spPr bwMode="auto">
          <a:xfrm>
            <a:off x="971550" y="4076700"/>
            <a:ext cx="723900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68350"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3600"/>
              <a:t>温标：温度标尺（定量）</a:t>
            </a:r>
          </a:p>
          <a:p>
            <a:pPr lvl="1" eaLnBrk="1" hangingPunct="1">
              <a:spcBef>
                <a:spcPct val="50000"/>
              </a:spcBef>
              <a:buFont typeface="Wingdings" panose="05000000000000000000" pitchFamily="2" charset="2"/>
              <a:buChar char="v"/>
            </a:pPr>
            <a:r>
              <a:rPr lang="zh-CN" altLang="en-US" sz="3200"/>
              <a:t>起点、基本单位</a:t>
            </a:r>
          </a:p>
          <a:p>
            <a:pPr lvl="1" eaLnBrk="1" hangingPunct="1">
              <a:spcBef>
                <a:spcPct val="50000"/>
              </a:spcBef>
              <a:buFont typeface="Wingdings" panose="05000000000000000000" pitchFamily="2" charset="2"/>
              <a:buChar char="v"/>
            </a:pPr>
            <a:r>
              <a:rPr lang="zh-CN" altLang="en-US" sz="3200"/>
              <a:t>三要素：定义固定点、内插公式、内插仪器</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685800" y="609600"/>
            <a:ext cx="7772400" cy="609600"/>
          </a:xfrm>
        </p:spPr>
        <p:txBody>
          <a:bodyPr/>
          <a:lstStyle/>
          <a:p>
            <a:pPr eaLnBrk="1" hangingPunct="1"/>
            <a:r>
              <a:rPr lang="zh-CN" altLang="en-US" sz="5400" smtClean="0">
                <a:solidFill>
                  <a:schemeClr val="tx1"/>
                </a:solidFill>
                <a:ea typeface="隶书" panose="02010509060101010101" pitchFamily="49" charset="-122"/>
              </a:rPr>
              <a:t>温标</a:t>
            </a:r>
          </a:p>
        </p:txBody>
      </p:sp>
      <p:sp>
        <p:nvSpPr>
          <p:cNvPr id="41987" name="Text Box 3"/>
          <p:cNvSpPr txBox="1">
            <a:spLocks noChangeArrowheads="1"/>
          </p:cNvSpPr>
          <p:nvPr/>
        </p:nvSpPr>
        <p:spPr bwMode="auto">
          <a:xfrm>
            <a:off x="914400" y="1676400"/>
            <a:ext cx="7924800" cy="314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68350"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a:t>经验温标：根据物体热胀冷缩现象制定</a:t>
            </a:r>
          </a:p>
          <a:p>
            <a:pPr lvl="1" eaLnBrk="1" hangingPunct="1">
              <a:spcBef>
                <a:spcPct val="50000"/>
              </a:spcBef>
              <a:buFont typeface="Wingdings" panose="05000000000000000000" pitchFamily="2" charset="2"/>
              <a:buChar char="v"/>
            </a:pPr>
            <a:r>
              <a:rPr lang="zh-CN" altLang="en-US"/>
              <a:t>摄氏温标：</a:t>
            </a:r>
          </a:p>
          <a:p>
            <a:pPr lvl="1" eaLnBrk="1" hangingPunct="1">
              <a:spcBef>
                <a:spcPct val="50000"/>
              </a:spcBef>
              <a:buFontTx/>
              <a:buNone/>
            </a:pPr>
            <a:r>
              <a:rPr lang="zh-CN" altLang="en-US"/>
              <a:t>	冰点</a:t>
            </a:r>
            <a:r>
              <a:rPr lang="en-US" altLang="zh-CN"/>
              <a:t>0°C</a:t>
            </a:r>
            <a:r>
              <a:rPr lang="zh-CN" altLang="en-US"/>
              <a:t>，水的沸点</a:t>
            </a:r>
            <a:r>
              <a:rPr lang="en-US" altLang="zh-CN"/>
              <a:t>100 °C</a:t>
            </a:r>
            <a:r>
              <a:rPr lang="zh-CN" altLang="en-US"/>
              <a:t>，中间</a:t>
            </a:r>
            <a:r>
              <a:rPr lang="en-US" altLang="zh-CN"/>
              <a:t>100</a:t>
            </a:r>
            <a:r>
              <a:rPr lang="zh-CN" altLang="en-US"/>
              <a:t>等分</a:t>
            </a:r>
          </a:p>
          <a:p>
            <a:pPr lvl="1" eaLnBrk="1" hangingPunct="1">
              <a:spcBef>
                <a:spcPct val="50000"/>
              </a:spcBef>
              <a:buFont typeface="Wingdings" panose="05000000000000000000" pitchFamily="2" charset="2"/>
              <a:buChar char="v"/>
            </a:pPr>
            <a:r>
              <a:rPr lang="zh-CN" altLang="en-US"/>
              <a:t>华式温标：</a:t>
            </a:r>
          </a:p>
          <a:p>
            <a:pPr lvl="1" eaLnBrk="1" hangingPunct="1">
              <a:spcBef>
                <a:spcPct val="50000"/>
              </a:spcBef>
              <a:buFontTx/>
              <a:buNone/>
            </a:pPr>
            <a:r>
              <a:rPr lang="zh-CN" altLang="en-US"/>
              <a:t>	冰点</a:t>
            </a:r>
            <a:r>
              <a:rPr lang="en-US" altLang="zh-CN"/>
              <a:t>32°F</a:t>
            </a:r>
            <a:r>
              <a:rPr lang="zh-CN" altLang="en-US"/>
              <a:t>，水的沸点</a:t>
            </a:r>
            <a:r>
              <a:rPr lang="en-US" altLang="zh-CN"/>
              <a:t>212 °F</a:t>
            </a:r>
            <a:r>
              <a:rPr lang="zh-CN" altLang="en-US"/>
              <a:t>，中间</a:t>
            </a:r>
            <a:r>
              <a:rPr lang="en-US" altLang="zh-CN"/>
              <a:t>180</a:t>
            </a:r>
            <a:r>
              <a:rPr lang="zh-CN" altLang="en-US"/>
              <a:t>等分</a:t>
            </a:r>
          </a:p>
        </p:txBody>
      </p:sp>
      <p:sp>
        <p:nvSpPr>
          <p:cNvPr id="41988" name="Text Box 4"/>
          <p:cNvSpPr txBox="1">
            <a:spLocks noChangeArrowheads="1"/>
          </p:cNvSpPr>
          <p:nvPr/>
        </p:nvSpPr>
        <p:spPr bwMode="auto">
          <a:xfrm>
            <a:off x="838200" y="5029200"/>
            <a:ext cx="76962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68350"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a:t>国际温标：</a:t>
            </a:r>
          </a:p>
          <a:p>
            <a:pPr lvl="1" eaLnBrk="1" hangingPunct="1">
              <a:spcBef>
                <a:spcPct val="50000"/>
              </a:spcBef>
              <a:buFont typeface="Wingdings" panose="05000000000000000000" pitchFamily="2" charset="2"/>
              <a:buChar char="v"/>
            </a:pPr>
            <a:r>
              <a:rPr lang="zh-CN" altLang="en-US"/>
              <a:t>热力学温标：根据卡诺循环原理建立，实际难以实现。</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684213" y="476250"/>
            <a:ext cx="7775575" cy="431800"/>
          </a:xfrm>
        </p:spPr>
        <p:txBody>
          <a:bodyPr/>
          <a:lstStyle/>
          <a:p>
            <a:pPr eaLnBrk="1" hangingPunct="1"/>
            <a:r>
              <a:rPr lang="zh-CN" altLang="en-US" sz="5400" smtClean="0">
                <a:solidFill>
                  <a:schemeClr val="tx1"/>
                </a:solidFill>
                <a:ea typeface="隶书" panose="02010509060101010101" pitchFamily="49" charset="-122"/>
              </a:rPr>
              <a:t>温标</a:t>
            </a:r>
          </a:p>
        </p:txBody>
      </p:sp>
      <p:sp>
        <p:nvSpPr>
          <p:cNvPr id="43011" name="Text Box 4"/>
          <p:cNvSpPr txBox="1">
            <a:spLocks noChangeArrowheads="1"/>
          </p:cNvSpPr>
          <p:nvPr/>
        </p:nvSpPr>
        <p:spPr bwMode="auto">
          <a:xfrm>
            <a:off x="684213" y="1268413"/>
            <a:ext cx="8137525" cy="528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68350"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a:t>国际实用温标：是一种协议温标，</a:t>
            </a:r>
            <a:r>
              <a:rPr lang="en-US" altLang="zh-CN"/>
              <a:t>1927</a:t>
            </a:r>
            <a:r>
              <a:rPr lang="zh-CN" altLang="en-US"/>
              <a:t>年</a:t>
            </a:r>
          </a:p>
          <a:p>
            <a:pPr lvl="1" eaLnBrk="1" hangingPunct="1">
              <a:spcBef>
                <a:spcPct val="50000"/>
              </a:spcBef>
              <a:buFont typeface="Wingdings" panose="05000000000000000000" pitchFamily="2" charset="2"/>
              <a:buChar char="v"/>
            </a:pPr>
            <a:r>
              <a:rPr lang="en-US" altLang="zh-CN"/>
              <a:t>ITS</a:t>
            </a:r>
            <a:r>
              <a:rPr lang="zh-CN" altLang="en-US"/>
              <a:t>－</a:t>
            </a:r>
            <a:r>
              <a:rPr lang="en-US" altLang="zh-CN"/>
              <a:t>90</a:t>
            </a:r>
            <a:r>
              <a:rPr lang="zh-CN" altLang="en-US"/>
              <a:t>（</a:t>
            </a:r>
            <a:r>
              <a:rPr lang="en-US" altLang="zh-CN"/>
              <a:t>90</a:t>
            </a:r>
            <a:r>
              <a:rPr lang="zh-CN" altLang="en-US"/>
              <a:t>温标）：定义固定点（</a:t>
            </a:r>
            <a:r>
              <a:rPr lang="en-US" altLang="zh-CN"/>
              <a:t>17</a:t>
            </a:r>
            <a:r>
              <a:rPr lang="zh-CN" altLang="en-US"/>
              <a:t>个）、内插标准仪器、内插公式。</a:t>
            </a:r>
          </a:p>
          <a:p>
            <a:pPr lvl="1" eaLnBrk="1" hangingPunct="1">
              <a:spcBef>
                <a:spcPct val="50000"/>
              </a:spcBef>
              <a:buFontTx/>
              <a:buNone/>
            </a:pPr>
            <a:r>
              <a:rPr lang="zh-CN" altLang="en-US"/>
              <a:t>	热力学温度符号：</a:t>
            </a:r>
            <a:r>
              <a:rPr lang="en-US" altLang="zh-CN" i="1"/>
              <a:t>T</a:t>
            </a:r>
            <a:r>
              <a:rPr lang="zh-CN" altLang="en-US"/>
              <a:t>（</a:t>
            </a:r>
            <a:r>
              <a:rPr lang="en-US" altLang="zh-CN" i="1"/>
              <a:t>T</a:t>
            </a:r>
            <a:r>
              <a:rPr lang="en-US" altLang="zh-CN" i="1" baseline="-25000"/>
              <a:t>90</a:t>
            </a:r>
            <a:r>
              <a:rPr lang="zh-CN" altLang="en-US"/>
              <a:t>）</a:t>
            </a:r>
          </a:p>
          <a:p>
            <a:pPr lvl="1" eaLnBrk="1" hangingPunct="1">
              <a:spcBef>
                <a:spcPct val="50000"/>
              </a:spcBef>
              <a:buFontTx/>
              <a:buNone/>
            </a:pPr>
            <a:r>
              <a:rPr lang="zh-CN" altLang="en-US" i="1"/>
              <a:t>	</a:t>
            </a:r>
            <a:r>
              <a:rPr lang="zh-CN" altLang="en-US"/>
              <a:t>单位：开尔文，符号为</a:t>
            </a:r>
            <a:r>
              <a:rPr lang="en-US" altLang="zh-CN"/>
              <a:t>K</a:t>
            </a:r>
          </a:p>
          <a:p>
            <a:pPr lvl="1" eaLnBrk="1" hangingPunct="1">
              <a:spcBef>
                <a:spcPct val="50000"/>
              </a:spcBef>
              <a:buFontTx/>
              <a:buNone/>
            </a:pPr>
            <a:r>
              <a:rPr lang="en-US" altLang="zh-CN" b="1"/>
              <a:t>			1K</a:t>
            </a:r>
            <a:r>
              <a:rPr lang="zh-CN" altLang="en-US" b="1"/>
              <a:t>＝水的三相点温度的</a:t>
            </a:r>
            <a:r>
              <a:rPr lang="en-US" altLang="zh-CN" b="1"/>
              <a:t>1/273.16</a:t>
            </a:r>
          </a:p>
          <a:p>
            <a:pPr lvl="1" eaLnBrk="1" hangingPunct="1">
              <a:spcBef>
                <a:spcPct val="50000"/>
              </a:spcBef>
              <a:buFontTx/>
              <a:buNone/>
            </a:pPr>
            <a:r>
              <a:rPr lang="en-US" altLang="zh-CN" b="1"/>
              <a:t>	</a:t>
            </a:r>
            <a:r>
              <a:rPr lang="zh-CN" altLang="en-US"/>
              <a:t>同时使用国际摄氏温度，符号为：</a:t>
            </a:r>
            <a:r>
              <a:rPr lang="en-US" altLang="zh-CN" i="1"/>
              <a:t>t</a:t>
            </a:r>
            <a:r>
              <a:rPr lang="zh-CN" altLang="en-US"/>
              <a:t>（</a:t>
            </a:r>
            <a:r>
              <a:rPr lang="zh-CN" altLang="en-US" i="1"/>
              <a:t> </a:t>
            </a:r>
            <a:r>
              <a:rPr lang="en-US" altLang="zh-CN" i="1"/>
              <a:t>t</a:t>
            </a:r>
            <a:r>
              <a:rPr lang="en-US" altLang="zh-CN" i="1" baseline="-25000"/>
              <a:t>90</a:t>
            </a:r>
            <a:r>
              <a:rPr lang="en-US" altLang="zh-CN" i="1"/>
              <a:t> </a:t>
            </a:r>
            <a:r>
              <a:rPr lang="zh-CN" altLang="en-US"/>
              <a:t>），单位：摄氏度， </a:t>
            </a:r>
            <a:r>
              <a:rPr lang="en-US" altLang="zh-CN"/>
              <a:t>°C</a:t>
            </a:r>
          </a:p>
          <a:p>
            <a:pPr lvl="1" eaLnBrk="1" hangingPunct="1">
              <a:spcBef>
                <a:spcPct val="50000"/>
              </a:spcBef>
              <a:buFontTx/>
              <a:buNone/>
            </a:pPr>
            <a:r>
              <a:rPr lang="en-US" altLang="zh-CN"/>
              <a:t>			</a:t>
            </a:r>
            <a:r>
              <a:rPr lang="en-US" altLang="zh-CN" b="1" i="1"/>
              <a:t>t</a:t>
            </a:r>
            <a:r>
              <a:rPr lang="zh-CN" altLang="en-US" b="1"/>
              <a:t>＝</a:t>
            </a:r>
            <a:r>
              <a:rPr lang="en-US" altLang="zh-CN" b="1" i="1"/>
              <a:t>T</a:t>
            </a:r>
            <a:r>
              <a:rPr lang="zh-CN" altLang="en-US" b="1"/>
              <a:t>－</a:t>
            </a:r>
            <a:r>
              <a:rPr lang="en-US" altLang="zh-CN" b="1"/>
              <a:t>273.15</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685800" y="609600"/>
            <a:ext cx="7772400" cy="609600"/>
          </a:xfrm>
        </p:spPr>
        <p:txBody>
          <a:bodyPr/>
          <a:lstStyle/>
          <a:p>
            <a:pPr eaLnBrk="1" hangingPunct="1"/>
            <a:r>
              <a:rPr lang="zh-CN" altLang="en-US" sz="5400" smtClean="0">
                <a:solidFill>
                  <a:schemeClr val="tx1"/>
                </a:solidFill>
                <a:ea typeface="隶书" panose="02010509060101010101" pitchFamily="49" charset="-122"/>
              </a:rPr>
              <a:t>温标</a:t>
            </a:r>
          </a:p>
        </p:txBody>
      </p:sp>
      <p:sp>
        <p:nvSpPr>
          <p:cNvPr id="44035" name="Text Box 3"/>
          <p:cNvSpPr txBox="1">
            <a:spLocks noChangeArrowheads="1"/>
          </p:cNvSpPr>
          <p:nvPr/>
        </p:nvSpPr>
        <p:spPr bwMode="auto">
          <a:xfrm>
            <a:off x="685800" y="1676400"/>
            <a:ext cx="807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b="1"/>
              <a:t>思考题</a:t>
            </a:r>
            <a:r>
              <a:rPr lang="en-US" altLang="zh-CN" b="1"/>
              <a:t>1</a:t>
            </a:r>
            <a:r>
              <a:rPr lang="zh-CN" altLang="en-US" b="1"/>
              <a:t>：水的三相点温度是多少？</a:t>
            </a:r>
            <a:endParaRPr lang="zh-CN" altLang="en-US"/>
          </a:p>
        </p:txBody>
      </p:sp>
      <p:sp>
        <p:nvSpPr>
          <p:cNvPr id="44036" name="Rectangle 4"/>
          <p:cNvSpPr>
            <a:spLocks noChangeArrowheads="1"/>
          </p:cNvSpPr>
          <p:nvPr/>
        </p:nvSpPr>
        <p:spPr bwMode="auto">
          <a:xfrm>
            <a:off x="685800" y="4114800"/>
            <a:ext cx="69532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a:t>三相点：固、液、气三相共存</a:t>
            </a:r>
          </a:p>
          <a:p>
            <a:pPr lvl="1" eaLnBrk="1" hangingPunct="1">
              <a:spcBef>
                <a:spcPct val="50000"/>
              </a:spcBef>
              <a:buFontTx/>
              <a:buNone/>
            </a:pPr>
            <a:r>
              <a:rPr lang="en-US" altLang="zh-CN" sz="3200"/>
              <a:t>Search in Google, if you have interests</a:t>
            </a:r>
          </a:p>
        </p:txBody>
      </p:sp>
      <p:sp>
        <p:nvSpPr>
          <p:cNvPr id="44037" name="Text Box 5"/>
          <p:cNvSpPr txBox="1">
            <a:spLocks noChangeArrowheads="1"/>
          </p:cNvSpPr>
          <p:nvPr/>
        </p:nvSpPr>
        <p:spPr bwMode="auto">
          <a:xfrm>
            <a:off x="1143000" y="2590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t>Answer: 0 °C ?</a:t>
            </a:r>
          </a:p>
        </p:txBody>
      </p:sp>
      <p:sp>
        <p:nvSpPr>
          <p:cNvPr id="44038" name="Text Box 6"/>
          <p:cNvSpPr txBox="1">
            <a:spLocks noChangeArrowheads="1"/>
          </p:cNvSpPr>
          <p:nvPr/>
        </p:nvSpPr>
        <p:spPr bwMode="auto">
          <a:xfrm>
            <a:off x="4038600" y="2590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t>No!!!</a:t>
            </a:r>
          </a:p>
        </p:txBody>
      </p:sp>
      <p:sp>
        <p:nvSpPr>
          <p:cNvPr id="44039" name="Text Box 7"/>
          <p:cNvSpPr txBox="1">
            <a:spLocks noChangeArrowheads="1"/>
          </p:cNvSpPr>
          <p:nvPr/>
        </p:nvSpPr>
        <p:spPr bwMode="auto">
          <a:xfrm>
            <a:off x="1143000" y="3429000"/>
            <a:ext cx="299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t>Answer: 0.01 °C</a:t>
            </a:r>
          </a:p>
        </p:txBody>
      </p:sp>
      <p:sp>
        <p:nvSpPr>
          <p:cNvPr id="44040" name="Text Box 8"/>
          <p:cNvSpPr txBox="1">
            <a:spLocks noChangeArrowheads="1"/>
          </p:cNvSpPr>
          <p:nvPr/>
        </p:nvSpPr>
        <p:spPr bwMode="auto">
          <a:xfrm>
            <a:off x="4038600" y="3429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t>Correct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框 2"/>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构成温标的三个基本要素是：</a:t>
            </a:r>
          </a:p>
        </p:txBody>
      </p:sp>
      <p:sp>
        <p:nvSpPr>
          <p:cNvPr id="45059" name="文本框 3"/>
          <p:cNvSpPr txBox="1">
            <a:spLocks noChangeArrowheads="1"/>
          </p:cNvSpPr>
          <p:nvPr>
            <p:custDataLst>
              <p:tags r:id="rId3"/>
            </p:custDataLst>
          </p:nvPr>
        </p:nvSpPr>
        <p:spPr bwMode="auto">
          <a:xfrm>
            <a:off x="1828800" y="27860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定义固定点</a:t>
            </a:r>
          </a:p>
        </p:txBody>
      </p:sp>
      <p:sp>
        <p:nvSpPr>
          <p:cNvPr id="45060" name="文本框 4"/>
          <p:cNvSpPr txBox="1">
            <a:spLocks noChangeArrowheads="1"/>
          </p:cNvSpPr>
          <p:nvPr>
            <p:custDataLst>
              <p:tags r:id="rId4"/>
            </p:custDataLst>
          </p:nvPr>
        </p:nvSpPr>
        <p:spPr bwMode="auto">
          <a:xfrm>
            <a:off x="1828800" y="34718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内插仪器</a:t>
            </a:r>
          </a:p>
        </p:txBody>
      </p:sp>
      <p:sp>
        <p:nvSpPr>
          <p:cNvPr id="45061" name="文本框 5"/>
          <p:cNvSpPr txBox="1">
            <a:spLocks noChangeArrowheads="1"/>
          </p:cNvSpPr>
          <p:nvPr>
            <p:custDataLst>
              <p:tags r:id="rId5"/>
            </p:custDataLst>
          </p:nvPr>
        </p:nvSpPr>
        <p:spPr bwMode="auto">
          <a:xfrm>
            <a:off x="1828800" y="41576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内插公式</a:t>
            </a:r>
          </a:p>
        </p:txBody>
      </p:sp>
      <p:sp>
        <p:nvSpPr>
          <p:cNvPr id="45062" name="文本框 6"/>
          <p:cNvSpPr txBox="1">
            <a:spLocks noChangeArrowheads="1"/>
          </p:cNvSpPr>
          <p:nvPr>
            <p:custDataLst>
              <p:tags r:id="rId6"/>
            </p:custDataLst>
          </p:nvPr>
        </p:nvSpPr>
        <p:spPr bwMode="auto">
          <a:xfrm>
            <a:off x="1828800" y="48434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温度单位</a:t>
            </a:r>
          </a:p>
        </p:txBody>
      </p:sp>
      <p:sp>
        <p:nvSpPr>
          <p:cNvPr id="8" name="矩形 7"/>
          <p:cNvSpPr>
            <a:spLocks noChangeAspect="1"/>
          </p:cNvSpPr>
          <p:nvPr>
            <p:custDataLst>
              <p:tags r:id="rId7"/>
            </p:custDataLst>
          </p:nvPr>
        </p:nvSpPr>
        <p:spPr bwMode="auto">
          <a:xfrm>
            <a:off x="1114425" y="2849563"/>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A</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9" name="矩形 8"/>
          <p:cNvSpPr>
            <a:spLocks noChangeAspect="1"/>
          </p:cNvSpPr>
          <p:nvPr>
            <p:custDataLst>
              <p:tags r:id="rId8"/>
            </p:custDataLst>
          </p:nvPr>
        </p:nvSpPr>
        <p:spPr bwMode="auto">
          <a:xfrm>
            <a:off x="1114425" y="3535363"/>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B</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0" name="矩形 9"/>
          <p:cNvSpPr>
            <a:spLocks noChangeAspect="1"/>
          </p:cNvSpPr>
          <p:nvPr>
            <p:custDataLst>
              <p:tags r:id="rId9"/>
            </p:custDataLst>
          </p:nvPr>
        </p:nvSpPr>
        <p:spPr bwMode="auto">
          <a:xfrm>
            <a:off x="1114425" y="4221163"/>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C</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10"/>
            </p:custDataLst>
          </p:nvPr>
        </p:nvSpPr>
        <p:spPr bwMode="auto">
          <a:xfrm>
            <a:off x="1114425" y="4906963"/>
            <a:ext cx="514350" cy="514350"/>
          </a:xfrm>
          <a:prstGeom prst="rect">
            <a:avLst/>
          </a:prstGeom>
          <a:solidFill>
            <a:srgbClr val="808080">
              <a:alpha val="0"/>
            </a:srgbClr>
          </a:solidFill>
          <a:ln w="127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D</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2" name="圆角矩形 11"/>
          <p:cNvSpPr/>
          <p:nvPr>
            <p:custDataLst>
              <p:tags r:id="rId11"/>
            </p:custDataLst>
          </p:nvPr>
        </p:nvSpPr>
        <p:spPr bwMode="auto">
          <a:xfrm>
            <a:off x="6172200" y="6215063"/>
            <a:ext cx="1543050" cy="411162"/>
          </a:xfrm>
          <a:prstGeom prst="roundRect">
            <a:avLst/>
          </a:prstGeom>
          <a:solidFill>
            <a:srgbClr val="808080">
              <a:alpha val="0"/>
            </a:srgbClr>
          </a:solidFill>
          <a:ln w="381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zh-CN" altLang="en-US" sz="2400" noProof="1">
                <a:latin typeface="微软雅黑" panose="020B0503020204020204" charset="-122"/>
                <a:ea typeface="微软雅黑" panose="020B0503020204020204" charset="-122"/>
                <a:sym typeface="微软雅黑" panose="020B0503020204020204" charset="-122"/>
              </a:rPr>
              <a:t>提交</a:t>
            </a:r>
          </a:p>
        </p:txBody>
      </p:sp>
      <p:grpSp>
        <p:nvGrpSpPr>
          <p:cNvPr id="45068" name="组合 16"/>
          <p:cNvGrpSpPr>
            <a:grpSpLocks/>
          </p:cNvGrpSpPr>
          <p:nvPr>
            <p:custDataLst>
              <p:tags r:id="rId12"/>
            </p:custDataLst>
          </p:nvPr>
        </p:nvGrpSpPr>
        <p:grpSpPr bwMode="auto">
          <a:xfrm>
            <a:off x="0" y="0"/>
            <a:ext cx="9144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14" name="ColorBlock"/>
            <p:cNvSpPr/>
            <p:nvPr>
              <p:custDataLst>
                <p:tags r:id="rId15"/>
              </p:custDataLst>
            </p:nvPr>
          </p:nvSpPr>
          <p:spPr bwMode="auto">
            <a:xfrm>
              <a:off x="0" y="0"/>
              <a:ext cx="190500" cy="635000"/>
            </a:xfrm>
            <a:prstGeom prst="rect">
              <a:avLst/>
            </a:prstGeom>
            <a:solidFill>
              <a:srgbClr val="639EF4">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45072" name="TypeText"/>
            <p:cNvSpPr txBox="1">
              <a:spLocks noChangeArrowheads="1"/>
            </p:cNvSpPr>
            <p:nvPr>
              <p:custDataLst>
                <p:tags r:id="rId16"/>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45073" name="TipText"/>
            <p:cNvSpPr txBox="1">
              <a:spLocks noChangeArrowheads="1"/>
            </p:cNvSpPr>
            <p:nvPr>
              <p:custDataLst>
                <p:tags r:id="rId17"/>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45069" name="图片 1"/>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2"/>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水的三相点温度是：</a:t>
            </a:r>
          </a:p>
        </p:txBody>
      </p:sp>
      <p:sp>
        <p:nvSpPr>
          <p:cNvPr id="46083" name="文本框 3"/>
          <p:cNvSpPr txBox="1">
            <a:spLocks noChangeArrowheads="1"/>
          </p:cNvSpPr>
          <p:nvPr>
            <p:custDataLst>
              <p:tags r:id="rId3"/>
            </p:custDataLst>
          </p:nvPr>
        </p:nvSpPr>
        <p:spPr bwMode="auto">
          <a:xfrm>
            <a:off x="1828800" y="27860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lang="en-US" altLang="zh-CN" sz="2400">
                <a:sym typeface="Symbol" panose="05050102010706020507" pitchFamily="18" charset="2"/>
              </a:rPr>
              <a:t>C</a:t>
            </a:r>
            <a:endParaRPr lang="zh-CN" altLang="en-US" sz="2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084" name="文本框 4"/>
          <p:cNvSpPr txBox="1">
            <a:spLocks noChangeArrowheads="1"/>
          </p:cNvSpPr>
          <p:nvPr>
            <p:custDataLst>
              <p:tags r:id="rId4"/>
            </p:custDataLst>
          </p:nvPr>
        </p:nvSpPr>
        <p:spPr bwMode="auto">
          <a:xfrm>
            <a:off x="1828800" y="36433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0.01</a:t>
            </a:r>
            <a:r>
              <a:rPr lang="en-US" altLang="zh-CN" sz="2800">
                <a:sym typeface="Symbol" panose="05050102010706020507" pitchFamily="18" charset="2"/>
              </a:rPr>
              <a:t>C</a:t>
            </a:r>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085" name="文本框 5"/>
          <p:cNvSpPr txBox="1">
            <a:spLocks noChangeArrowheads="1"/>
          </p:cNvSpPr>
          <p:nvPr>
            <p:custDataLst>
              <p:tags r:id="rId5"/>
            </p:custDataLst>
          </p:nvPr>
        </p:nvSpPr>
        <p:spPr bwMode="auto">
          <a:xfrm>
            <a:off x="1828800" y="45005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273.15K</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086" name="文本框 6"/>
          <p:cNvSpPr txBox="1">
            <a:spLocks noChangeArrowheads="1"/>
          </p:cNvSpPr>
          <p:nvPr>
            <p:custDataLst>
              <p:tags r:id="rId6"/>
            </p:custDataLst>
          </p:nvPr>
        </p:nvSpPr>
        <p:spPr bwMode="auto">
          <a:xfrm>
            <a:off x="1828800" y="53578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273.16K</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p:cNvSpPr>
            <a:spLocks noChangeAspect="1"/>
          </p:cNvSpPr>
          <p:nvPr>
            <p:custDataLst>
              <p:tags r:id="rId7"/>
            </p:custDataLst>
          </p:nvPr>
        </p:nvSpPr>
        <p:spPr bwMode="auto">
          <a:xfrm>
            <a:off x="1114425" y="2849563"/>
            <a:ext cx="514350" cy="514350"/>
          </a:xfrm>
          <a:prstGeom prst="rect">
            <a:avLst/>
          </a:prstGeom>
          <a:solidFill>
            <a:srgbClr val="808080">
              <a:alpha val="0"/>
            </a:srgbClr>
          </a:solidFill>
          <a:ln w="127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A</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9" name="矩形 8"/>
          <p:cNvSpPr>
            <a:spLocks noChangeAspect="1"/>
          </p:cNvSpPr>
          <p:nvPr>
            <p:custDataLst>
              <p:tags r:id="rId8"/>
            </p:custDataLst>
          </p:nvPr>
        </p:nvSpPr>
        <p:spPr bwMode="auto">
          <a:xfrm>
            <a:off x="1114425" y="3706813"/>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B</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0" name="矩形 9"/>
          <p:cNvSpPr>
            <a:spLocks noChangeAspect="1"/>
          </p:cNvSpPr>
          <p:nvPr>
            <p:custDataLst>
              <p:tags r:id="rId9"/>
            </p:custDataLst>
          </p:nvPr>
        </p:nvSpPr>
        <p:spPr bwMode="auto">
          <a:xfrm>
            <a:off x="1114425" y="4564063"/>
            <a:ext cx="514350" cy="514350"/>
          </a:xfrm>
          <a:prstGeom prst="rect">
            <a:avLst/>
          </a:prstGeom>
          <a:solidFill>
            <a:srgbClr val="808080">
              <a:alpha val="0"/>
            </a:srgbClr>
          </a:solidFill>
          <a:ln w="127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C</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10"/>
            </p:custDataLst>
          </p:nvPr>
        </p:nvSpPr>
        <p:spPr bwMode="auto">
          <a:xfrm>
            <a:off x="1114425" y="5421313"/>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D</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2" name="圆角矩形 11"/>
          <p:cNvSpPr/>
          <p:nvPr>
            <p:custDataLst>
              <p:tags r:id="rId11"/>
            </p:custDataLst>
          </p:nvPr>
        </p:nvSpPr>
        <p:spPr bwMode="auto">
          <a:xfrm>
            <a:off x="6172200" y="6215063"/>
            <a:ext cx="1543050" cy="411162"/>
          </a:xfrm>
          <a:prstGeom prst="roundRect">
            <a:avLst/>
          </a:prstGeom>
          <a:solidFill>
            <a:srgbClr val="808080">
              <a:alpha val="0"/>
            </a:srgbClr>
          </a:solidFill>
          <a:ln w="381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zh-CN" altLang="en-US" sz="2400" noProof="1">
                <a:latin typeface="微软雅黑" panose="020B0503020204020204" charset="-122"/>
                <a:ea typeface="微软雅黑" panose="020B0503020204020204" charset="-122"/>
                <a:sym typeface="微软雅黑" panose="020B0503020204020204" charset="-122"/>
              </a:rPr>
              <a:t>提交</a:t>
            </a:r>
          </a:p>
        </p:txBody>
      </p:sp>
      <p:grpSp>
        <p:nvGrpSpPr>
          <p:cNvPr id="46092" name="组合 16"/>
          <p:cNvGrpSpPr>
            <a:grpSpLocks/>
          </p:cNvGrpSpPr>
          <p:nvPr>
            <p:custDataLst>
              <p:tags r:id="rId12"/>
            </p:custDataLst>
          </p:nvPr>
        </p:nvGrpSpPr>
        <p:grpSpPr bwMode="auto">
          <a:xfrm>
            <a:off x="0" y="0"/>
            <a:ext cx="9144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14" name="ColorBlock"/>
            <p:cNvSpPr/>
            <p:nvPr>
              <p:custDataLst>
                <p:tags r:id="rId15"/>
              </p:custDataLst>
            </p:nvPr>
          </p:nvSpPr>
          <p:spPr bwMode="auto">
            <a:xfrm>
              <a:off x="0" y="0"/>
              <a:ext cx="190500" cy="635000"/>
            </a:xfrm>
            <a:prstGeom prst="rect">
              <a:avLst/>
            </a:prstGeom>
            <a:solidFill>
              <a:srgbClr val="639EF4">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46096" name="TypeText"/>
            <p:cNvSpPr txBox="1">
              <a:spLocks noChangeArrowheads="1"/>
            </p:cNvSpPr>
            <p:nvPr>
              <p:custDataLst>
                <p:tags r:id="rId16"/>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46097" name="TipText"/>
            <p:cNvSpPr txBox="1">
              <a:spLocks noChangeArrowheads="1"/>
            </p:cNvSpPr>
            <p:nvPr>
              <p:custDataLst>
                <p:tags r:id="rId17"/>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46093" name="图片 1"/>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685800" y="609600"/>
            <a:ext cx="7772400" cy="609600"/>
          </a:xfrm>
        </p:spPr>
        <p:txBody>
          <a:bodyPr/>
          <a:lstStyle/>
          <a:p>
            <a:pPr eaLnBrk="1" hangingPunct="1"/>
            <a:r>
              <a:rPr lang="zh-CN" altLang="en-US" sz="5400" smtClean="0">
                <a:solidFill>
                  <a:schemeClr val="tx1"/>
                </a:solidFill>
                <a:ea typeface="隶书" panose="02010509060101010101" pitchFamily="49" charset="-122"/>
              </a:rPr>
              <a:t>测温方法</a:t>
            </a:r>
          </a:p>
        </p:txBody>
      </p:sp>
      <p:sp>
        <p:nvSpPr>
          <p:cNvPr id="47107" name="Text Box 3"/>
          <p:cNvSpPr txBox="1">
            <a:spLocks noChangeArrowheads="1"/>
          </p:cNvSpPr>
          <p:nvPr/>
        </p:nvSpPr>
        <p:spPr bwMode="auto">
          <a:xfrm>
            <a:off x="685800" y="1676400"/>
            <a:ext cx="8077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68350"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b="1"/>
              <a:t>接触式测温</a:t>
            </a:r>
          </a:p>
          <a:p>
            <a:pPr lvl="1" eaLnBrk="1" hangingPunct="1">
              <a:spcBef>
                <a:spcPct val="50000"/>
              </a:spcBef>
              <a:buFont typeface="Wingdings" panose="05000000000000000000" pitchFamily="2" charset="2"/>
              <a:buChar char="v"/>
            </a:pPr>
            <a:r>
              <a:rPr lang="zh-CN" altLang="en-US"/>
              <a:t>传感器和被测温度载体直接接触，达到热平衡后具有相同温度</a:t>
            </a:r>
          </a:p>
          <a:p>
            <a:pPr lvl="1" eaLnBrk="1" hangingPunct="1">
              <a:spcBef>
                <a:spcPct val="50000"/>
              </a:spcBef>
              <a:buFontTx/>
              <a:buNone/>
            </a:pPr>
            <a:r>
              <a:rPr lang="zh-CN" altLang="en-US"/>
              <a:t>	传导换热、对流换热</a:t>
            </a:r>
          </a:p>
        </p:txBody>
      </p:sp>
      <p:sp>
        <p:nvSpPr>
          <p:cNvPr id="47108" name="Text Box 9"/>
          <p:cNvSpPr txBox="1">
            <a:spLocks noChangeArrowheads="1"/>
          </p:cNvSpPr>
          <p:nvPr/>
        </p:nvSpPr>
        <p:spPr bwMode="auto">
          <a:xfrm>
            <a:off x="685800" y="4114800"/>
            <a:ext cx="8077200"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68350"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b="1"/>
              <a:t>非接触式测温</a:t>
            </a:r>
          </a:p>
          <a:p>
            <a:pPr lvl="1" eaLnBrk="1" hangingPunct="1">
              <a:spcBef>
                <a:spcPct val="50000"/>
              </a:spcBef>
              <a:buFont typeface="Wingdings" panose="05000000000000000000" pitchFamily="2" charset="2"/>
              <a:buChar char="v"/>
            </a:pPr>
            <a:r>
              <a:rPr lang="zh-CN" altLang="en-US"/>
              <a:t>传感器不需和被测温度载体接触</a:t>
            </a:r>
          </a:p>
          <a:p>
            <a:pPr lvl="1" eaLnBrk="1" hangingPunct="1">
              <a:spcBef>
                <a:spcPct val="50000"/>
              </a:spcBef>
              <a:buFontTx/>
              <a:buNone/>
            </a:pPr>
            <a:r>
              <a:rPr lang="zh-CN" altLang="en-US"/>
              <a:t>	辐射换热</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title" idx="4294967295"/>
          </p:nvPr>
        </p:nvSpPr>
        <p:spPr>
          <a:xfrm>
            <a:off x="323850" y="404813"/>
            <a:ext cx="8712200" cy="863600"/>
          </a:xfrm>
        </p:spPr>
        <p:txBody>
          <a:bodyPr/>
          <a:lstStyle/>
          <a:p>
            <a:pPr eaLnBrk="1" hangingPunct="1"/>
            <a:r>
              <a:rPr lang="en-US" altLang="zh-CN" sz="3600" b="1" smtClean="0">
                <a:solidFill>
                  <a:schemeClr val="tx1"/>
                </a:solidFill>
              </a:rPr>
              <a:t>The Problem of Data (Information) Fusion</a:t>
            </a:r>
          </a:p>
        </p:txBody>
      </p:sp>
      <p:sp>
        <p:nvSpPr>
          <p:cNvPr id="7171" name="Rectangle 13"/>
          <p:cNvSpPr>
            <a:spLocks noChangeArrowheads="1"/>
          </p:cNvSpPr>
          <p:nvPr/>
        </p:nvSpPr>
        <p:spPr bwMode="auto">
          <a:xfrm>
            <a:off x="971550" y="1628775"/>
            <a:ext cx="7129463"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800">
                <a:latin typeface="Arial" panose="020B0604020202020204" pitchFamily="34" charset="0"/>
              </a:rPr>
              <a:t>"We are drowning in information but starved for knowledge. This level of information is clearly impossible to be handled by present means. Uncontrolled and unorganized information is no longer a resource in an information society, instead it becomes the enemy." </a:t>
            </a:r>
          </a:p>
          <a:p>
            <a:pPr algn="ctr">
              <a:spcBef>
                <a:spcPct val="0"/>
              </a:spcBef>
              <a:buFontTx/>
              <a:buNone/>
            </a:pPr>
            <a:endParaRPr lang="en-US" altLang="zh-CN" sz="2800">
              <a:latin typeface="Arial" panose="020B0604020202020204" pitchFamily="34" charset="0"/>
            </a:endParaRPr>
          </a:p>
          <a:p>
            <a:pPr algn="ctr">
              <a:spcBef>
                <a:spcPct val="0"/>
              </a:spcBef>
              <a:buFontTx/>
              <a:buNone/>
            </a:pPr>
            <a:r>
              <a:rPr lang="en-US" altLang="zh-CN" sz="2800" i="1">
                <a:latin typeface="Arial" panose="020B0604020202020204" pitchFamily="34" charset="0"/>
              </a:rPr>
              <a:t>	-- John Naisbitt</a:t>
            </a:r>
            <a:r>
              <a:rPr lang="en-US" altLang="zh-CN" sz="2800">
                <a:latin typeface="Arial" panose="020B0604020202020204" pitchFamily="34" charset="0"/>
              </a:rPr>
              <a:t>, author of 1982 bestseller 			</a:t>
            </a:r>
            <a:r>
              <a:rPr lang="en-US" altLang="zh-CN" sz="2800" b="1" i="1">
                <a:latin typeface="Arial" panose="020B0604020202020204" pitchFamily="34" charset="0"/>
              </a:rPr>
              <a:t>Megatrends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685800" y="609600"/>
            <a:ext cx="7772400" cy="609600"/>
          </a:xfrm>
        </p:spPr>
        <p:txBody>
          <a:bodyPr/>
          <a:lstStyle/>
          <a:p>
            <a:pPr eaLnBrk="1" hangingPunct="1"/>
            <a:r>
              <a:rPr lang="zh-CN" altLang="en-US" sz="5400" smtClean="0">
                <a:solidFill>
                  <a:schemeClr val="tx1"/>
                </a:solidFill>
                <a:ea typeface="隶书" panose="02010509060101010101" pitchFamily="49" charset="-122"/>
              </a:rPr>
              <a:t>接触式测温</a:t>
            </a:r>
          </a:p>
        </p:txBody>
      </p:sp>
      <p:sp>
        <p:nvSpPr>
          <p:cNvPr id="48131" name="Text Box 3"/>
          <p:cNvSpPr txBox="1">
            <a:spLocks noChangeArrowheads="1"/>
          </p:cNvSpPr>
          <p:nvPr/>
        </p:nvSpPr>
        <p:spPr bwMode="auto">
          <a:xfrm>
            <a:off x="685800" y="1676400"/>
            <a:ext cx="8077200"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85813"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膨胀式：利用温度引起的物理尺寸变化，测温范围为－</a:t>
            </a:r>
            <a:r>
              <a:rPr lang="en-US" altLang="zh-CN" sz="2800"/>
              <a:t>100 °C </a:t>
            </a:r>
            <a:r>
              <a:rPr lang="zh-CN" altLang="en-US" sz="2800"/>
              <a:t>～</a:t>
            </a:r>
            <a:r>
              <a:rPr lang="en-US" altLang="zh-CN" sz="2800"/>
              <a:t>600 °C </a:t>
            </a:r>
            <a:r>
              <a:rPr lang="zh-CN" altLang="en-US" sz="2800"/>
              <a:t>左右</a:t>
            </a:r>
          </a:p>
          <a:p>
            <a:pPr lvl="1" eaLnBrk="1" hangingPunct="1">
              <a:spcBef>
                <a:spcPct val="50000"/>
              </a:spcBef>
              <a:buFont typeface="Wingdings" panose="05000000000000000000" pitchFamily="2" charset="2"/>
              <a:buChar char="v"/>
            </a:pPr>
            <a:r>
              <a:rPr lang="zh-CN" altLang="en-US"/>
              <a:t>双金属温度计</a:t>
            </a:r>
          </a:p>
          <a:p>
            <a:pPr lvl="1" eaLnBrk="1" hangingPunct="1">
              <a:spcBef>
                <a:spcPct val="50000"/>
              </a:spcBef>
              <a:buFont typeface="Wingdings" panose="05000000000000000000" pitchFamily="2" charset="2"/>
              <a:buChar char="v"/>
            </a:pPr>
            <a:r>
              <a:rPr lang="zh-CN" altLang="en-US"/>
              <a:t>水银、酒精温度计等</a:t>
            </a:r>
          </a:p>
          <a:p>
            <a:pPr eaLnBrk="1" hangingPunct="1">
              <a:spcBef>
                <a:spcPct val="50000"/>
              </a:spcBef>
              <a:buFont typeface="Wingdings" panose="05000000000000000000" pitchFamily="2" charset="2"/>
              <a:buChar char="q"/>
            </a:pPr>
            <a:r>
              <a:rPr lang="zh-CN" altLang="en-US" sz="2800"/>
              <a:t>热电式（</a:t>
            </a:r>
            <a:r>
              <a:rPr lang="zh-CN" altLang="en-US" sz="2800" b="1"/>
              <a:t>！！重点讲授</a:t>
            </a:r>
            <a:r>
              <a:rPr lang="zh-CN" altLang="en-US" sz="2800"/>
              <a:t>） ：热电效应，测温范围为－</a:t>
            </a:r>
            <a:r>
              <a:rPr lang="en-US" altLang="zh-CN" sz="2800"/>
              <a:t>200 °C </a:t>
            </a:r>
            <a:r>
              <a:rPr lang="zh-CN" altLang="en-US" sz="2800"/>
              <a:t>～</a:t>
            </a:r>
            <a:r>
              <a:rPr lang="en-US" altLang="zh-CN" sz="2800"/>
              <a:t>1800 °C</a:t>
            </a:r>
          </a:p>
          <a:p>
            <a:pPr lvl="1" eaLnBrk="1" hangingPunct="1">
              <a:spcBef>
                <a:spcPct val="50000"/>
              </a:spcBef>
              <a:buFont typeface="Wingdings" panose="05000000000000000000" pitchFamily="2" charset="2"/>
              <a:buChar char="v"/>
            </a:pPr>
            <a:r>
              <a:rPr lang="zh-CN" altLang="en-US"/>
              <a:t>根据制作材料不同有多种型号：</a:t>
            </a:r>
            <a:r>
              <a:rPr lang="en-US" altLang="zh-CN"/>
              <a:t>K</a:t>
            </a:r>
            <a:r>
              <a:rPr lang="zh-CN" altLang="en-US"/>
              <a:t>，</a:t>
            </a:r>
            <a:r>
              <a:rPr lang="en-US" altLang="zh-CN"/>
              <a:t>T</a:t>
            </a:r>
            <a:r>
              <a:rPr lang="zh-CN" altLang="en-US"/>
              <a:t>，</a:t>
            </a:r>
            <a:r>
              <a:rPr lang="en-US" altLang="zh-CN"/>
              <a:t>J</a:t>
            </a:r>
            <a:r>
              <a:rPr lang="zh-CN" altLang="en-US"/>
              <a:t>等等</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685800" y="609600"/>
            <a:ext cx="7772400" cy="609600"/>
          </a:xfrm>
        </p:spPr>
        <p:txBody>
          <a:bodyPr/>
          <a:lstStyle/>
          <a:p>
            <a:pPr eaLnBrk="1" hangingPunct="1"/>
            <a:r>
              <a:rPr lang="zh-CN" altLang="en-US" sz="5400" smtClean="0">
                <a:solidFill>
                  <a:schemeClr val="tx1"/>
                </a:solidFill>
                <a:ea typeface="隶书" panose="02010509060101010101" pitchFamily="49" charset="-122"/>
              </a:rPr>
              <a:t>接触式测温</a:t>
            </a:r>
          </a:p>
        </p:txBody>
      </p:sp>
      <p:sp>
        <p:nvSpPr>
          <p:cNvPr id="49155" name="Text Box 3"/>
          <p:cNvSpPr txBox="1">
            <a:spLocks noChangeArrowheads="1"/>
          </p:cNvSpPr>
          <p:nvPr/>
        </p:nvSpPr>
        <p:spPr bwMode="auto">
          <a:xfrm>
            <a:off x="685800" y="1676400"/>
            <a:ext cx="80772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85813"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电阻式：利用电阻传感器阻值随温度变化而变化，测温范围为－</a:t>
            </a:r>
            <a:r>
              <a:rPr lang="en-US" altLang="zh-CN" sz="2800"/>
              <a:t>200 °C </a:t>
            </a:r>
            <a:r>
              <a:rPr lang="zh-CN" altLang="en-US" sz="2800"/>
              <a:t>～</a:t>
            </a:r>
            <a:r>
              <a:rPr lang="en-US" altLang="zh-CN" sz="2800"/>
              <a:t>800 °C </a:t>
            </a:r>
            <a:r>
              <a:rPr lang="zh-CN" altLang="en-US" sz="2800"/>
              <a:t>左右</a:t>
            </a:r>
          </a:p>
          <a:p>
            <a:pPr lvl="1" eaLnBrk="1" hangingPunct="1">
              <a:spcBef>
                <a:spcPct val="50000"/>
              </a:spcBef>
              <a:buFont typeface="Wingdings" panose="05000000000000000000" pitchFamily="2" charset="2"/>
              <a:buChar char="v"/>
            </a:pPr>
            <a:r>
              <a:rPr lang="zh-CN" altLang="en-US"/>
              <a:t>热电阻（</a:t>
            </a:r>
            <a:r>
              <a:rPr lang="zh-CN" altLang="en-US" b="1"/>
              <a:t>！！重点讲授</a:t>
            </a:r>
            <a:r>
              <a:rPr lang="zh-CN" altLang="en-US"/>
              <a:t>） </a:t>
            </a:r>
          </a:p>
          <a:p>
            <a:pPr lvl="1" eaLnBrk="1" hangingPunct="1">
              <a:spcBef>
                <a:spcPct val="50000"/>
              </a:spcBef>
              <a:buFont typeface="Wingdings" panose="05000000000000000000" pitchFamily="2" charset="2"/>
              <a:buChar char="v"/>
            </a:pPr>
            <a:r>
              <a:rPr lang="zh-CN" altLang="en-US"/>
              <a:t>热敏电阻（</a:t>
            </a:r>
            <a:r>
              <a:rPr lang="zh-CN" altLang="en-US" b="1"/>
              <a:t>！重点讲授</a:t>
            </a:r>
            <a:r>
              <a:rPr lang="zh-CN" altLang="en-US"/>
              <a:t>） </a:t>
            </a:r>
          </a:p>
          <a:p>
            <a:pPr eaLnBrk="1" hangingPunct="1">
              <a:spcBef>
                <a:spcPct val="50000"/>
              </a:spcBef>
              <a:buFont typeface="Wingdings" panose="05000000000000000000" pitchFamily="2" charset="2"/>
              <a:buChar char="q"/>
            </a:pPr>
            <a:r>
              <a:rPr lang="zh-CN" altLang="en-US" sz="2800"/>
              <a:t>集成半导体温度传感器：利用半导体器件温度效应，测温范围为－</a:t>
            </a:r>
            <a:r>
              <a:rPr lang="en-US" altLang="zh-CN" sz="2800"/>
              <a:t>50 °C </a:t>
            </a:r>
            <a:r>
              <a:rPr lang="zh-CN" altLang="en-US" sz="2800"/>
              <a:t>～</a:t>
            </a:r>
            <a:r>
              <a:rPr lang="en-US" altLang="zh-CN" sz="2800"/>
              <a:t>150 °C </a:t>
            </a:r>
            <a:r>
              <a:rPr lang="zh-CN" altLang="en-US" sz="2800"/>
              <a:t>（</a:t>
            </a:r>
            <a:r>
              <a:rPr lang="zh-CN" altLang="en-US" sz="2800" b="1"/>
              <a:t>！重点讲授</a:t>
            </a:r>
            <a:r>
              <a:rPr lang="zh-CN" altLang="en-US" sz="2800"/>
              <a:t>） </a:t>
            </a:r>
          </a:p>
          <a:p>
            <a:pPr eaLnBrk="1" hangingPunct="1">
              <a:spcBef>
                <a:spcPct val="50000"/>
              </a:spcBef>
              <a:buFont typeface="Wingdings" panose="05000000000000000000" pitchFamily="2" charset="2"/>
              <a:buChar char="q"/>
            </a:pPr>
            <a:r>
              <a:rPr lang="zh-CN" altLang="en-US" sz="2800"/>
              <a:t>光纤：利用光纤温度特性，介于接触式和非接触式之间</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685800" y="609600"/>
            <a:ext cx="7772400" cy="609600"/>
          </a:xfrm>
        </p:spPr>
        <p:txBody>
          <a:bodyPr/>
          <a:lstStyle/>
          <a:p>
            <a:pPr eaLnBrk="1" hangingPunct="1"/>
            <a:r>
              <a:rPr lang="zh-CN" altLang="en-US" sz="5400" smtClean="0">
                <a:solidFill>
                  <a:schemeClr val="tx1"/>
                </a:solidFill>
                <a:ea typeface="隶书" panose="02010509060101010101" pitchFamily="49" charset="-122"/>
              </a:rPr>
              <a:t>非接触式测温</a:t>
            </a:r>
          </a:p>
        </p:txBody>
      </p:sp>
      <p:sp>
        <p:nvSpPr>
          <p:cNvPr id="50179" name="Text Box 3"/>
          <p:cNvSpPr txBox="1">
            <a:spLocks noChangeArrowheads="1"/>
          </p:cNvSpPr>
          <p:nvPr/>
        </p:nvSpPr>
        <p:spPr bwMode="auto">
          <a:xfrm>
            <a:off x="685800" y="1676400"/>
            <a:ext cx="80772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85813"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辐射式（</a:t>
            </a:r>
            <a:r>
              <a:rPr lang="zh-CN" altLang="en-US" sz="2800" b="1"/>
              <a:t>！！重点讲授</a:t>
            </a:r>
            <a:r>
              <a:rPr lang="zh-CN" altLang="en-US" sz="2800"/>
              <a:t>） ：利用普朗克定律（黑体辐射），测温范围为</a:t>
            </a:r>
            <a:r>
              <a:rPr lang="en-US" altLang="zh-CN" sz="2800"/>
              <a:t>400 °C </a:t>
            </a:r>
            <a:r>
              <a:rPr lang="zh-CN" altLang="en-US" sz="2800"/>
              <a:t>～</a:t>
            </a:r>
            <a:r>
              <a:rPr lang="en-US" altLang="zh-CN" sz="2800"/>
              <a:t>3200°C </a:t>
            </a:r>
            <a:r>
              <a:rPr lang="zh-CN" altLang="en-US" sz="2800"/>
              <a:t>左右</a:t>
            </a:r>
          </a:p>
          <a:p>
            <a:pPr lvl="1" eaLnBrk="1" hangingPunct="1">
              <a:spcBef>
                <a:spcPct val="50000"/>
              </a:spcBef>
              <a:buFont typeface="Wingdings" panose="05000000000000000000" pitchFamily="2" charset="2"/>
              <a:buChar char="v"/>
            </a:pPr>
            <a:r>
              <a:rPr lang="zh-CN" altLang="en-US"/>
              <a:t>光电高温计</a:t>
            </a:r>
          </a:p>
          <a:p>
            <a:pPr lvl="1" eaLnBrk="1" hangingPunct="1">
              <a:spcBef>
                <a:spcPct val="50000"/>
              </a:spcBef>
              <a:buFont typeface="Wingdings" panose="05000000000000000000" pitchFamily="2" charset="2"/>
              <a:buChar char="v"/>
            </a:pPr>
            <a:r>
              <a:rPr lang="zh-CN" altLang="en-US"/>
              <a:t>比色温度计</a:t>
            </a:r>
          </a:p>
          <a:p>
            <a:pPr lvl="1" eaLnBrk="1" hangingPunct="1">
              <a:spcBef>
                <a:spcPct val="50000"/>
              </a:spcBef>
              <a:buFont typeface="Wingdings" panose="05000000000000000000" pitchFamily="2" charset="2"/>
              <a:buChar char="v"/>
            </a:pPr>
            <a:r>
              <a:rPr lang="zh-CN" altLang="en-US"/>
              <a:t>辐射温度计</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685800" y="609600"/>
            <a:ext cx="7772400" cy="609600"/>
          </a:xfrm>
        </p:spPr>
        <p:txBody>
          <a:bodyPr/>
          <a:lstStyle/>
          <a:p>
            <a:pPr eaLnBrk="1" hangingPunct="1"/>
            <a:r>
              <a:rPr lang="zh-CN" altLang="en-US" sz="5400" smtClean="0">
                <a:solidFill>
                  <a:schemeClr val="tx1"/>
                </a:solidFill>
                <a:ea typeface="隶书" panose="02010509060101010101" pitchFamily="49" charset="-122"/>
              </a:rPr>
              <a:t>膨胀式温度计</a:t>
            </a:r>
          </a:p>
        </p:txBody>
      </p:sp>
      <p:sp>
        <p:nvSpPr>
          <p:cNvPr id="51203" name="Text Box 3"/>
          <p:cNvSpPr txBox="1">
            <a:spLocks noChangeArrowheads="1"/>
          </p:cNvSpPr>
          <p:nvPr/>
        </p:nvSpPr>
        <p:spPr bwMode="auto">
          <a:xfrm>
            <a:off x="685800" y="1676400"/>
            <a:ext cx="80772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双金属温度计</a:t>
            </a:r>
          </a:p>
          <a:p>
            <a:pPr eaLnBrk="1" hangingPunct="1">
              <a:spcBef>
                <a:spcPct val="50000"/>
              </a:spcBef>
              <a:buFont typeface="Wingdings" panose="05000000000000000000" pitchFamily="2" charset="2"/>
              <a:buChar char="q"/>
            </a:pPr>
            <a:r>
              <a:rPr lang="zh-CN" altLang="en-US" sz="2800"/>
              <a:t>玻璃液体温度计</a:t>
            </a:r>
          </a:p>
        </p:txBody>
      </p:sp>
      <p:pic>
        <p:nvPicPr>
          <p:cNvPr id="51204" name="Picture 6"/>
          <p:cNvPicPr>
            <a:picLocks noChangeAspect="1" noChangeArrowheads="1"/>
          </p:cNvPicPr>
          <p:nvPr/>
        </p:nvPicPr>
        <p:blipFill>
          <a:blip r:embed="rId2">
            <a:extLst>
              <a:ext uri="{28A0092B-C50C-407E-A947-70E740481C1C}">
                <a14:useLocalDpi xmlns:a14="http://schemas.microsoft.com/office/drawing/2010/main" val="0"/>
              </a:ext>
            </a:extLst>
          </a:blip>
          <a:srcRect l="11247" t="2856" r="6248" b="4285"/>
          <a:stretch>
            <a:fillRect/>
          </a:stretch>
        </p:blipFill>
        <p:spPr bwMode="auto">
          <a:xfrm>
            <a:off x="6553200" y="1676400"/>
            <a:ext cx="1676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48000"/>
            <a:ext cx="4752975"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685800" y="609600"/>
            <a:ext cx="7772400" cy="609600"/>
          </a:xfrm>
        </p:spPr>
        <p:txBody>
          <a:bodyPr/>
          <a:lstStyle/>
          <a:p>
            <a:pPr eaLnBrk="1" hangingPunct="1"/>
            <a:r>
              <a:rPr lang="zh-CN" altLang="en-US" sz="6000" smtClean="0">
                <a:solidFill>
                  <a:schemeClr val="tx1"/>
                </a:solidFill>
                <a:ea typeface="隶书" panose="02010509060101010101" pitchFamily="49" charset="-122"/>
              </a:rPr>
              <a:t>热电偶（</a:t>
            </a:r>
            <a:r>
              <a:rPr lang="en-US" altLang="zh-CN" sz="6000" smtClean="0">
                <a:solidFill>
                  <a:schemeClr val="tx1"/>
                </a:solidFill>
                <a:ea typeface="隶书" panose="02010509060101010101" pitchFamily="49" charset="-122"/>
              </a:rPr>
              <a:t>thermocouple)</a:t>
            </a:r>
          </a:p>
        </p:txBody>
      </p:sp>
      <p:sp>
        <p:nvSpPr>
          <p:cNvPr id="52227" name="Text Box 3"/>
          <p:cNvSpPr txBox="1">
            <a:spLocks noChangeArrowheads="1"/>
          </p:cNvSpPr>
          <p:nvPr/>
        </p:nvSpPr>
        <p:spPr bwMode="auto">
          <a:xfrm>
            <a:off x="685800" y="1676400"/>
            <a:ext cx="80772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测温原理：热电效应（</a:t>
            </a:r>
            <a:r>
              <a:rPr lang="en-US" altLang="zh-CN" sz="2800"/>
              <a:t>Seebeck</a:t>
            </a:r>
            <a:r>
              <a:rPr lang="zh-CN" altLang="en-US" sz="2800"/>
              <a:t>效应）</a:t>
            </a:r>
          </a:p>
          <a:p>
            <a:pPr eaLnBrk="1" hangingPunct="1">
              <a:spcBef>
                <a:spcPct val="50000"/>
              </a:spcBef>
              <a:buFontTx/>
              <a:buNone/>
            </a:pPr>
            <a:r>
              <a:rPr lang="zh-CN" altLang="en-US" sz="2800"/>
              <a:t>	两种不同导体（或半导体）连接成闭合回路时，若两个结点温度不同，则回路中将产生热电势。</a:t>
            </a:r>
          </a:p>
        </p:txBody>
      </p:sp>
      <p:pic>
        <p:nvPicPr>
          <p:cNvPr id="52228" name="Picture 4" descr="fi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810000"/>
            <a:ext cx="30480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5"/>
          <p:cNvSpPr txBox="1">
            <a:spLocks noChangeArrowheads="1"/>
          </p:cNvSpPr>
          <p:nvPr/>
        </p:nvSpPr>
        <p:spPr bwMode="auto">
          <a:xfrm>
            <a:off x="4572000" y="3886200"/>
            <a:ext cx="3810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t>结构简单、廉价、测温范围宽、性能稳定、输出为电信号（易于处理和远传）、有足够精度</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685800" y="457200"/>
            <a:ext cx="7772400" cy="609600"/>
          </a:xfrm>
        </p:spPr>
        <p:txBody>
          <a:bodyPr/>
          <a:lstStyle/>
          <a:p>
            <a:pPr eaLnBrk="1" hangingPunct="1"/>
            <a:r>
              <a:rPr lang="zh-CN" altLang="en-US" sz="6000" smtClean="0">
                <a:solidFill>
                  <a:schemeClr val="tx1"/>
                </a:solidFill>
                <a:ea typeface="隶书" panose="02010509060101010101" pitchFamily="49" charset="-122"/>
              </a:rPr>
              <a:t>热电效应</a:t>
            </a:r>
          </a:p>
        </p:txBody>
      </p:sp>
      <p:pic>
        <p:nvPicPr>
          <p:cNvPr id="53251" name="Picture 4" descr="9_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0"/>
            <a:ext cx="5486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5"/>
          <p:cNvSpPr>
            <a:spLocks noChangeArrowheads="1"/>
          </p:cNvSpPr>
          <p:nvPr/>
        </p:nvSpPr>
        <p:spPr bwMode="auto">
          <a:xfrm>
            <a:off x="609600" y="5105400"/>
            <a:ext cx="830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latin typeface="宋体" panose="02010600030101010101" pitchFamily="2" charset="-122"/>
              </a:rPr>
              <a:t>    </a:t>
            </a:r>
            <a:r>
              <a:rPr lang="zh-CN" altLang="en-US" sz="2400">
                <a:latin typeface="宋体" panose="02010600030101010101" pitchFamily="2" charset="-122"/>
              </a:rPr>
              <a:t>当热电偶两个结点的温差小的时候，即使它们均被加热，毫伏数仍较小；两个结点的温差越大，电动势就越大；当热端的温度低于冷端时，毫伏数为负值。</a:t>
            </a:r>
            <a:r>
              <a:rPr lang="zh-CN" altLang="en-US" sz="2400"/>
              <a:t> </a:t>
            </a:r>
          </a:p>
        </p:txBody>
      </p:sp>
      <p:sp>
        <p:nvSpPr>
          <p:cNvPr id="53253" name="AutoShape 6"/>
          <p:cNvSpPr>
            <a:spLocks noChangeArrowheads="1"/>
          </p:cNvSpPr>
          <p:nvPr/>
        </p:nvSpPr>
        <p:spPr bwMode="auto">
          <a:xfrm>
            <a:off x="152400" y="1600200"/>
            <a:ext cx="1676400" cy="1905000"/>
          </a:xfrm>
          <a:prstGeom prst="cloudCallout">
            <a:avLst>
              <a:gd name="adj1" fmla="val 86648"/>
              <a:gd name="adj2" fmla="val 46250"/>
            </a:avLst>
          </a:prstGeom>
          <a:solidFill>
            <a:srgbClr val="FF00FF"/>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t>热端</a:t>
            </a:r>
          </a:p>
          <a:p>
            <a:pPr algn="ctr" eaLnBrk="1" hangingPunct="1">
              <a:spcBef>
                <a:spcPct val="0"/>
              </a:spcBef>
              <a:buFontTx/>
              <a:buNone/>
            </a:pPr>
            <a:r>
              <a:rPr lang="zh-CN" altLang="en-US" sz="2400"/>
              <a:t>测量端</a:t>
            </a:r>
          </a:p>
        </p:txBody>
      </p:sp>
      <p:sp>
        <p:nvSpPr>
          <p:cNvPr id="53254" name="AutoShape 7"/>
          <p:cNvSpPr>
            <a:spLocks noChangeArrowheads="1"/>
          </p:cNvSpPr>
          <p:nvPr/>
        </p:nvSpPr>
        <p:spPr bwMode="auto">
          <a:xfrm>
            <a:off x="7391400" y="1447800"/>
            <a:ext cx="1600200" cy="1981200"/>
          </a:xfrm>
          <a:prstGeom prst="cloudCallout">
            <a:avLst>
              <a:gd name="adj1" fmla="val -102579"/>
              <a:gd name="adj2" fmla="val 50403"/>
            </a:avLst>
          </a:prstGeom>
          <a:solidFill>
            <a:srgbClr val="00FFFF"/>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t>冷端</a:t>
            </a:r>
          </a:p>
          <a:p>
            <a:pPr algn="ctr" eaLnBrk="1" hangingPunct="1">
              <a:spcBef>
                <a:spcPct val="0"/>
              </a:spcBef>
              <a:buFontTx/>
              <a:buNone/>
            </a:pPr>
            <a:r>
              <a:rPr lang="zh-CN" altLang="en-US" sz="2400"/>
              <a:t>参比端</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685800" y="609600"/>
            <a:ext cx="7772400" cy="609600"/>
          </a:xfrm>
        </p:spPr>
        <p:txBody>
          <a:bodyPr/>
          <a:lstStyle/>
          <a:p>
            <a:pPr eaLnBrk="1" hangingPunct="1"/>
            <a:r>
              <a:rPr lang="zh-CN" altLang="en-US" sz="6000" smtClean="0">
                <a:solidFill>
                  <a:schemeClr val="tx1"/>
                </a:solidFill>
                <a:ea typeface="隶书" panose="02010509060101010101" pitchFamily="49" charset="-122"/>
              </a:rPr>
              <a:t>热电效应</a:t>
            </a:r>
          </a:p>
        </p:txBody>
      </p:sp>
      <p:sp>
        <p:nvSpPr>
          <p:cNvPr id="54275" name="Text Box 3"/>
          <p:cNvSpPr txBox="1">
            <a:spLocks noChangeArrowheads="1"/>
          </p:cNvSpPr>
          <p:nvPr/>
        </p:nvSpPr>
        <p:spPr bwMode="auto">
          <a:xfrm>
            <a:off x="685800" y="1676400"/>
            <a:ext cx="8077200" cy="45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85813"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热电效应（</a:t>
            </a:r>
            <a:r>
              <a:rPr lang="en-US" altLang="zh-CN" sz="2800"/>
              <a:t>Seebeck</a:t>
            </a:r>
            <a:r>
              <a:rPr lang="zh-CN" altLang="en-US" sz="2800"/>
              <a:t>效应）：</a:t>
            </a:r>
          </a:p>
          <a:p>
            <a:pPr lvl="1" eaLnBrk="1" hangingPunct="1">
              <a:spcBef>
                <a:spcPct val="50000"/>
              </a:spcBef>
              <a:buFont typeface="Wingdings" panose="05000000000000000000" pitchFamily="2" charset="2"/>
              <a:buChar char="v"/>
            </a:pPr>
            <a:r>
              <a:rPr lang="zh-CN" altLang="en-US"/>
              <a:t>接触电势： </a:t>
            </a:r>
            <a:r>
              <a:rPr lang="en-US" altLang="zh-CN"/>
              <a:t>Peltier</a:t>
            </a:r>
            <a:r>
              <a:rPr lang="en-US" altLang="zh-CN" sz="1200">
                <a:latin typeface="Arial" panose="020B0604020202020204" pitchFamily="34" charset="0"/>
              </a:rPr>
              <a:t> </a:t>
            </a:r>
            <a:r>
              <a:rPr lang="zh-CN" altLang="en-US"/>
              <a:t>效应</a:t>
            </a:r>
          </a:p>
          <a:p>
            <a:pPr lvl="1" eaLnBrk="1" hangingPunct="1">
              <a:spcBef>
                <a:spcPct val="50000"/>
              </a:spcBef>
              <a:buFontTx/>
              <a:buNone/>
            </a:pPr>
            <a:r>
              <a:rPr lang="zh-CN" altLang="en-US"/>
              <a:t>	不同导体接触时因电子密度不同发生扩散进而形成的电势差，与接触点温度和材料有关</a:t>
            </a:r>
          </a:p>
          <a:p>
            <a:pPr lvl="1" eaLnBrk="1" hangingPunct="1">
              <a:spcBef>
                <a:spcPct val="50000"/>
              </a:spcBef>
              <a:buFont typeface="Wingdings" panose="05000000000000000000" pitchFamily="2" charset="2"/>
              <a:buChar char="v"/>
            </a:pPr>
            <a:r>
              <a:rPr lang="zh-CN" altLang="en-US"/>
              <a:t>温差电势： </a:t>
            </a:r>
            <a:r>
              <a:rPr lang="en-US" altLang="zh-CN"/>
              <a:t>Thomson </a:t>
            </a:r>
            <a:r>
              <a:rPr lang="zh-CN" altLang="en-US"/>
              <a:t>效应</a:t>
            </a:r>
          </a:p>
          <a:p>
            <a:pPr lvl="1" eaLnBrk="1" hangingPunct="1">
              <a:spcBef>
                <a:spcPct val="50000"/>
              </a:spcBef>
              <a:buFontTx/>
              <a:buNone/>
            </a:pPr>
            <a:r>
              <a:rPr lang="zh-CN" altLang="en-US"/>
              <a:t>	同一导体因两端温度不同而产生的电势差，与温差、导体材料有关</a:t>
            </a:r>
          </a:p>
          <a:p>
            <a:pPr lvl="1" eaLnBrk="1" hangingPunct="1">
              <a:spcBef>
                <a:spcPct val="50000"/>
              </a:spcBef>
              <a:buFont typeface="Wingdings" panose="05000000000000000000" pitchFamily="2" charset="2"/>
              <a:buChar char="v"/>
            </a:pPr>
            <a:r>
              <a:rPr lang="zh-CN" altLang="en-US"/>
              <a:t>热电效应的数学描述</a:t>
            </a:r>
          </a:p>
        </p:txBody>
      </p:sp>
      <p:sp>
        <p:nvSpPr>
          <p:cNvPr id="54276" name="AutoShape 4">
            <a:hlinkClick r:id="rId2" action="ppaction://hlinksldjump"/>
          </p:cNvPr>
          <p:cNvSpPr>
            <a:spLocks noChangeArrowheads="1"/>
          </p:cNvSpPr>
          <p:nvPr/>
        </p:nvSpPr>
        <p:spPr bwMode="auto">
          <a:xfrm>
            <a:off x="5651500" y="2349500"/>
            <a:ext cx="533400" cy="457200"/>
          </a:xfrm>
          <a:prstGeom prst="actionButtonForwardNex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4277" name="AutoShape 5">
            <a:hlinkClick r:id="rId3" action="ppaction://hlinksldjump"/>
          </p:cNvPr>
          <p:cNvSpPr>
            <a:spLocks noChangeArrowheads="1"/>
          </p:cNvSpPr>
          <p:nvPr/>
        </p:nvSpPr>
        <p:spPr bwMode="auto">
          <a:xfrm>
            <a:off x="6084888" y="4076700"/>
            <a:ext cx="533400" cy="457200"/>
          </a:xfrm>
          <a:prstGeom prst="actionButtonForwardNex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4278" name="AutoShape 6">
            <a:hlinkClick r:id="rId4" action="ppaction://hlinksldjump"/>
          </p:cNvPr>
          <p:cNvSpPr>
            <a:spLocks noChangeArrowheads="1"/>
          </p:cNvSpPr>
          <p:nvPr/>
        </p:nvSpPr>
        <p:spPr bwMode="auto">
          <a:xfrm>
            <a:off x="5219700" y="5734050"/>
            <a:ext cx="533400" cy="457200"/>
          </a:xfrm>
          <a:prstGeom prst="actionButtonForwardNex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685800" y="404813"/>
            <a:ext cx="7773988" cy="576262"/>
          </a:xfrm>
        </p:spPr>
        <p:txBody>
          <a:bodyPr/>
          <a:lstStyle/>
          <a:p>
            <a:pPr eaLnBrk="1" hangingPunct="1"/>
            <a:r>
              <a:rPr lang="zh-CN" altLang="en-US" sz="6000" smtClean="0">
                <a:solidFill>
                  <a:schemeClr val="tx1"/>
                </a:solidFill>
                <a:ea typeface="隶书" panose="02010509060101010101" pitchFamily="49" charset="-122"/>
              </a:rPr>
              <a:t>接触电势</a:t>
            </a:r>
          </a:p>
        </p:txBody>
      </p:sp>
      <p:grpSp>
        <p:nvGrpSpPr>
          <p:cNvPr id="55299" name="Group 7"/>
          <p:cNvGrpSpPr>
            <a:grpSpLocks/>
          </p:cNvGrpSpPr>
          <p:nvPr/>
        </p:nvGrpSpPr>
        <p:grpSpPr bwMode="auto">
          <a:xfrm>
            <a:off x="2268538" y="1303338"/>
            <a:ext cx="3984625" cy="2760662"/>
            <a:chOff x="1517" y="2462"/>
            <a:chExt cx="2510" cy="1739"/>
          </a:xfrm>
        </p:grpSpPr>
        <p:sp>
          <p:nvSpPr>
            <p:cNvPr id="55303" name="Rectangle 8"/>
            <p:cNvSpPr>
              <a:spLocks noChangeArrowheads="1"/>
            </p:cNvSpPr>
            <p:nvPr/>
          </p:nvSpPr>
          <p:spPr bwMode="auto">
            <a:xfrm rot="-20280">
              <a:off x="1610" y="3880"/>
              <a:ext cx="2303"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t>接触电势原理图</a:t>
              </a:r>
              <a:endParaRPr lang="zh-CN" altLang="en-US" sz="2000"/>
            </a:p>
          </p:txBody>
        </p:sp>
        <p:sp>
          <p:nvSpPr>
            <p:cNvPr id="55304" name="Line 9"/>
            <p:cNvSpPr>
              <a:spLocks noChangeShapeType="1"/>
            </p:cNvSpPr>
            <p:nvPr/>
          </p:nvSpPr>
          <p:spPr bwMode="auto">
            <a:xfrm>
              <a:off x="1572" y="2813"/>
              <a:ext cx="2415"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5" name="Line 10"/>
            <p:cNvSpPr>
              <a:spLocks noChangeShapeType="1"/>
            </p:cNvSpPr>
            <p:nvPr/>
          </p:nvSpPr>
          <p:spPr bwMode="auto">
            <a:xfrm>
              <a:off x="1572" y="3572"/>
              <a:ext cx="2415"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6" name="Line 11"/>
            <p:cNvSpPr>
              <a:spLocks noChangeShapeType="1"/>
            </p:cNvSpPr>
            <p:nvPr/>
          </p:nvSpPr>
          <p:spPr bwMode="auto">
            <a:xfrm>
              <a:off x="2779" y="2813"/>
              <a:ext cx="0" cy="757"/>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7" name="Rectangle 12"/>
            <p:cNvSpPr>
              <a:spLocks noChangeArrowheads="1"/>
            </p:cNvSpPr>
            <p:nvPr/>
          </p:nvSpPr>
          <p:spPr bwMode="auto">
            <a:xfrm>
              <a:off x="2110" y="2480"/>
              <a:ext cx="25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a:t>+</a:t>
              </a:r>
            </a:p>
          </p:txBody>
        </p:sp>
        <p:sp>
          <p:nvSpPr>
            <p:cNvPr id="55308" name="Rectangle 13"/>
            <p:cNvSpPr>
              <a:spLocks noChangeArrowheads="1"/>
            </p:cNvSpPr>
            <p:nvPr/>
          </p:nvSpPr>
          <p:spPr bwMode="auto">
            <a:xfrm>
              <a:off x="1517" y="2531"/>
              <a:ext cx="2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000"/>
                <a:t>A</a:t>
              </a:r>
            </a:p>
            <a:p>
              <a:pPr>
                <a:spcBef>
                  <a:spcPct val="0"/>
                </a:spcBef>
                <a:buFontTx/>
                <a:buNone/>
              </a:pPr>
              <a:endParaRPr lang="en-US" altLang="zh-CN" sz="2000"/>
            </a:p>
          </p:txBody>
        </p:sp>
        <p:sp>
          <p:nvSpPr>
            <p:cNvPr id="55309" name="Rectangle 14"/>
            <p:cNvSpPr>
              <a:spLocks noChangeArrowheads="1"/>
            </p:cNvSpPr>
            <p:nvPr/>
          </p:nvSpPr>
          <p:spPr bwMode="auto">
            <a:xfrm>
              <a:off x="3534" y="2531"/>
              <a:ext cx="49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000"/>
                <a:t>B</a:t>
              </a:r>
            </a:p>
            <a:p>
              <a:pPr>
                <a:spcBef>
                  <a:spcPct val="0"/>
                </a:spcBef>
                <a:buFontTx/>
                <a:buNone/>
              </a:pPr>
              <a:endParaRPr lang="en-US" altLang="zh-CN" sz="2000"/>
            </a:p>
          </p:txBody>
        </p:sp>
        <p:sp>
          <p:nvSpPr>
            <p:cNvPr id="55310" name="Rectangle 15"/>
            <p:cNvSpPr>
              <a:spLocks noChangeArrowheads="1"/>
            </p:cNvSpPr>
            <p:nvPr/>
          </p:nvSpPr>
          <p:spPr bwMode="auto">
            <a:xfrm>
              <a:off x="2656" y="3642"/>
              <a:ext cx="280"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000" i="1"/>
                <a:t>T</a:t>
              </a:r>
            </a:p>
            <a:p>
              <a:pPr>
                <a:spcBef>
                  <a:spcPct val="0"/>
                </a:spcBef>
                <a:buFontTx/>
                <a:buNone/>
              </a:pPr>
              <a:endParaRPr lang="en-US" altLang="zh-CN" sz="2000"/>
            </a:p>
          </p:txBody>
        </p:sp>
        <p:sp>
          <p:nvSpPr>
            <p:cNvPr id="55311" name="Rectangle 16"/>
            <p:cNvSpPr>
              <a:spLocks noChangeArrowheads="1"/>
            </p:cNvSpPr>
            <p:nvPr/>
          </p:nvSpPr>
          <p:spPr bwMode="auto">
            <a:xfrm>
              <a:off x="3039" y="3545"/>
              <a:ext cx="59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000" i="1"/>
                <a:t>e</a:t>
              </a:r>
              <a:r>
                <a:rPr lang="en-US" altLang="zh-CN" sz="2000" baseline="-30000"/>
                <a:t>AB</a:t>
              </a:r>
              <a:r>
                <a:rPr lang="en-US" altLang="zh-CN" sz="2000"/>
                <a:t>(</a:t>
              </a:r>
              <a:r>
                <a:rPr lang="en-US" altLang="zh-CN" sz="2000" i="1"/>
                <a:t>T</a:t>
              </a:r>
              <a:r>
                <a:rPr lang="en-US" altLang="zh-CN" sz="2000"/>
                <a:t>)</a:t>
              </a:r>
            </a:p>
            <a:p>
              <a:pPr>
                <a:spcBef>
                  <a:spcPct val="0"/>
                </a:spcBef>
                <a:buFontTx/>
                <a:buNone/>
              </a:pPr>
              <a:endParaRPr lang="en-US" altLang="zh-CN" sz="2000"/>
            </a:p>
          </p:txBody>
        </p:sp>
        <p:sp>
          <p:nvSpPr>
            <p:cNvPr id="55312" name="Line 17"/>
            <p:cNvSpPr>
              <a:spLocks noChangeShapeType="1"/>
            </p:cNvSpPr>
            <p:nvPr/>
          </p:nvSpPr>
          <p:spPr bwMode="auto">
            <a:xfrm flipH="1">
              <a:off x="2415" y="3666"/>
              <a:ext cx="603"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3" name="AutoShape 18"/>
            <p:cNvSpPr>
              <a:spLocks noChangeArrowheads="1"/>
            </p:cNvSpPr>
            <p:nvPr/>
          </p:nvSpPr>
          <p:spPr bwMode="auto">
            <a:xfrm rot="-5400000">
              <a:off x="2330" y="3605"/>
              <a:ext cx="45" cy="120"/>
            </a:xfrm>
            <a:prstGeom prst="triangle">
              <a:avLst>
                <a:gd name="adj" fmla="val 50000"/>
              </a:avLst>
            </a:prstGeom>
            <a:solidFill>
              <a:srgbClr val="000000"/>
            </a:solidFill>
            <a:ln w="31750">
              <a:solidFill>
                <a:srgbClr val="00FF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14" name="Group 19"/>
            <p:cNvGrpSpPr>
              <a:grpSpLocks/>
            </p:cNvGrpSpPr>
            <p:nvPr/>
          </p:nvGrpSpPr>
          <p:grpSpPr bwMode="auto">
            <a:xfrm>
              <a:off x="1572" y="2914"/>
              <a:ext cx="431" cy="563"/>
              <a:chOff x="343" y="2831"/>
              <a:chExt cx="431" cy="563"/>
            </a:xfrm>
          </p:grpSpPr>
          <p:sp>
            <p:nvSpPr>
              <p:cNvPr id="55375" name="Oval 20"/>
              <p:cNvSpPr>
                <a:spLocks noChangeArrowheads="1"/>
              </p:cNvSpPr>
              <p:nvPr/>
            </p:nvSpPr>
            <p:spPr bwMode="auto">
              <a:xfrm>
                <a:off x="350" y="2831"/>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76" name="Line 21"/>
              <p:cNvSpPr>
                <a:spLocks noChangeShapeType="1"/>
              </p:cNvSpPr>
              <p:nvPr/>
            </p:nvSpPr>
            <p:spPr bwMode="auto">
              <a:xfrm>
                <a:off x="393" y="2910"/>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77" name="Oval 22"/>
              <p:cNvSpPr>
                <a:spLocks noChangeArrowheads="1"/>
              </p:cNvSpPr>
              <p:nvPr/>
            </p:nvSpPr>
            <p:spPr bwMode="auto">
              <a:xfrm>
                <a:off x="343" y="3048"/>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78" name="Group 23"/>
              <p:cNvGrpSpPr>
                <a:grpSpLocks/>
              </p:cNvGrpSpPr>
              <p:nvPr/>
            </p:nvGrpSpPr>
            <p:grpSpPr bwMode="auto">
              <a:xfrm>
                <a:off x="384" y="3084"/>
                <a:ext cx="68" cy="68"/>
                <a:chOff x="3240" y="5874"/>
                <a:chExt cx="180" cy="180"/>
              </a:xfrm>
            </p:grpSpPr>
            <p:sp>
              <p:nvSpPr>
                <p:cNvPr id="55391" name="Line 24"/>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92" name="Line 25"/>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79" name="Oval 26"/>
              <p:cNvSpPr>
                <a:spLocks noChangeArrowheads="1"/>
              </p:cNvSpPr>
              <p:nvPr/>
            </p:nvSpPr>
            <p:spPr bwMode="auto">
              <a:xfrm>
                <a:off x="343" y="3254"/>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80" name="Line 27"/>
              <p:cNvSpPr>
                <a:spLocks noChangeShapeType="1"/>
              </p:cNvSpPr>
              <p:nvPr/>
            </p:nvSpPr>
            <p:spPr bwMode="auto">
              <a:xfrm>
                <a:off x="386" y="3321"/>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81" name="Oval 28"/>
              <p:cNvSpPr>
                <a:spLocks noChangeArrowheads="1"/>
              </p:cNvSpPr>
              <p:nvPr/>
            </p:nvSpPr>
            <p:spPr bwMode="auto">
              <a:xfrm>
                <a:off x="638" y="2848"/>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82" name="Group 29"/>
              <p:cNvGrpSpPr>
                <a:grpSpLocks/>
              </p:cNvGrpSpPr>
              <p:nvPr/>
            </p:nvGrpSpPr>
            <p:grpSpPr bwMode="auto">
              <a:xfrm>
                <a:off x="672" y="2881"/>
                <a:ext cx="68" cy="68"/>
                <a:chOff x="3240" y="5874"/>
                <a:chExt cx="180" cy="180"/>
              </a:xfrm>
            </p:grpSpPr>
            <p:sp>
              <p:nvSpPr>
                <p:cNvPr id="55389" name="Line 30"/>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90" name="Line 31"/>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83" name="Oval 32"/>
              <p:cNvSpPr>
                <a:spLocks noChangeArrowheads="1"/>
              </p:cNvSpPr>
              <p:nvPr/>
            </p:nvSpPr>
            <p:spPr bwMode="auto">
              <a:xfrm>
                <a:off x="638" y="3061"/>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84" name="Line 33"/>
              <p:cNvSpPr>
                <a:spLocks noChangeShapeType="1"/>
              </p:cNvSpPr>
              <p:nvPr/>
            </p:nvSpPr>
            <p:spPr bwMode="auto">
              <a:xfrm>
                <a:off x="682" y="3129"/>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85" name="Oval 34"/>
              <p:cNvSpPr>
                <a:spLocks noChangeArrowheads="1"/>
              </p:cNvSpPr>
              <p:nvPr/>
            </p:nvSpPr>
            <p:spPr bwMode="auto">
              <a:xfrm>
                <a:off x="638" y="3258"/>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86" name="Group 35"/>
              <p:cNvGrpSpPr>
                <a:grpSpLocks/>
              </p:cNvGrpSpPr>
              <p:nvPr/>
            </p:nvGrpSpPr>
            <p:grpSpPr bwMode="auto">
              <a:xfrm>
                <a:off x="672" y="3303"/>
                <a:ext cx="68" cy="68"/>
                <a:chOff x="3240" y="5874"/>
                <a:chExt cx="180" cy="180"/>
              </a:xfrm>
            </p:grpSpPr>
            <p:sp>
              <p:nvSpPr>
                <p:cNvPr id="55387" name="Line 36"/>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88" name="Line 37"/>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5315" name="Line 38"/>
            <p:cNvSpPr>
              <a:spLocks noChangeShapeType="1"/>
            </p:cNvSpPr>
            <p:nvPr/>
          </p:nvSpPr>
          <p:spPr bwMode="auto">
            <a:xfrm>
              <a:off x="2639" y="2993"/>
              <a:ext cx="288" cy="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16" name="Line 39"/>
            <p:cNvSpPr>
              <a:spLocks noChangeShapeType="1"/>
            </p:cNvSpPr>
            <p:nvPr/>
          </p:nvSpPr>
          <p:spPr bwMode="auto">
            <a:xfrm>
              <a:off x="2633" y="3203"/>
              <a:ext cx="288" cy="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17" name="Line 40"/>
            <p:cNvSpPr>
              <a:spLocks noChangeShapeType="1"/>
            </p:cNvSpPr>
            <p:nvPr/>
          </p:nvSpPr>
          <p:spPr bwMode="auto">
            <a:xfrm>
              <a:off x="2642" y="3413"/>
              <a:ext cx="288" cy="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18" name="Oval 41"/>
            <p:cNvSpPr>
              <a:spLocks noChangeArrowheads="1"/>
            </p:cNvSpPr>
            <p:nvPr/>
          </p:nvSpPr>
          <p:spPr bwMode="auto">
            <a:xfrm>
              <a:off x="2148" y="2915"/>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19" name="Line 42"/>
            <p:cNvSpPr>
              <a:spLocks noChangeShapeType="1"/>
            </p:cNvSpPr>
            <p:nvPr/>
          </p:nvSpPr>
          <p:spPr bwMode="auto">
            <a:xfrm>
              <a:off x="2191" y="2982"/>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0" name="Oval 43"/>
            <p:cNvSpPr>
              <a:spLocks noChangeArrowheads="1"/>
            </p:cNvSpPr>
            <p:nvPr/>
          </p:nvSpPr>
          <p:spPr bwMode="auto">
            <a:xfrm>
              <a:off x="2141" y="3132"/>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21" name="Group 44"/>
            <p:cNvGrpSpPr>
              <a:grpSpLocks/>
            </p:cNvGrpSpPr>
            <p:nvPr/>
          </p:nvGrpSpPr>
          <p:grpSpPr bwMode="auto">
            <a:xfrm>
              <a:off x="2182" y="3168"/>
              <a:ext cx="68" cy="68"/>
              <a:chOff x="3240" y="5874"/>
              <a:chExt cx="180" cy="180"/>
            </a:xfrm>
          </p:grpSpPr>
          <p:sp>
            <p:nvSpPr>
              <p:cNvPr id="55373" name="Line 45"/>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74" name="Line 46"/>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22" name="Oval 47"/>
            <p:cNvSpPr>
              <a:spLocks noChangeArrowheads="1"/>
            </p:cNvSpPr>
            <p:nvPr/>
          </p:nvSpPr>
          <p:spPr bwMode="auto">
            <a:xfrm>
              <a:off x="2141" y="3338"/>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23" name="Line 48"/>
            <p:cNvSpPr>
              <a:spLocks noChangeShapeType="1"/>
            </p:cNvSpPr>
            <p:nvPr/>
          </p:nvSpPr>
          <p:spPr bwMode="auto">
            <a:xfrm>
              <a:off x="2172" y="3417"/>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4" name="Oval 49"/>
            <p:cNvSpPr>
              <a:spLocks noChangeArrowheads="1"/>
            </p:cNvSpPr>
            <p:nvPr/>
          </p:nvSpPr>
          <p:spPr bwMode="auto">
            <a:xfrm>
              <a:off x="2436" y="2932"/>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25" name="Group 50"/>
            <p:cNvGrpSpPr>
              <a:grpSpLocks/>
            </p:cNvGrpSpPr>
            <p:nvPr/>
          </p:nvGrpSpPr>
          <p:grpSpPr bwMode="auto">
            <a:xfrm>
              <a:off x="2482" y="2977"/>
              <a:ext cx="68" cy="68"/>
              <a:chOff x="3240" y="5874"/>
              <a:chExt cx="180" cy="180"/>
            </a:xfrm>
          </p:grpSpPr>
          <p:sp>
            <p:nvSpPr>
              <p:cNvPr id="55371" name="Line 51"/>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72" name="Line 52"/>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26" name="Oval 53"/>
            <p:cNvSpPr>
              <a:spLocks noChangeArrowheads="1"/>
            </p:cNvSpPr>
            <p:nvPr/>
          </p:nvSpPr>
          <p:spPr bwMode="auto">
            <a:xfrm>
              <a:off x="2436" y="3145"/>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27" name="Line 54"/>
            <p:cNvSpPr>
              <a:spLocks noChangeShapeType="1"/>
            </p:cNvSpPr>
            <p:nvPr/>
          </p:nvSpPr>
          <p:spPr bwMode="auto">
            <a:xfrm>
              <a:off x="2480" y="3225"/>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8" name="Oval 55"/>
            <p:cNvSpPr>
              <a:spLocks noChangeArrowheads="1"/>
            </p:cNvSpPr>
            <p:nvPr/>
          </p:nvSpPr>
          <p:spPr bwMode="auto">
            <a:xfrm>
              <a:off x="2436" y="3342"/>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29" name="Group 56"/>
            <p:cNvGrpSpPr>
              <a:grpSpLocks/>
            </p:cNvGrpSpPr>
            <p:nvPr/>
          </p:nvGrpSpPr>
          <p:grpSpPr bwMode="auto">
            <a:xfrm>
              <a:off x="2482" y="3387"/>
              <a:ext cx="68" cy="68"/>
              <a:chOff x="3240" y="5874"/>
              <a:chExt cx="180" cy="180"/>
            </a:xfrm>
          </p:grpSpPr>
          <p:sp>
            <p:nvSpPr>
              <p:cNvPr id="55369" name="Line 57"/>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70" name="Line 58"/>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330" name="Group 59"/>
            <p:cNvGrpSpPr>
              <a:grpSpLocks/>
            </p:cNvGrpSpPr>
            <p:nvPr/>
          </p:nvGrpSpPr>
          <p:grpSpPr bwMode="auto">
            <a:xfrm>
              <a:off x="2957" y="2915"/>
              <a:ext cx="431" cy="563"/>
              <a:chOff x="343" y="2831"/>
              <a:chExt cx="431" cy="563"/>
            </a:xfrm>
          </p:grpSpPr>
          <p:sp>
            <p:nvSpPr>
              <p:cNvPr id="55351" name="Oval 60"/>
              <p:cNvSpPr>
                <a:spLocks noChangeArrowheads="1"/>
              </p:cNvSpPr>
              <p:nvPr/>
            </p:nvSpPr>
            <p:spPr bwMode="auto">
              <a:xfrm>
                <a:off x="350" y="2831"/>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52" name="Line 61"/>
              <p:cNvSpPr>
                <a:spLocks noChangeShapeType="1"/>
              </p:cNvSpPr>
              <p:nvPr/>
            </p:nvSpPr>
            <p:spPr bwMode="auto">
              <a:xfrm>
                <a:off x="393" y="2910"/>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3" name="Oval 62"/>
              <p:cNvSpPr>
                <a:spLocks noChangeArrowheads="1"/>
              </p:cNvSpPr>
              <p:nvPr/>
            </p:nvSpPr>
            <p:spPr bwMode="auto">
              <a:xfrm>
                <a:off x="343" y="3048"/>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54" name="Group 63"/>
              <p:cNvGrpSpPr>
                <a:grpSpLocks/>
              </p:cNvGrpSpPr>
              <p:nvPr/>
            </p:nvGrpSpPr>
            <p:grpSpPr bwMode="auto">
              <a:xfrm>
                <a:off x="384" y="3084"/>
                <a:ext cx="68" cy="68"/>
                <a:chOff x="3240" y="5874"/>
                <a:chExt cx="180" cy="180"/>
              </a:xfrm>
            </p:grpSpPr>
            <p:sp>
              <p:nvSpPr>
                <p:cNvPr id="55367" name="Line 64"/>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68" name="Line 65"/>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55" name="Oval 66"/>
              <p:cNvSpPr>
                <a:spLocks noChangeArrowheads="1"/>
              </p:cNvSpPr>
              <p:nvPr/>
            </p:nvSpPr>
            <p:spPr bwMode="auto">
              <a:xfrm>
                <a:off x="343" y="3254"/>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56" name="Line 67"/>
              <p:cNvSpPr>
                <a:spLocks noChangeShapeType="1"/>
              </p:cNvSpPr>
              <p:nvPr/>
            </p:nvSpPr>
            <p:spPr bwMode="auto">
              <a:xfrm>
                <a:off x="386" y="3321"/>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7" name="Oval 68"/>
              <p:cNvSpPr>
                <a:spLocks noChangeArrowheads="1"/>
              </p:cNvSpPr>
              <p:nvPr/>
            </p:nvSpPr>
            <p:spPr bwMode="auto">
              <a:xfrm>
                <a:off x="638" y="2848"/>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58" name="Group 69"/>
              <p:cNvGrpSpPr>
                <a:grpSpLocks/>
              </p:cNvGrpSpPr>
              <p:nvPr/>
            </p:nvGrpSpPr>
            <p:grpSpPr bwMode="auto">
              <a:xfrm>
                <a:off x="672" y="2881"/>
                <a:ext cx="68" cy="68"/>
                <a:chOff x="3240" y="5874"/>
                <a:chExt cx="180" cy="180"/>
              </a:xfrm>
            </p:grpSpPr>
            <p:sp>
              <p:nvSpPr>
                <p:cNvPr id="55365" name="Line 70"/>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66" name="Line 71"/>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59" name="Oval 72"/>
              <p:cNvSpPr>
                <a:spLocks noChangeArrowheads="1"/>
              </p:cNvSpPr>
              <p:nvPr/>
            </p:nvSpPr>
            <p:spPr bwMode="auto">
              <a:xfrm>
                <a:off x="638" y="3061"/>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60" name="Line 73"/>
              <p:cNvSpPr>
                <a:spLocks noChangeShapeType="1"/>
              </p:cNvSpPr>
              <p:nvPr/>
            </p:nvSpPr>
            <p:spPr bwMode="auto">
              <a:xfrm>
                <a:off x="682" y="3129"/>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61" name="Oval 74"/>
              <p:cNvSpPr>
                <a:spLocks noChangeArrowheads="1"/>
              </p:cNvSpPr>
              <p:nvPr/>
            </p:nvSpPr>
            <p:spPr bwMode="auto">
              <a:xfrm>
                <a:off x="638" y="3258"/>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62" name="Group 75"/>
              <p:cNvGrpSpPr>
                <a:grpSpLocks/>
              </p:cNvGrpSpPr>
              <p:nvPr/>
            </p:nvGrpSpPr>
            <p:grpSpPr bwMode="auto">
              <a:xfrm>
                <a:off x="672" y="3303"/>
                <a:ext cx="68" cy="68"/>
                <a:chOff x="3240" y="5874"/>
                <a:chExt cx="180" cy="180"/>
              </a:xfrm>
            </p:grpSpPr>
            <p:sp>
              <p:nvSpPr>
                <p:cNvPr id="55363" name="Line 76"/>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64" name="Line 77"/>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5331" name="Group 78"/>
            <p:cNvGrpSpPr>
              <a:grpSpLocks/>
            </p:cNvGrpSpPr>
            <p:nvPr/>
          </p:nvGrpSpPr>
          <p:grpSpPr bwMode="auto">
            <a:xfrm>
              <a:off x="3533" y="2915"/>
              <a:ext cx="431" cy="563"/>
              <a:chOff x="343" y="2831"/>
              <a:chExt cx="431" cy="563"/>
            </a:xfrm>
          </p:grpSpPr>
          <p:sp>
            <p:nvSpPr>
              <p:cNvPr id="55333" name="Oval 79"/>
              <p:cNvSpPr>
                <a:spLocks noChangeArrowheads="1"/>
              </p:cNvSpPr>
              <p:nvPr/>
            </p:nvSpPr>
            <p:spPr bwMode="auto">
              <a:xfrm>
                <a:off x="350" y="2831"/>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34" name="Line 80"/>
              <p:cNvSpPr>
                <a:spLocks noChangeShapeType="1"/>
              </p:cNvSpPr>
              <p:nvPr/>
            </p:nvSpPr>
            <p:spPr bwMode="auto">
              <a:xfrm>
                <a:off x="393" y="2910"/>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5" name="Oval 81"/>
              <p:cNvSpPr>
                <a:spLocks noChangeArrowheads="1"/>
              </p:cNvSpPr>
              <p:nvPr/>
            </p:nvSpPr>
            <p:spPr bwMode="auto">
              <a:xfrm>
                <a:off x="343" y="3048"/>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36" name="Group 82"/>
              <p:cNvGrpSpPr>
                <a:grpSpLocks/>
              </p:cNvGrpSpPr>
              <p:nvPr/>
            </p:nvGrpSpPr>
            <p:grpSpPr bwMode="auto">
              <a:xfrm>
                <a:off x="384" y="3084"/>
                <a:ext cx="68" cy="68"/>
                <a:chOff x="3240" y="5874"/>
                <a:chExt cx="180" cy="180"/>
              </a:xfrm>
            </p:grpSpPr>
            <p:sp>
              <p:nvSpPr>
                <p:cNvPr id="55349" name="Line 83"/>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0" name="Line 84"/>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37" name="Oval 85"/>
              <p:cNvSpPr>
                <a:spLocks noChangeArrowheads="1"/>
              </p:cNvSpPr>
              <p:nvPr/>
            </p:nvSpPr>
            <p:spPr bwMode="auto">
              <a:xfrm>
                <a:off x="343" y="3254"/>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38" name="Line 86"/>
              <p:cNvSpPr>
                <a:spLocks noChangeShapeType="1"/>
              </p:cNvSpPr>
              <p:nvPr/>
            </p:nvSpPr>
            <p:spPr bwMode="auto">
              <a:xfrm>
                <a:off x="386" y="3321"/>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9" name="Oval 87"/>
              <p:cNvSpPr>
                <a:spLocks noChangeArrowheads="1"/>
              </p:cNvSpPr>
              <p:nvPr/>
            </p:nvSpPr>
            <p:spPr bwMode="auto">
              <a:xfrm>
                <a:off x="638" y="2848"/>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40" name="Group 88"/>
              <p:cNvGrpSpPr>
                <a:grpSpLocks/>
              </p:cNvGrpSpPr>
              <p:nvPr/>
            </p:nvGrpSpPr>
            <p:grpSpPr bwMode="auto">
              <a:xfrm>
                <a:off x="672" y="2881"/>
                <a:ext cx="68" cy="68"/>
                <a:chOff x="3240" y="5874"/>
                <a:chExt cx="180" cy="180"/>
              </a:xfrm>
            </p:grpSpPr>
            <p:sp>
              <p:nvSpPr>
                <p:cNvPr id="55347" name="Line 89"/>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8" name="Line 90"/>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41" name="Oval 91"/>
              <p:cNvSpPr>
                <a:spLocks noChangeArrowheads="1"/>
              </p:cNvSpPr>
              <p:nvPr/>
            </p:nvSpPr>
            <p:spPr bwMode="auto">
              <a:xfrm>
                <a:off x="638" y="3061"/>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5342" name="Line 92"/>
              <p:cNvSpPr>
                <a:spLocks noChangeShapeType="1"/>
              </p:cNvSpPr>
              <p:nvPr/>
            </p:nvSpPr>
            <p:spPr bwMode="auto">
              <a:xfrm>
                <a:off x="682" y="3129"/>
                <a:ext cx="68"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3" name="Oval 93"/>
              <p:cNvSpPr>
                <a:spLocks noChangeArrowheads="1"/>
              </p:cNvSpPr>
              <p:nvPr/>
            </p:nvSpPr>
            <p:spPr bwMode="auto">
              <a:xfrm>
                <a:off x="638" y="3258"/>
                <a:ext cx="136" cy="136"/>
              </a:xfrm>
              <a:prstGeom prst="ellipse">
                <a:avLst/>
              </a:prstGeom>
              <a:solidFill>
                <a:srgbClr val="FFFFFF"/>
              </a:solidFill>
              <a:ln w="31750">
                <a:solidFill>
                  <a:srgbClr val="00FF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5344" name="Group 94"/>
              <p:cNvGrpSpPr>
                <a:grpSpLocks/>
              </p:cNvGrpSpPr>
              <p:nvPr/>
            </p:nvGrpSpPr>
            <p:grpSpPr bwMode="auto">
              <a:xfrm>
                <a:off x="672" y="3303"/>
                <a:ext cx="68" cy="68"/>
                <a:chOff x="3240" y="5874"/>
                <a:chExt cx="180" cy="180"/>
              </a:xfrm>
            </p:grpSpPr>
            <p:sp>
              <p:nvSpPr>
                <p:cNvPr id="55345" name="Line 95"/>
                <p:cNvSpPr>
                  <a:spLocks noChangeShapeType="1"/>
                </p:cNvSpPr>
                <p:nvPr/>
              </p:nvSpPr>
              <p:spPr bwMode="auto">
                <a:xfrm>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6" name="Line 96"/>
                <p:cNvSpPr>
                  <a:spLocks noChangeShapeType="1"/>
                </p:cNvSpPr>
                <p:nvPr/>
              </p:nvSpPr>
              <p:spPr bwMode="auto">
                <a:xfrm rot="5400000">
                  <a:off x="3240" y="5964"/>
                  <a:ext cx="180"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5332" name="Rectangle 97"/>
            <p:cNvSpPr>
              <a:spLocks noChangeArrowheads="1"/>
            </p:cNvSpPr>
            <p:nvPr/>
          </p:nvSpPr>
          <p:spPr bwMode="auto">
            <a:xfrm>
              <a:off x="3168" y="2462"/>
              <a:ext cx="25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b="1">
                  <a:latin typeface="宋体" panose="02010600030101010101" pitchFamily="2" charset="-122"/>
                </a:rPr>
                <a:t>-</a:t>
              </a:r>
            </a:p>
          </p:txBody>
        </p:sp>
      </p:grpSp>
      <p:graphicFrame>
        <p:nvGraphicFramePr>
          <p:cNvPr id="55300" name="Object 98"/>
          <p:cNvGraphicFramePr>
            <a:graphicFrameLocks noChangeAspect="1"/>
          </p:cNvGraphicFramePr>
          <p:nvPr/>
        </p:nvGraphicFramePr>
        <p:xfrm>
          <a:off x="2728913" y="4092575"/>
          <a:ext cx="2747962" cy="954088"/>
        </p:xfrm>
        <a:graphic>
          <a:graphicData uri="http://schemas.openxmlformats.org/presentationml/2006/ole">
            <mc:AlternateContent xmlns:mc="http://schemas.openxmlformats.org/markup-compatibility/2006">
              <mc:Choice xmlns:v="urn:schemas-microsoft-com:vml" Requires="v">
                <p:oleObj spid="_x0000_s55407" r:id="rId3" imgW="1244600" imgH="431800" progId="Equation.3">
                  <p:embed/>
                </p:oleObj>
              </mc:Choice>
              <mc:Fallback>
                <p:oleObj r:id="rId3" imgW="1244600" imgH="431800" progId="Equation.3">
                  <p:embed/>
                  <p:pic>
                    <p:nvPicPr>
                      <p:cNvPr id="0" name="Object 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913" y="4092575"/>
                        <a:ext cx="2747962" cy="954088"/>
                      </a:xfrm>
                      <a:prstGeom prst="rect">
                        <a:avLst/>
                      </a:prstGeom>
                      <a:solidFill>
                        <a:srgbClr val="00FF00"/>
                      </a:solidFill>
                      <a:ln w="9525">
                        <a:solidFill>
                          <a:schemeClr val="bg1"/>
                        </a:solidFill>
                        <a:miter lim="800000"/>
                        <a:headEnd/>
                        <a:tailEnd/>
                      </a:ln>
                    </p:spPr>
                  </p:pic>
                </p:oleObj>
              </mc:Fallback>
            </mc:AlternateContent>
          </a:graphicData>
        </a:graphic>
      </p:graphicFrame>
      <p:sp>
        <p:nvSpPr>
          <p:cNvPr id="55301" name="Rectangle 99"/>
          <p:cNvSpPr>
            <a:spLocks noChangeArrowheads="1"/>
          </p:cNvSpPr>
          <p:nvPr/>
        </p:nvSpPr>
        <p:spPr bwMode="auto">
          <a:xfrm>
            <a:off x="684213" y="5157788"/>
            <a:ext cx="7704137" cy="15621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t>e</a:t>
            </a:r>
            <a:r>
              <a:rPr lang="en-US" altLang="zh-CN" sz="2400" baseline="-25000"/>
              <a:t>AB</a:t>
            </a:r>
            <a:r>
              <a:rPr lang="en-US" altLang="zh-CN" sz="2400"/>
              <a:t>(</a:t>
            </a:r>
            <a:r>
              <a:rPr lang="en-US" altLang="zh-CN" sz="2400" i="1"/>
              <a:t>T</a:t>
            </a:r>
            <a:r>
              <a:rPr lang="en-US" altLang="zh-CN" sz="2400"/>
              <a:t>)——</a:t>
            </a:r>
            <a:r>
              <a:rPr lang="zh-CN" altLang="en-US" sz="2400"/>
              <a:t>导体</a:t>
            </a:r>
            <a:r>
              <a:rPr lang="en-US" altLang="zh-CN" sz="2400"/>
              <a:t>A</a:t>
            </a:r>
            <a:r>
              <a:rPr lang="zh-CN" altLang="en-US" sz="2400"/>
              <a:t>、</a:t>
            </a:r>
            <a:r>
              <a:rPr lang="en-US" altLang="zh-CN" sz="2400"/>
              <a:t>B</a:t>
            </a:r>
            <a:r>
              <a:rPr lang="zh-CN" altLang="en-US" sz="2400"/>
              <a:t>结点在温度</a:t>
            </a:r>
            <a:r>
              <a:rPr lang="en-US" altLang="zh-CN" sz="2400" i="1"/>
              <a:t>T  </a:t>
            </a:r>
            <a:r>
              <a:rPr lang="zh-CN" altLang="en-US" sz="2400"/>
              <a:t>时形成的接触电动势；</a:t>
            </a:r>
          </a:p>
          <a:p>
            <a:pPr eaLnBrk="1" hangingPunct="1">
              <a:spcBef>
                <a:spcPct val="0"/>
              </a:spcBef>
              <a:buFontTx/>
              <a:buNone/>
            </a:pPr>
            <a:r>
              <a:rPr lang="en-US" altLang="zh-CN" sz="2400" i="1"/>
              <a:t>e</a:t>
            </a:r>
            <a:r>
              <a:rPr lang="en-US" altLang="zh-CN" sz="2400"/>
              <a:t>——</a:t>
            </a:r>
            <a:r>
              <a:rPr lang="zh-CN" altLang="en-US" sz="2400"/>
              <a:t>单位电荷， </a:t>
            </a:r>
            <a:r>
              <a:rPr lang="en-US" altLang="zh-CN" sz="2400" i="1"/>
              <a:t>e</a:t>
            </a:r>
            <a:r>
              <a:rPr lang="en-US" altLang="zh-CN" sz="2400"/>
              <a:t> =1.6×10</a:t>
            </a:r>
            <a:r>
              <a:rPr lang="en-US" altLang="zh-CN" sz="2400" baseline="30000"/>
              <a:t>-19</a:t>
            </a:r>
            <a:r>
              <a:rPr lang="en-US" altLang="zh-CN" sz="2400"/>
              <a:t>C</a:t>
            </a:r>
            <a:r>
              <a:rPr lang="zh-CN" altLang="en-US" sz="2400"/>
              <a:t>；</a:t>
            </a:r>
          </a:p>
          <a:p>
            <a:pPr eaLnBrk="1" hangingPunct="1">
              <a:spcBef>
                <a:spcPct val="0"/>
              </a:spcBef>
              <a:buFontTx/>
              <a:buNone/>
            </a:pPr>
            <a:r>
              <a:rPr lang="zh-CN" altLang="en-US" sz="2400" i="1"/>
              <a:t> </a:t>
            </a:r>
            <a:r>
              <a:rPr lang="en-US" altLang="zh-CN" sz="2400" i="1"/>
              <a:t>k</a:t>
            </a:r>
            <a:r>
              <a:rPr lang="en-US" altLang="zh-CN" sz="2400"/>
              <a:t>——</a:t>
            </a:r>
            <a:r>
              <a:rPr lang="zh-CN" altLang="en-US" sz="2400"/>
              <a:t>波尔兹曼常数， </a:t>
            </a:r>
            <a:r>
              <a:rPr lang="en-US" altLang="zh-CN" sz="2400" i="1"/>
              <a:t>k</a:t>
            </a:r>
            <a:r>
              <a:rPr lang="en-US" altLang="zh-CN" sz="2400"/>
              <a:t> =1.38×10</a:t>
            </a:r>
            <a:r>
              <a:rPr lang="en-US" altLang="zh-CN" sz="2400" baseline="30000"/>
              <a:t>-23 </a:t>
            </a:r>
            <a:r>
              <a:rPr lang="en-US" altLang="zh-CN" sz="2400"/>
              <a:t>J/K</a:t>
            </a:r>
            <a:r>
              <a:rPr lang="en-US" altLang="zh-CN" sz="2400" baseline="30000"/>
              <a:t> </a:t>
            </a:r>
            <a:r>
              <a:rPr lang="zh-CN" altLang="en-US" sz="2400"/>
              <a:t>；</a:t>
            </a:r>
          </a:p>
          <a:p>
            <a:pPr eaLnBrk="1" hangingPunct="1">
              <a:spcBef>
                <a:spcPct val="0"/>
              </a:spcBef>
              <a:buFontTx/>
              <a:buNone/>
            </a:pPr>
            <a:r>
              <a:rPr lang="en-US" altLang="zh-CN" sz="2400" i="1"/>
              <a:t>N</a:t>
            </a:r>
            <a:r>
              <a:rPr lang="en-US" altLang="zh-CN" sz="2400" i="1" baseline="-25000"/>
              <a:t>AT</a:t>
            </a:r>
            <a:r>
              <a:rPr lang="zh-CN" altLang="en-US" sz="2400" i="1"/>
              <a:t>、</a:t>
            </a:r>
            <a:r>
              <a:rPr lang="en-US" altLang="zh-CN" sz="2400" i="1"/>
              <a:t>N</a:t>
            </a:r>
            <a:r>
              <a:rPr lang="en-US" altLang="zh-CN" sz="2400" i="1" baseline="-25000"/>
              <a:t>BT</a:t>
            </a:r>
            <a:r>
              <a:rPr lang="en-US" altLang="zh-CN" sz="2400" i="1"/>
              <a:t> </a:t>
            </a:r>
            <a:r>
              <a:rPr lang="en-US" altLang="zh-CN" sz="2400"/>
              <a:t>——</a:t>
            </a:r>
            <a:r>
              <a:rPr lang="zh-CN" altLang="en-US" sz="2400"/>
              <a:t>导体</a:t>
            </a:r>
            <a:r>
              <a:rPr lang="en-US" altLang="zh-CN" sz="2400" i="1"/>
              <a:t>A</a:t>
            </a:r>
            <a:r>
              <a:rPr lang="zh-CN" altLang="en-US" sz="2400" i="1"/>
              <a:t>、</a:t>
            </a:r>
            <a:r>
              <a:rPr lang="en-US" altLang="zh-CN" sz="2400" i="1"/>
              <a:t>B</a:t>
            </a:r>
            <a:r>
              <a:rPr lang="zh-CN" altLang="en-US" sz="2400"/>
              <a:t>在温度为</a:t>
            </a:r>
            <a:r>
              <a:rPr lang="en-US" altLang="zh-CN" sz="2400" i="1"/>
              <a:t>T </a:t>
            </a:r>
            <a:r>
              <a:rPr lang="zh-CN" altLang="en-US" sz="2400"/>
              <a:t>时的电子密度。</a:t>
            </a:r>
          </a:p>
        </p:txBody>
      </p:sp>
      <p:sp>
        <p:nvSpPr>
          <p:cNvPr id="55302" name="AutoShape 100">
            <a:hlinkClick r:id="rId5" action="ppaction://hlinksldjump"/>
          </p:cNvPr>
          <p:cNvSpPr>
            <a:spLocks noChangeArrowheads="1"/>
          </p:cNvSpPr>
          <p:nvPr/>
        </p:nvSpPr>
        <p:spPr bwMode="auto">
          <a:xfrm>
            <a:off x="8459788" y="6237288"/>
            <a:ext cx="533400" cy="457200"/>
          </a:xfrm>
          <a:prstGeom prst="actionButtonBackPrevious">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685800" y="404813"/>
            <a:ext cx="7773988" cy="576262"/>
          </a:xfrm>
        </p:spPr>
        <p:txBody>
          <a:bodyPr/>
          <a:lstStyle/>
          <a:p>
            <a:pPr eaLnBrk="1" hangingPunct="1"/>
            <a:r>
              <a:rPr lang="zh-CN" altLang="en-US" sz="6000" smtClean="0">
                <a:solidFill>
                  <a:schemeClr val="tx1"/>
                </a:solidFill>
                <a:ea typeface="隶书" panose="02010509060101010101" pitchFamily="49" charset="-122"/>
              </a:rPr>
              <a:t>温差电势</a:t>
            </a:r>
          </a:p>
        </p:txBody>
      </p:sp>
      <p:sp>
        <p:nvSpPr>
          <p:cNvPr id="56323" name="Line 113"/>
          <p:cNvSpPr>
            <a:spLocks noChangeShapeType="1"/>
          </p:cNvSpPr>
          <p:nvPr/>
        </p:nvSpPr>
        <p:spPr bwMode="auto">
          <a:xfrm>
            <a:off x="4003675" y="1458913"/>
            <a:ext cx="0" cy="5937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lstStyle/>
          <a:p>
            <a:endParaRPr lang="zh-CN" altLang="en-US"/>
          </a:p>
        </p:txBody>
      </p:sp>
      <p:sp>
        <p:nvSpPr>
          <p:cNvPr id="56324" name="Text Box 116"/>
          <p:cNvSpPr txBox="1">
            <a:spLocks noChangeArrowheads="1"/>
          </p:cNvSpPr>
          <p:nvPr/>
        </p:nvSpPr>
        <p:spPr bwMode="auto">
          <a:xfrm>
            <a:off x="250825" y="4652963"/>
            <a:ext cx="85693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i="1"/>
              <a:t>e</a:t>
            </a:r>
            <a:r>
              <a:rPr lang="en-US" altLang="zh-CN" sz="2400" baseline="-30000"/>
              <a:t>A</a:t>
            </a:r>
            <a:r>
              <a:rPr lang="en-US" altLang="zh-CN" sz="2400"/>
              <a:t>(</a:t>
            </a:r>
            <a:r>
              <a:rPr lang="en-US" altLang="zh-CN" sz="2400" i="1"/>
              <a:t>T</a:t>
            </a:r>
            <a:r>
              <a:rPr lang="zh-CN" altLang="en-US" sz="2400"/>
              <a:t>，</a:t>
            </a:r>
            <a:r>
              <a:rPr lang="en-US" altLang="zh-CN" sz="2400" i="1"/>
              <a:t>T</a:t>
            </a:r>
            <a:r>
              <a:rPr lang="en-US" altLang="zh-CN" sz="2400" baseline="-30000"/>
              <a:t>0</a:t>
            </a:r>
            <a:r>
              <a:rPr lang="en-US" altLang="zh-CN" sz="2400"/>
              <a:t>)——</a:t>
            </a:r>
            <a:r>
              <a:rPr lang="zh-CN" altLang="en-US" sz="2400"/>
              <a:t>导体</a:t>
            </a:r>
            <a:r>
              <a:rPr lang="en-US" altLang="zh-CN" sz="2400"/>
              <a:t>A</a:t>
            </a:r>
            <a:r>
              <a:rPr lang="zh-CN" altLang="en-US" sz="2400"/>
              <a:t>两端温度为</a:t>
            </a:r>
            <a:r>
              <a:rPr lang="en-US" altLang="zh-CN" sz="2400" i="1"/>
              <a:t>T</a:t>
            </a:r>
            <a:r>
              <a:rPr lang="zh-CN" altLang="en-US" sz="2400"/>
              <a:t>、</a:t>
            </a:r>
            <a:r>
              <a:rPr lang="en-US" altLang="zh-CN" sz="2400" i="1"/>
              <a:t>T</a:t>
            </a:r>
            <a:r>
              <a:rPr lang="en-US" altLang="zh-CN" sz="2400" baseline="-30000"/>
              <a:t>0</a:t>
            </a:r>
            <a:r>
              <a:rPr lang="zh-CN" altLang="en-US" sz="2400"/>
              <a:t>时形成的温差电动势；</a:t>
            </a:r>
          </a:p>
          <a:p>
            <a:pPr>
              <a:spcBef>
                <a:spcPct val="0"/>
              </a:spcBef>
              <a:buFontTx/>
              <a:buNone/>
            </a:pPr>
            <a:r>
              <a:rPr lang="en-US" altLang="zh-CN" sz="2400" i="1"/>
              <a:t>T</a:t>
            </a:r>
            <a:r>
              <a:rPr lang="zh-CN" altLang="en-US" sz="2400"/>
              <a:t>，</a:t>
            </a:r>
            <a:r>
              <a:rPr lang="en-US" altLang="zh-CN" sz="2400" i="1"/>
              <a:t>T</a:t>
            </a:r>
            <a:r>
              <a:rPr lang="en-US" altLang="zh-CN" sz="2400" baseline="-30000"/>
              <a:t>0</a:t>
            </a:r>
            <a:r>
              <a:rPr lang="en-US" altLang="zh-CN" sz="2400"/>
              <a:t>——</a:t>
            </a:r>
            <a:r>
              <a:rPr lang="zh-CN" altLang="en-US" sz="2400"/>
              <a:t>高低端的绝对温度；  </a:t>
            </a:r>
          </a:p>
          <a:p>
            <a:pPr>
              <a:spcBef>
                <a:spcPct val="0"/>
              </a:spcBef>
              <a:buFontTx/>
              <a:buNone/>
            </a:pPr>
            <a:r>
              <a:rPr lang="en-US" altLang="zh-CN" sz="2800" i="1"/>
              <a:t>σ</a:t>
            </a:r>
            <a:r>
              <a:rPr lang="en-US" altLang="zh-CN" sz="2800" i="1" baseline="-25000"/>
              <a:t>A</a:t>
            </a:r>
            <a:r>
              <a:rPr lang="en-US" altLang="zh-CN" sz="2400"/>
              <a:t>——</a:t>
            </a:r>
            <a:r>
              <a:rPr lang="zh-CN" altLang="en-US" sz="2400"/>
              <a:t>汤姆逊系数，表示导体</a:t>
            </a:r>
            <a:r>
              <a:rPr lang="en-US" altLang="zh-CN" sz="2400"/>
              <a:t>A</a:t>
            </a:r>
            <a:r>
              <a:rPr lang="zh-CN" altLang="en-US" sz="2400"/>
              <a:t>两端的温度差为</a:t>
            </a:r>
            <a:r>
              <a:rPr lang="en-US" altLang="zh-CN" sz="2400"/>
              <a:t>1℃</a:t>
            </a:r>
            <a:r>
              <a:rPr lang="zh-CN" altLang="en-US" sz="2400"/>
              <a:t>时所产生的温差电动势，例如在</a:t>
            </a:r>
            <a:r>
              <a:rPr lang="en-US" altLang="zh-CN" sz="2400"/>
              <a:t>0℃</a:t>
            </a:r>
            <a:r>
              <a:rPr lang="zh-CN" altLang="en-US" sz="2400"/>
              <a:t>时，铜的</a:t>
            </a:r>
            <a:r>
              <a:rPr lang="en-US" altLang="zh-CN" sz="2800" i="1"/>
              <a:t>σ</a:t>
            </a:r>
            <a:r>
              <a:rPr lang="en-US" altLang="zh-CN" sz="2400"/>
              <a:t> =2μV/℃</a:t>
            </a:r>
            <a:r>
              <a:rPr lang="zh-CN" altLang="en-US" sz="2400"/>
              <a:t>。</a:t>
            </a:r>
          </a:p>
        </p:txBody>
      </p:sp>
      <p:sp>
        <p:nvSpPr>
          <p:cNvPr id="56325" name="Line 117"/>
          <p:cNvSpPr>
            <a:spLocks noChangeShapeType="1"/>
          </p:cNvSpPr>
          <p:nvPr/>
        </p:nvSpPr>
        <p:spPr bwMode="auto">
          <a:xfrm>
            <a:off x="4905375" y="2144713"/>
            <a:ext cx="533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1750">
                <a:solidFill>
                  <a:srgbClr val="000000"/>
                </a:solidFill>
                <a:round/>
                <a:headEnd/>
                <a:tailEnd/>
              </a14:hiddenLine>
            </a:ext>
          </a:extLst>
        </p:spPr>
        <p:txBody>
          <a:bodyPr/>
          <a:lstStyle/>
          <a:p>
            <a:endParaRPr lang="zh-CN" altLang="en-US"/>
          </a:p>
        </p:txBody>
      </p:sp>
      <p:sp>
        <p:nvSpPr>
          <p:cNvPr id="56326" name="Line 118"/>
          <p:cNvSpPr>
            <a:spLocks noChangeShapeType="1"/>
          </p:cNvSpPr>
          <p:nvPr/>
        </p:nvSpPr>
        <p:spPr bwMode="auto">
          <a:xfrm>
            <a:off x="5010150" y="1992313"/>
            <a:ext cx="304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1750">
                <a:solidFill>
                  <a:srgbClr val="000000"/>
                </a:solidFill>
                <a:round/>
                <a:headEnd/>
                <a:tailEnd/>
              </a14:hiddenLine>
            </a:ext>
          </a:extLst>
        </p:spPr>
        <p:txBody>
          <a:bodyPr/>
          <a:lstStyle/>
          <a:p>
            <a:endParaRPr lang="zh-CN" altLang="en-US"/>
          </a:p>
        </p:txBody>
      </p:sp>
      <p:sp>
        <p:nvSpPr>
          <p:cNvPr id="56327" name="Line 119"/>
          <p:cNvSpPr>
            <a:spLocks noChangeShapeType="1"/>
          </p:cNvSpPr>
          <p:nvPr/>
        </p:nvSpPr>
        <p:spPr bwMode="auto">
          <a:xfrm>
            <a:off x="5133975" y="2144713"/>
            <a:ext cx="0" cy="533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28" name="Line 120"/>
          <p:cNvSpPr>
            <a:spLocks noChangeShapeType="1"/>
          </p:cNvSpPr>
          <p:nvPr/>
        </p:nvSpPr>
        <p:spPr bwMode="auto">
          <a:xfrm>
            <a:off x="5133975" y="1425575"/>
            <a:ext cx="0" cy="533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aphicFrame>
        <p:nvGraphicFramePr>
          <p:cNvPr id="56329" name="Object 122"/>
          <p:cNvGraphicFramePr>
            <a:graphicFrameLocks noChangeAspect="1"/>
          </p:cNvGraphicFramePr>
          <p:nvPr/>
        </p:nvGraphicFramePr>
        <p:xfrm>
          <a:off x="4643438" y="2420938"/>
          <a:ext cx="3128962" cy="903287"/>
        </p:xfrm>
        <a:graphic>
          <a:graphicData uri="http://schemas.openxmlformats.org/presentationml/2006/ole">
            <mc:AlternateContent xmlns:mc="http://schemas.openxmlformats.org/markup-compatibility/2006">
              <mc:Choice xmlns:v="urn:schemas-microsoft-com:vml" Requires="v">
                <p:oleObj spid="_x0000_s56369" r:id="rId3" imgW="1231366" imgH="355446" progId="Equation.3">
                  <p:embed/>
                </p:oleObj>
              </mc:Choice>
              <mc:Fallback>
                <p:oleObj r:id="rId3" imgW="1231366" imgH="355446" progId="Equation.3">
                  <p:embed/>
                  <p:pic>
                    <p:nvPicPr>
                      <p:cNvPr id="0" name="Object 1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2420938"/>
                        <a:ext cx="3128962" cy="90328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30" name="Rectangle 124"/>
          <p:cNvSpPr>
            <a:spLocks noChangeArrowheads="1"/>
          </p:cNvSpPr>
          <p:nvPr/>
        </p:nvSpPr>
        <p:spPr bwMode="auto">
          <a:xfrm>
            <a:off x="1641475" y="1641475"/>
            <a:ext cx="512763" cy="2403475"/>
          </a:xfrm>
          <a:prstGeom prst="rect">
            <a:avLst/>
          </a:prstGeom>
          <a:solidFill>
            <a:srgbClr val="FF3300"/>
          </a:solidFill>
          <a:ln w="28575">
            <a:solidFill>
              <a:srgbClr val="00FF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56331" name="Group 125"/>
          <p:cNvGrpSpPr>
            <a:grpSpLocks/>
          </p:cNvGrpSpPr>
          <p:nvPr/>
        </p:nvGrpSpPr>
        <p:grpSpPr bwMode="auto">
          <a:xfrm>
            <a:off x="1704975" y="2962275"/>
            <a:ext cx="425450" cy="831850"/>
            <a:chOff x="1108" y="3212"/>
            <a:chExt cx="268" cy="524"/>
          </a:xfrm>
        </p:grpSpPr>
        <p:grpSp>
          <p:nvGrpSpPr>
            <p:cNvPr id="56342" name="Group 126"/>
            <p:cNvGrpSpPr>
              <a:grpSpLocks/>
            </p:cNvGrpSpPr>
            <p:nvPr/>
          </p:nvGrpSpPr>
          <p:grpSpPr bwMode="auto">
            <a:xfrm>
              <a:off x="1108" y="3540"/>
              <a:ext cx="139" cy="103"/>
              <a:chOff x="7020" y="3624"/>
              <a:chExt cx="180" cy="156"/>
            </a:xfrm>
          </p:grpSpPr>
          <p:sp>
            <p:nvSpPr>
              <p:cNvPr id="56353" name="Oval 127"/>
              <p:cNvSpPr>
                <a:spLocks noChangeArrowheads="1"/>
              </p:cNvSpPr>
              <p:nvPr/>
            </p:nvSpPr>
            <p:spPr bwMode="auto">
              <a:xfrm>
                <a:off x="7020" y="3624"/>
                <a:ext cx="180" cy="156"/>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6354" name="Line 128"/>
              <p:cNvSpPr>
                <a:spLocks noChangeShapeType="1"/>
              </p:cNvSpPr>
              <p:nvPr/>
            </p:nvSpPr>
            <p:spPr bwMode="auto">
              <a:xfrm>
                <a:off x="7020" y="3699"/>
                <a:ext cx="1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343" name="Group 129"/>
            <p:cNvGrpSpPr>
              <a:grpSpLocks/>
            </p:cNvGrpSpPr>
            <p:nvPr/>
          </p:nvGrpSpPr>
          <p:grpSpPr bwMode="auto">
            <a:xfrm>
              <a:off x="1173" y="3633"/>
              <a:ext cx="139" cy="103"/>
              <a:chOff x="7020" y="3624"/>
              <a:chExt cx="180" cy="156"/>
            </a:xfrm>
          </p:grpSpPr>
          <p:sp>
            <p:nvSpPr>
              <p:cNvPr id="56351" name="Oval 130"/>
              <p:cNvSpPr>
                <a:spLocks noChangeArrowheads="1"/>
              </p:cNvSpPr>
              <p:nvPr/>
            </p:nvSpPr>
            <p:spPr bwMode="auto">
              <a:xfrm>
                <a:off x="7020" y="3624"/>
                <a:ext cx="180" cy="156"/>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6352" name="Line 131"/>
              <p:cNvSpPr>
                <a:spLocks noChangeShapeType="1"/>
              </p:cNvSpPr>
              <p:nvPr/>
            </p:nvSpPr>
            <p:spPr bwMode="auto">
              <a:xfrm>
                <a:off x="7020" y="3699"/>
                <a:ext cx="1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344" name="Group 132"/>
            <p:cNvGrpSpPr>
              <a:grpSpLocks/>
            </p:cNvGrpSpPr>
            <p:nvPr/>
          </p:nvGrpSpPr>
          <p:grpSpPr bwMode="auto">
            <a:xfrm>
              <a:off x="1238" y="3417"/>
              <a:ext cx="138" cy="103"/>
              <a:chOff x="7020" y="3624"/>
              <a:chExt cx="180" cy="156"/>
            </a:xfrm>
          </p:grpSpPr>
          <p:sp>
            <p:nvSpPr>
              <p:cNvPr id="56349" name="Oval 133"/>
              <p:cNvSpPr>
                <a:spLocks noChangeArrowheads="1"/>
              </p:cNvSpPr>
              <p:nvPr/>
            </p:nvSpPr>
            <p:spPr bwMode="auto">
              <a:xfrm>
                <a:off x="7020" y="3624"/>
                <a:ext cx="180" cy="156"/>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6350" name="Line 134"/>
              <p:cNvSpPr>
                <a:spLocks noChangeShapeType="1"/>
              </p:cNvSpPr>
              <p:nvPr/>
            </p:nvSpPr>
            <p:spPr bwMode="auto">
              <a:xfrm>
                <a:off x="7020" y="3699"/>
                <a:ext cx="1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345" name="Line 135"/>
            <p:cNvSpPr>
              <a:spLocks noChangeShapeType="1"/>
            </p:cNvSpPr>
            <p:nvPr/>
          </p:nvSpPr>
          <p:spPr bwMode="auto">
            <a:xfrm flipV="1">
              <a:off x="1173" y="3417"/>
              <a:ext cx="0" cy="123"/>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6" name="Line 136"/>
            <p:cNvSpPr>
              <a:spLocks noChangeShapeType="1"/>
            </p:cNvSpPr>
            <p:nvPr/>
          </p:nvSpPr>
          <p:spPr bwMode="auto">
            <a:xfrm flipV="1">
              <a:off x="1302" y="3268"/>
              <a:ext cx="0" cy="15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7" name="AutoShape 137"/>
            <p:cNvSpPr>
              <a:spLocks noChangeArrowheads="1"/>
            </p:cNvSpPr>
            <p:nvPr/>
          </p:nvSpPr>
          <p:spPr bwMode="auto">
            <a:xfrm>
              <a:off x="1161" y="3325"/>
              <a:ext cx="27" cy="94"/>
            </a:xfrm>
            <a:prstGeom prst="triangle">
              <a:avLst>
                <a:gd name="adj" fmla="val 50000"/>
              </a:avLst>
            </a:prstGeom>
            <a:solidFill>
              <a:srgbClr val="000000"/>
            </a:solidFill>
            <a:ln w="28575">
              <a:solidFill>
                <a:srgbClr val="00FF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56348" name="AutoShape 138"/>
            <p:cNvSpPr>
              <a:spLocks noChangeArrowheads="1"/>
            </p:cNvSpPr>
            <p:nvPr/>
          </p:nvSpPr>
          <p:spPr bwMode="auto">
            <a:xfrm>
              <a:off x="1291" y="3212"/>
              <a:ext cx="26" cy="94"/>
            </a:xfrm>
            <a:prstGeom prst="triangle">
              <a:avLst>
                <a:gd name="adj" fmla="val 50000"/>
              </a:avLst>
            </a:prstGeom>
            <a:solidFill>
              <a:srgbClr val="000000"/>
            </a:solidFill>
            <a:ln w="28575">
              <a:solidFill>
                <a:srgbClr val="00FF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sp>
        <p:nvSpPr>
          <p:cNvPr id="56332" name="Rectangle 139"/>
          <p:cNvSpPr>
            <a:spLocks noChangeArrowheads="1"/>
          </p:cNvSpPr>
          <p:nvPr/>
        </p:nvSpPr>
        <p:spPr bwMode="auto">
          <a:xfrm>
            <a:off x="1692275" y="2420938"/>
            <a:ext cx="719138"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t>A</a:t>
            </a:r>
          </a:p>
          <a:p>
            <a:pPr>
              <a:spcBef>
                <a:spcPct val="0"/>
              </a:spcBef>
              <a:buFontTx/>
              <a:buNone/>
            </a:pPr>
            <a:endParaRPr lang="en-US" altLang="zh-CN" sz="2400"/>
          </a:p>
        </p:txBody>
      </p:sp>
      <p:sp>
        <p:nvSpPr>
          <p:cNvPr id="56333" name="Rectangle 140"/>
          <p:cNvSpPr>
            <a:spLocks noChangeArrowheads="1"/>
          </p:cNvSpPr>
          <p:nvPr/>
        </p:nvSpPr>
        <p:spPr bwMode="auto">
          <a:xfrm>
            <a:off x="2843213" y="2420938"/>
            <a:ext cx="1646237"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e</a:t>
            </a:r>
            <a:r>
              <a:rPr lang="en-US" altLang="zh-CN" sz="2400" i="1" baseline="-25000"/>
              <a:t>A</a:t>
            </a:r>
            <a:r>
              <a:rPr lang="en-US" altLang="zh-CN" sz="2400" i="1"/>
              <a:t>(T,To</a:t>
            </a:r>
            <a:r>
              <a:rPr lang="en-US" altLang="zh-CN" sz="2400"/>
              <a:t>)</a:t>
            </a:r>
          </a:p>
        </p:txBody>
      </p:sp>
      <p:sp>
        <p:nvSpPr>
          <p:cNvPr id="56334" name="Line 141"/>
          <p:cNvSpPr>
            <a:spLocks noChangeShapeType="1"/>
          </p:cNvSpPr>
          <p:nvPr/>
        </p:nvSpPr>
        <p:spPr bwMode="auto">
          <a:xfrm>
            <a:off x="1331913" y="2381250"/>
            <a:ext cx="0" cy="593725"/>
          </a:xfrm>
          <a:prstGeom prst="line">
            <a:avLst/>
          </a:prstGeom>
          <a:noFill/>
          <a:ln w="508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5" name="Rectangle 142"/>
          <p:cNvSpPr>
            <a:spLocks noChangeArrowheads="1"/>
          </p:cNvSpPr>
          <p:nvPr/>
        </p:nvSpPr>
        <p:spPr bwMode="auto">
          <a:xfrm>
            <a:off x="1169988" y="1552575"/>
            <a:ext cx="4778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r>
              <a:rPr lang="en-US" altLang="zh-CN" sz="2400" baseline="-25000"/>
              <a:t>o</a:t>
            </a:r>
          </a:p>
          <a:p>
            <a:pPr>
              <a:spcBef>
                <a:spcPct val="0"/>
              </a:spcBef>
              <a:buFontTx/>
              <a:buNone/>
            </a:pPr>
            <a:endParaRPr lang="en-US" altLang="zh-CN" sz="2400"/>
          </a:p>
        </p:txBody>
      </p:sp>
      <p:sp>
        <p:nvSpPr>
          <p:cNvPr id="56336" name="Rectangle 143"/>
          <p:cNvSpPr>
            <a:spLocks noChangeArrowheads="1"/>
          </p:cNvSpPr>
          <p:nvPr/>
        </p:nvSpPr>
        <p:spPr bwMode="auto">
          <a:xfrm>
            <a:off x="1187450" y="3644900"/>
            <a:ext cx="7191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p>
          <a:p>
            <a:pPr>
              <a:spcBef>
                <a:spcPct val="0"/>
              </a:spcBef>
              <a:buFontTx/>
              <a:buNone/>
            </a:pPr>
            <a:endParaRPr lang="en-US" altLang="zh-CN" sz="2400"/>
          </a:p>
        </p:txBody>
      </p:sp>
      <p:sp>
        <p:nvSpPr>
          <p:cNvPr id="56337" name="Line 144"/>
          <p:cNvSpPr>
            <a:spLocks noChangeShapeType="1"/>
          </p:cNvSpPr>
          <p:nvPr/>
        </p:nvSpPr>
        <p:spPr bwMode="auto">
          <a:xfrm>
            <a:off x="2333625" y="3076575"/>
            <a:ext cx="533400" cy="0"/>
          </a:xfrm>
          <a:prstGeom prst="line">
            <a:avLst/>
          </a:prstGeom>
          <a:noFill/>
          <a:ln w="508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8" name="Line 145"/>
          <p:cNvSpPr>
            <a:spLocks noChangeShapeType="1"/>
          </p:cNvSpPr>
          <p:nvPr/>
        </p:nvSpPr>
        <p:spPr bwMode="auto">
          <a:xfrm>
            <a:off x="2438400" y="2924175"/>
            <a:ext cx="304800" cy="0"/>
          </a:xfrm>
          <a:prstGeom prst="line">
            <a:avLst/>
          </a:prstGeom>
          <a:noFill/>
          <a:ln w="508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9" name="Line 146"/>
          <p:cNvSpPr>
            <a:spLocks noChangeShapeType="1"/>
          </p:cNvSpPr>
          <p:nvPr/>
        </p:nvSpPr>
        <p:spPr bwMode="auto">
          <a:xfrm>
            <a:off x="2562225" y="3076575"/>
            <a:ext cx="0" cy="533400"/>
          </a:xfrm>
          <a:prstGeom prst="line">
            <a:avLst/>
          </a:prstGeom>
          <a:noFill/>
          <a:ln w="508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0" name="Line 147"/>
          <p:cNvSpPr>
            <a:spLocks noChangeShapeType="1"/>
          </p:cNvSpPr>
          <p:nvPr/>
        </p:nvSpPr>
        <p:spPr bwMode="auto">
          <a:xfrm>
            <a:off x="2562225" y="2357438"/>
            <a:ext cx="0" cy="533400"/>
          </a:xfrm>
          <a:prstGeom prst="line">
            <a:avLst/>
          </a:prstGeom>
          <a:noFill/>
          <a:ln w="508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1" name="AutoShape 149">
            <a:hlinkClick r:id="rId5" action="ppaction://hlinksldjump"/>
          </p:cNvPr>
          <p:cNvSpPr>
            <a:spLocks noChangeArrowheads="1"/>
          </p:cNvSpPr>
          <p:nvPr/>
        </p:nvSpPr>
        <p:spPr bwMode="auto">
          <a:xfrm>
            <a:off x="8101013" y="6021388"/>
            <a:ext cx="533400" cy="457200"/>
          </a:xfrm>
          <a:prstGeom prst="actionButtonBackPrevious">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文本框 2"/>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关于热电效应，正确的说法有：</a:t>
            </a:r>
          </a:p>
        </p:txBody>
      </p:sp>
      <p:sp>
        <p:nvSpPr>
          <p:cNvPr id="57347" name="文本框 3"/>
          <p:cNvSpPr txBox="1">
            <a:spLocks noChangeArrowheads="1"/>
          </p:cNvSpPr>
          <p:nvPr>
            <p:custDataLst>
              <p:tags r:id="rId3"/>
            </p:custDataLst>
          </p:nvPr>
        </p:nvSpPr>
        <p:spPr bwMode="auto">
          <a:xfrm>
            <a:off x="1692275" y="2235200"/>
            <a:ext cx="663098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热电效应又称为塞贝克（</a:t>
            </a: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Seebeck</a:t>
            </a: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）效应；</a:t>
            </a:r>
          </a:p>
        </p:txBody>
      </p:sp>
      <p:sp>
        <p:nvSpPr>
          <p:cNvPr id="57348" name="文本框 4"/>
          <p:cNvSpPr txBox="1">
            <a:spLocks noChangeArrowheads="1"/>
          </p:cNvSpPr>
          <p:nvPr>
            <p:custDataLst>
              <p:tags r:id="rId4"/>
            </p:custDataLst>
          </p:nvPr>
        </p:nvSpPr>
        <p:spPr bwMode="auto">
          <a:xfrm>
            <a:off x="1692275" y="2921000"/>
            <a:ext cx="663098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热电效应由帕尔贴效应和汤普森效应构成；</a:t>
            </a:r>
          </a:p>
        </p:txBody>
      </p:sp>
      <p:sp>
        <p:nvSpPr>
          <p:cNvPr id="57349" name="文本框 5"/>
          <p:cNvSpPr txBox="1">
            <a:spLocks noChangeArrowheads="1"/>
          </p:cNvSpPr>
          <p:nvPr>
            <p:custDataLst>
              <p:tags r:id="rId5"/>
            </p:custDataLst>
          </p:nvPr>
        </p:nvSpPr>
        <p:spPr bwMode="auto">
          <a:xfrm>
            <a:off x="1692275" y="360680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热电势包含接触电势及温差电势两部分；</a:t>
            </a:r>
          </a:p>
        </p:txBody>
      </p:sp>
      <p:sp>
        <p:nvSpPr>
          <p:cNvPr id="57350" name="文本框 6"/>
          <p:cNvSpPr txBox="1">
            <a:spLocks noChangeArrowheads="1"/>
          </p:cNvSpPr>
          <p:nvPr>
            <p:custDataLst>
              <p:tags r:id="rId6"/>
            </p:custDataLst>
          </p:nvPr>
        </p:nvSpPr>
        <p:spPr bwMode="auto">
          <a:xfrm>
            <a:off x="1692275" y="429260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帕尔贴效应对应的热电势为接触电势；</a:t>
            </a:r>
          </a:p>
        </p:txBody>
      </p:sp>
      <p:sp>
        <p:nvSpPr>
          <p:cNvPr id="8" name="矩形 7"/>
          <p:cNvSpPr>
            <a:spLocks noChangeAspect="1"/>
          </p:cNvSpPr>
          <p:nvPr>
            <p:custDataLst>
              <p:tags r:id="rId7"/>
            </p:custDataLst>
          </p:nvPr>
        </p:nvSpPr>
        <p:spPr bwMode="auto">
          <a:xfrm>
            <a:off x="977900" y="2300288"/>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A</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9" name="矩形 8"/>
          <p:cNvSpPr>
            <a:spLocks noChangeAspect="1"/>
          </p:cNvSpPr>
          <p:nvPr>
            <p:custDataLst>
              <p:tags r:id="rId8"/>
            </p:custDataLst>
          </p:nvPr>
        </p:nvSpPr>
        <p:spPr bwMode="auto">
          <a:xfrm>
            <a:off x="977900" y="2986088"/>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B</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0" name="矩形 9"/>
          <p:cNvSpPr>
            <a:spLocks noChangeAspect="1"/>
          </p:cNvSpPr>
          <p:nvPr>
            <p:custDataLst>
              <p:tags r:id="rId9"/>
            </p:custDataLst>
          </p:nvPr>
        </p:nvSpPr>
        <p:spPr bwMode="auto">
          <a:xfrm>
            <a:off x="977900" y="3671888"/>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C</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10"/>
            </p:custDataLst>
          </p:nvPr>
        </p:nvSpPr>
        <p:spPr bwMode="auto">
          <a:xfrm>
            <a:off x="977900" y="4357688"/>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D</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2" name="圆角矩形 11"/>
          <p:cNvSpPr/>
          <p:nvPr>
            <p:custDataLst>
              <p:tags r:id="rId11"/>
            </p:custDataLst>
          </p:nvPr>
        </p:nvSpPr>
        <p:spPr bwMode="auto">
          <a:xfrm>
            <a:off x="6172200" y="6215063"/>
            <a:ext cx="1543050" cy="411162"/>
          </a:xfrm>
          <a:prstGeom prst="roundRect">
            <a:avLst/>
          </a:prstGeom>
          <a:solidFill>
            <a:srgbClr val="808080">
              <a:alpha val="0"/>
            </a:srgbClr>
          </a:solidFill>
          <a:ln w="381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zh-CN" altLang="en-US" sz="2400" noProof="1">
                <a:latin typeface="微软雅黑" panose="020B0503020204020204" charset="-122"/>
                <a:ea typeface="微软雅黑" panose="020B0503020204020204" charset="-122"/>
                <a:sym typeface="微软雅黑" panose="020B0503020204020204" charset="-122"/>
              </a:rPr>
              <a:t>提交</a:t>
            </a:r>
          </a:p>
        </p:txBody>
      </p:sp>
      <p:sp>
        <p:nvSpPr>
          <p:cNvPr id="57356" name="文本框 18"/>
          <p:cNvSpPr txBox="1">
            <a:spLocks noChangeArrowheads="1"/>
          </p:cNvSpPr>
          <p:nvPr>
            <p:custDataLst>
              <p:tags r:id="rId12"/>
            </p:custDataLst>
          </p:nvPr>
        </p:nvSpPr>
        <p:spPr bwMode="auto">
          <a:xfrm>
            <a:off x="1692275" y="50434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汤普森效应对应的热电势为温差电势；</a:t>
            </a:r>
          </a:p>
        </p:txBody>
      </p:sp>
      <p:sp>
        <p:nvSpPr>
          <p:cNvPr id="20" name="矩形 19"/>
          <p:cNvSpPr>
            <a:spLocks noChangeAspect="1"/>
          </p:cNvSpPr>
          <p:nvPr>
            <p:custDataLst>
              <p:tags r:id="rId13"/>
            </p:custDataLst>
          </p:nvPr>
        </p:nvSpPr>
        <p:spPr bwMode="auto">
          <a:xfrm>
            <a:off x="977900" y="5043488"/>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E</a:t>
            </a:r>
            <a:endParaRPr lang="zh-CN" altLang="en-US" sz="1800" noProof="1">
              <a:latin typeface="微软雅黑" panose="020B0503020204020204" charset="-122"/>
              <a:ea typeface="微软雅黑" panose="020B0503020204020204" charset="-122"/>
              <a:sym typeface="微软雅黑" panose="020B0503020204020204" charset="-122"/>
            </a:endParaRPr>
          </a:p>
        </p:txBody>
      </p:sp>
      <p:grpSp>
        <p:nvGrpSpPr>
          <p:cNvPr id="57358" name="组合 16"/>
          <p:cNvGrpSpPr>
            <a:grpSpLocks/>
          </p:cNvGrpSpPr>
          <p:nvPr>
            <p:custDataLst>
              <p:tags r:id="rId14"/>
            </p:custDataLst>
          </p:nvPr>
        </p:nvGrpSpPr>
        <p:grpSpPr bwMode="auto">
          <a:xfrm>
            <a:off x="0" y="0"/>
            <a:ext cx="9144000" cy="635000"/>
            <a:chOff x="0" y="0"/>
            <a:chExt cx="9144000" cy="635000"/>
          </a:xfrm>
        </p:grpSpPr>
        <p:sp>
          <p:nvSpPr>
            <p:cNvPr id="13" name="TitleBackground"/>
            <p:cNvSpPr/>
            <p:nvPr>
              <p:custDataLst>
                <p:tags r:id="rId16"/>
              </p:custDataLst>
            </p:nvPr>
          </p:nvSpPr>
          <p:spPr bwMode="auto">
            <a:xfrm>
              <a:off x="0" y="0"/>
              <a:ext cx="9144000" cy="635000"/>
            </a:xfrm>
            <a:prstGeom prst="rect">
              <a:avLst/>
            </a:prstGeom>
            <a:solidFill>
              <a:srgbClr val="F6F7F8">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14" name="ColorBlock"/>
            <p:cNvSpPr/>
            <p:nvPr>
              <p:custDataLst>
                <p:tags r:id="rId17"/>
              </p:custDataLst>
            </p:nvPr>
          </p:nvSpPr>
          <p:spPr bwMode="auto">
            <a:xfrm>
              <a:off x="0" y="0"/>
              <a:ext cx="190500" cy="635000"/>
            </a:xfrm>
            <a:prstGeom prst="rect">
              <a:avLst/>
            </a:prstGeom>
            <a:solidFill>
              <a:srgbClr val="639EF4">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57362" name="TypeText"/>
            <p:cNvSpPr txBox="1">
              <a:spLocks noChangeArrowheads="1"/>
            </p:cNvSpPr>
            <p:nvPr>
              <p:custDataLst>
                <p:tags r:id="rId18"/>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57363" name="TipText"/>
            <p:cNvSpPr txBox="1">
              <a:spLocks noChangeArrowheads="1"/>
            </p:cNvSpPr>
            <p:nvPr>
              <p:custDataLst>
                <p:tags r:id="rId19"/>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57359" name="图片 1"/>
          <p:cNvPicPr>
            <a:picLocks noChangeArrowheads="1"/>
          </p:cNvPicPr>
          <p:nvPr>
            <p:custDataLst>
              <p:tags r:id="rId15"/>
            </p:custDataLst>
          </p:nvPr>
        </p:nvPicPr>
        <p:blipFill>
          <a:blip r:embed="rId21">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33375"/>
            <a:ext cx="8243888"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5949950"/>
            <a:ext cx="52863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685800" y="457200"/>
            <a:ext cx="7772400" cy="609600"/>
          </a:xfrm>
        </p:spPr>
        <p:txBody>
          <a:bodyPr/>
          <a:lstStyle/>
          <a:p>
            <a:pPr eaLnBrk="1" hangingPunct="1"/>
            <a:r>
              <a:rPr lang="zh-CN" altLang="en-US" sz="6000" smtClean="0">
                <a:solidFill>
                  <a:schemeClr val="tx1"/>
                </a:solidFill>
                <a:ea typeface="隶书" panose="02010509060101010101" pitchFamily="49" charset="-122"/>
              </a:rPr>
              <a:t>热电效应</a:t>
            </a:r>
          </a:p>
        </p:txBody>
      </p:sp>
      <p:pic>
        <p:nvPicPr>
          <p:cNvPr id="2" name="thermoelectric.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22288" y="1484313"/>
            <a:ext cx="8099425" cy="455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796925" y="265113"/>
            <a:ext cx="7772400" cy="609600"/>
          </a:xfrm>
        </p:spPr>
        <p:txBody>
          <a:bodyPr/>
          <a:lstStyle/>
          <a:p>
            <a:pPr eaLnBrk="1" hangingPunct="1"/>
            <a:r>
              <a:rPr lang="zh-CN" altLang="en-US" sz="6000" smtClean="0">
                <a:solidFill>
                  <a:schemeClr val="tx1"/>
                </a:solidFill>
                <a:ea typeface="隶书" panose="02010509060101010101" pitchFamily="49" charset="-122"/>
              </a:rPr>
              <a:t>热电效应的数学描述</a:t>
            </a:r>
          </a:p>
        </p:txBody>
      </p:sp>
      <p:sp>
        <p:nvSpPr>
          <p:cNvPr id="59395" name="Rectangle 7"/>
          <p:cNvSpPr>
            <a:spLocks noChangeArrowheads="1"/>
          </p:cNvSpPr>
          <p:nvPr/>
        </p:nvSpPr>
        <p:spPr bwMode="auto">
          <a:xfrm>
            <a:off x="3643313"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59396" name="Object 2"/>
          <p:cNvGraphicFramePr>
            <a:graphicFrameLocks noChangeAspect="1"/>
          </p:cNvGraphicFramePr>
          <p:nvPr/>
        </p:nvGraphicFramePr>
        <p:xfrm>
          <a:off x="2293938" y="4078288"/>
          <a:ext cx="1897062" cy="865187"/>
        </p:xfrm>
        <a:graphic>
          <a:graphicData uri="http://schemas.openxmlformats.org/presentationml/2006/ole">
            <mc:AlternateContent xmlns:mc="http://schemas.openxmlformats.org/markup-compatibility/2006">
              <mc:Choice xmlns:v="urn:schemas-microsoft-com:vml" Requires="v">
                <p:oleObj spid="_x0000_s59477" r:id="rId3" imgW="914400" imgH="431800" progId="Equation.3">
                  <p:embed/>
                </p:oleObj>
              </mc:Choice>
              <mc:Fallback>
                <p:oleObj r:id="rId3" imgW="914400" imgH="431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938" y="4078288"/>
                        <a:ext cx="1897062" cy="8651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7" name="Object 3"/>
          <p:cNvGraphicFramePr>
            <a:graphicFrameLocks noChangeAspect="1"/>
          </p:cNvGraphicFramePr>
          <p:nvPr/>
        </p:nvGraphicFramePr>
        <p:xfrm>
          <a:off x="4197350" y="4078288"/>
          <a:ext cx="2095500" cy="865187"/>
        </p:xfrm>
        <a:graphic>
          <a:graphicData uri="http://schemas.openxmlformats.org/presentationml/2006/ole">
            <mc:AlternateContent xmlns:mc="http://schemas.openxmlformats.org/markup-compatibility/2006">
              <mc:Choice xmlns:v="urn:schemas-microsoft-com:vml" Requires="v">
                <p:oleObj spid="_x0000_s59478" r:id="rId5" imgW="863225" imgH="482391" progId="Equation.3">
                  <p:embed/>
                </p:oleObj>
              </mc:Choice>
              <mc:Fallback>
                <p:oleObj r:id="rId5" imgW="863225" imgH="482391"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7350" y="4078288"/>
                        <a:ext cx="2095500" cy="8651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8" name="Object 4"/>
          <p:cNvGraphicFramePr>
            <a:graphicFrameLocks noChangeAspect="1"/>
          </p:cNvGraphicFramePr>
          <p:nvPr/>
        </p:nvGraphicFramePr>
        <p:xfrm>
          <a:off x="6203950" y="4078288"/>
          <a:ext cx="2544763" cy="865187"/>
        </p:xfrm>
        <a:graphic>
          <a:graphicData uri="http://schemas.openxmlformats.org/presentationml/2006/ole">
            <mc:AlternateContent xmlns:mc="http://schemas.openxmlformats.org/markup-compatibility/2006">
              <mc:Choice xmlns:v="urn:schemas-microsoft-com:vml" Requires="v">
                <p:oleObj spid="_x0000_s59479" r:id="rId7" imgW="1066337" imgH="355446" progId="Equation.3">
                  <p:embed/>
                </p:oleObj>
              </mc:Choice>
              <mc:Fallback>
                <p:oleObj r:id="rId7" imgW="1066337" imgH="355446"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3950" y="4078288"/>
                        <a:ext cx="2544763" cy="8651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9" name="Rectangle 17"/>
          <p:cNvSpPr>
            <a:spLocks noChangeArrowheads="1"/>
          </p:cNvSpPr>
          <p:nvPr/>
        </p:nvSpPr>
        <p:spPr bwMode="auto">
          <a:xfrm rot="26737">
            <a:off x="6475413" y="2239963"/>
            <a:ext cx="6699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000" i="1"/>
              <a:t>T</a:t>
            </a:r>
            <a:r>
              <a:rPr lang="en-US" altLang="zh-CN" sz="2000" i="1" baseline="-25000"/>
              <a:t>0</a:t>
            </a:r>
            <a:endParaRPr lang="en-US" altLang="zh-CN" sz="2000" i="1"/>
          </a:p>
        </p:txBody>
      </p:sp>
      <p:sp>
        <p:nvSpPr>
          <p:cNvPr id="59400" name="Rectangle 18"/>
          <p:cNvSpPr>
            <a:spLocks noChangeArrowheads="1"/>
          </p:cNvSpPr>
          <p:nvPr/>
        </p:nvSpPr>
        <p:spPr bwMode="auto">
          <a:xfrm rot="26737">
            <a:off x="2268538" y="2220913"/>
            <a:ext cx="6699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000" i="1">
                <a:solidFill>
                  <a:schemeClr val="bg1"/>
                </a:solidFill>
              </a:rPr>
              <a:t>T</a:t>
            </a:r>
          </a:p>
        </p:txBody>
      </p:sp>
      <p:sp>
        <p:nvSpPr>
          <p:cNvPr id="59401" name="Rectangle 19"/>
          <p:cNvSpPr>
            <a:spLocks noChangeArrowheads="1"/>
          </p:cNvSpPr>
          <p:nvPr/>
        </p:nvSpPr>
        <p:spPr bwMode="auto">
          <a:xfrm rot="26737">
            <a:off x="2192338" y="1885950"/>
            <a:ext cx="9144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000" b="1" i="1"/>
              <a:t>e</a:t>
            </a:r>
            <a:r>
              <a:rPr lang="en-US" altLang="zh-CN" sz="2000" b="1" i="1" baseline="-25000"/>
              <a:t>AB</a:t>
            </a:r>
            <a:r>
              <a:rPr lang="en-US" altLang="zh-CN" sz="2000" b="1"/>
              <a:t>(</a:t>
            </a:r>
            <a:r>
              <a:rPr lang="en-US" altLang="zh-CN" sz="2000" b="1" i="1"/>
              <a:t>T</a:t>
            </a:r>
            <a:r>
              <a:rPr lang="en-US" altLang="zh-CN" sz="2000" b="1"/>
              <a:t>)</a:t>
            </a:r>
          </a:p>
        </p:txBody>
      </p:sp>
      <p:sp>
        <p:nvSpPr>
          <p:cNvPr id="59402" name="Rectangle 20"/>
          <p:cNvSpPr>
            <a:spLocks noChangeArrowheads="1"/>
          </p:cNvSpPr>
          <p:nvPr/>
        </p:nvSpPr>
        <p:spPr bwMode="auto">
          <a:xfrm rot="26737">
            <a:off x="6175375" y="1871663"/>
            <a:ext cx="1068388"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000" b="1" i="1"/>
              <a:t>e</a:t>
            </a:r>
            <a:r>
              <a:rPr lang="en-US" altLang="zh-CN" sz="2000" b="1" baseline="-25000"/>
              <a:t>AB</a:t>
            </a:r>
            <a:r>
              <a:rPr lang="en-US" altLang="zh-CN" sz="2000" b="1"/>
              <a:t>(</a:t>
            </a:r>
            <a:r>
              <a:rPr lang="en-US" altLang="zh-CN" sz="2000" b="1" i="1"/>
              <a:t>T</a:t>
            </a:r>
            <a:r>
              <a:rPr lang="en-US" altLang="zh-CN" sz="2000" b="1" baseline="-25000"/>
              <a:t>0</a:t>
            </a:r>
            <a:r>
              <a:rPr lang="en-US" altLang="zh-CN" sz="2000" b="1"/>
              <a:t>)</a:t>
            </a:r>
          </a:p>
        </p:txBody>
      </p:sp>
      <p:sp>
        <p:nvSpPr>
          <p:cNvPr id="59403" name="Rectangle 21"/>
          <p:cNvSpPr>
            <a:spLocks noChangeArrowheads="1"/>
          </p:cNvSpPr>
          <p:nvPr/>
        </p:nvSpPr>
        <p:spPr bwMode="auto">
          <a:xfrm rot="26737">
            <a:off x="3708400" y="1268413"/>
            <a:ext cx="114776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000" b="1" i="1"/>
              <a:t>e</a:t>
            </a:r>
            <a:r>
              <a:rPr lang="en-US" altLang="zh-CN" sz="2000" b="1" baseline="-25000"/>
              <a:t>A</a:t>
            </a:r>
            <a:r>
              <a:rPr lang="en-US" altLang="zh-CN" sz="2000" b="1"/>
              <a:t>(</a:t>
            </a:r>
            <a:r>
              <a:rPr lang="en-US" altLang="zh-CN" sz="2000" b="1" i="1"/>
              <a:t>T</a:t>
            </a:r>
            <a:r>
              <a:rPr lang="en-US" altLang="zh-CN" sz="2000" b="1"/>
              <a:t>,</a:t>
            </a:r>
            <a:r>
              <a:rPr lang="en-US" altLang="zh-CN" sz="2000" b="1" i="1"/>
              <a:t>T</a:t>
            </a:r>
            <a:r>
              <a:rPr lang="en-US" altLang="zh-CN" sz="2000" b="1" baseline="-25000"/>
              <a:t>0</a:t>
            </a:r>
            <a:r>
              <a:rPr lang="en-US" altLang="zh-CN" sz="2000" b="1"/>
              <a:t>)</a:t>
            </a:r>
          </a:p>
        </p:txBody>
      </p:sp>
      <p:sp>
        <p:nvSpPr>
          <p:cNvPr id="59404" name="Rectangle 22"/>
          <p:cNvSpPr>
            <a:spLocks noChangeArrowheads="1"/>
          </p:cNvSpPr>
          <p:nvPr/>
        </p:nvSpPr>
        <p:spPr bwMode="auto">
          <a:xfrm rot="26737">
            <a:off x="3886200" y="2790825"/>
            <a:ext cx="129381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000" b="1" i="1"/>
              <a:t>e</a:t>
            </a:r>
            <a:r>
              <a:rPr lang="en-US" altLang="zh-CN" sz="2000" b="1" baseline="-25000"/>
              <a:t>B</a:t>
            </a:r>
            <a:r>
              <a:rPr lang="en-US" altLang="zh-CN" sz="2000" b="1"/>
              <a:t>(</a:t>
            </a:r>
            <a:r>
              <a:rPr lang="en-US" altLang="zh-CN" sz="2000" b="1" i="1"/>
              <a:t>T</a:t>
            </a:r>
            <a:r>
              <a:rPr lang="en-US" altLang="zh-CN" sz="2000" b="1"/>
              <a:t>,</a:t>
            </a:r>
            <a:r>
              <a:rPr lang="en-US" altLang="zh-CN" sz="2000" b="1" i="1"/>
              <a:t>T</a:t>
            </a:r>
            <a:r>
              <a:rPr lang="en-US" altLang="zh-CN" sz="2000" b="1" baseline="-25000"/>
              <a:t>0</a:t>
            </a:r>
            <a:r>
              <a:rPr lang="en-US" altLang="zh-CN" sz="2000" b="1"/>
              <a:t>)</a:t>
            </a:r>
          </a:p>
        </p:txBody>
      </p:sp>
      <p:sp>
        <p:nvSpPr>
          <p:cNvPr id="59405" name="Rectangle 23"/>
          <p:cNvSpPr>
            <a:spLocks noChangeArrowheads="1"/>
          </p:cNvSpPr>
          <p:nvPr/>
        </p:nvSpPr>
        <p:spPr bwMode="auto">
          <a:xfrm rot="26737">
            <a:off x="3563938" y="1700213"/>
            <a:ext cx="3889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000"/>
              <a:t>A</a:t>
            </a:r>
          </a:p>
        </p:txBody>
      </p:sp>
      <p:sp>
        <p:nvSpPr>
          <p:cNvPr id="59406" name="Rectangle 24"/>
          <p:cNvSpPr>
            <a:spLocks noChangeArrowheads="1"/>
          </p:cNvSpPr>
          <p:nvPr/>
        </p:nvSpPr>
        <p:spPr bwMode="auto">
          <a:xfrm rot="26737">
            <a:off x="3487738" y="2647950"/>
            <a:ext cx="4508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000"/>
              <a:t>B</a:t>
            </a:r>
          </a:p>
        </p:txBody>
      </p:sp>
      <p:sp>
        <p:nvSpPr>
          <p:cNvPr id="59407" name="Freeform 25"/>
          <p:cNvSpPr>
            <a:spLocks noChangeArrowheads="1"/>
          </p:cNvSpPr>
          <p:nvPr/>
        </p:nvSpPr>
        <p:spPr bwMode="auto">
          <a:xfrm>
            <a:off x="2725738" y="2038350"/>
            <a:ext cx="3613150" cy="368300"/>
          </a:xfrm>
          <a:custGeom>
            <a:avLst/>
            <a:gdLst>
              <a:gd name="T0" fmla="*/ 0 w 1968"/>
              <a:gd name="T1" fmla="*/ 2147483646 h 192"/>
              <a:gd name="T2" fmla="*/ 2147483646 w 1968"/>
              <a:gd name="T3" fmla="*/ 0 h 192"/>
              <a:gd name="T4" fmla="*/ 2147483646 w 1968"/>
              <a:gd name="T5" fmla="*/ 0 h 192"/>
              <a:gd name="T6" fmla="*/ 2147483646 w 1968"/>
              <a:gd name="T7" fmla="*/ 2147483646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8" h="192">
                <a:moveTo>
                  <a:pt x="0" y="192"/>
                </a:moveTo>
                <a:lnTo>
                  <a:pt x="384" y="0"/>
                </a:lnTo>
                <a:lnTo>
                  <a:pt x="1488" y="0"/>
                </a:lnTo>
                <a:lnTo>
                  <a:pt x="1968" y="192"/>
                </a:lnTo>
              </a:path>
            </a:pathLst>
          </a:cu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408" name="Freeform 26"/>
          <p:cNvSpPr>
            <a:spLocks noChangeArrowheads="1"/>
          </p:cNvSpPr>
          <p:nvPr/>
        </p:nvSpPr>
        <p:spPr bwMode="auto">
          <a:xfrm>
            <a:off x="2725738" y="2419350"/>
            <a:ext cx="3613150" cy="276225"/>
          </a:xfrm>
          <a:custGeom>
            <a:avLst/>
            <a:gdLst>
              <a:gd name="T0" fmla="*/ 0 w 1968"/>
              <a:gd name="T1" fmla="*/ 0 h 144"/>
              <a:gd name="T2" fmla="*/ 2147483646 w 1968"/>
              <a:gd name="T3" fmla="*/ 2147483646 h 144"/>
              <a:gd name="T4" fmla="*/ 2147483646 w 1968"/>
              <a:gd name="T5" fmla="*/ 2147483646 h 144"/>
              <a:gd name="T6" fmla="*/ 2147483646 w 1968"/>
              <a:gd name="T7" fmla="*/ 0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8" h="144">
                <a:moveTo>
                  <a:pt x="0" y="0"/>
                </a:moveTo>
                <a:lnTo>
                  <a:pt x="384" y="144"/>
                </a:lnTo>
                <a:lnTo>
                  <a:pt x="1488" y="144"/>
                </a:lnTo>
                <a:lnTo>
                  <a:pt x="1968" y="0"/>
                </a:lnTo>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409" name="Line 27"/>
          <p:cNvSpPr>
            <a:spLocks noChangeShapeType="1"/>
          </p:cNvSpPr>
          <p:nvPr/>
        </p:nvSpPr>
        <p:spPr bwMode="auto">
          <a:xfrm>
            <a:off x="2649538" y="2462213"/>
            <a:ext cx="228600"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0" name="Line 28"/>
          <p:cNvSpPr>
            <a:spLocks noChangeShapeType="1"/>
          </p:cNvSpPr>
          <p:nvPr/>
        </p:nvSpPr>
        <p:spPr bwMode="auto">
          <a:xfrm rot="-5400000">
            <a:off x="4098925" y="2693988"/>
            <a:ext cx="301625"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1" name="Line 29"/>
          <p:cNvSpPr>
            <a:spLocks noChangeShapeType="1"/>
          </p:cNvSpPr>
          <p:nvPr/>
        </p:nvSpPr>
        <p:spPr bwMode="auto">
          <a:xfrm>
            <a:off x="2606675" y="2400300"/>
            <a:ext cx="301625"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2" name="Line 30"/>
          <p:cNvSpPr>
            <a:spLocks noChangeShapeType="1"/>
          </p:cNvSpPr>
          <p:nvPr/>
        </p:nvSpPr>
        <p:spPr bwMode="auto">
          <a:xfrm>
            <a:off x="6188075" y="2452688"/>
            <a:ext cx="228600"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3" name="Line 31"/>
          <p:cNvSpPr>
            <a:spLocks noChangeShapeType="1"/>
          </p:cNvSpPr>
          <p:nvPr/>
        </p:nvSpPr>
        <p:spPr bwMode="auto">
          <a:xfrm>
            <a:off x="6173788" y="2376488"/>
            <a:ext cx="301625"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4" name="Line 32"/>
          <p:cNvSpPr>
            <a:spLocks noChangeShapeType="1"/>
          </p:cNvSpPr>
          <p:nvPr/>
        </p:nvSpPr>
        <p:spPr bwMode="auto">
          <a:xfrm rot="-5400000">
            <a:off x="4098925" y="2036763"/>
            <a:ext cx="301625"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5" name="Line 33"/>
          <p:cNvSpPr>
            <a:spLocks noChangeShapeType="1"/>
          </p:cNvSpPr>
          <p:nvPr/>
        </p:nvSpPr>
        <p:spPr bwMode="auto">
          <a:xfrm rot="-5400000">
            <a:off x="4225925" y="2038350"/>
            <a:ext cx="228600"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6" name="Line 34"/>
          <p:cNvSpPr>
            <a:spLocks noChangeShapeType="1"/>
          </p:cNvSpPr>
          <p:nvPr/>
        </p:nvSpPr>
        <p:spPr bwMode="auto">
          <a:xfrm rot="-5400000">
            <a:off x="4225925" y="2686050"/>
            <a:ext cx="228600"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9417" name="Object 5"/>
          <p:cNvGraphicFramePr>
            <a:graphicFrameLocks noChangeAspect="1"/>
          </p:cNvGraphicFramePr>
          <p:nvPr/>
        </p:nvGraphicFramePr>
        <p:xfrm>
          <a:off x="827088" y="3573463"/>
          <a:ext cx="7345362" cy="519112"/>
        </p:xfrm>
        <a:graphic>
          <a:graphicData uri="http://schemas.openxmlformats.org/presentationml/2006/ole">
            <mc:AlternateContent xmlns:mc="http://schemas.openxmlformats.org/markup-compatibility/2006">
              <mc:Choice xmlns:v="urn:schemas-microsoft-com:vml" Requires="v">
                <p:oleObj spid="_x0000_s59480" r:id="rId9" imgW="3238500" imgH="228600" progId="Equation.3">
                  <p:embed/>
                </p:oleObj>
              </mc:Choice>
              <mc:Fallback>
                <p:oleObj r:id="rId9" imgW="3238500" imgH="2286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3573463"/>
                        <a:ext cx="7345362" cy="5191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18" name="Rectangle 37"/>
          <p:cNvSpPr>
            <a:spLocks noChangeArrowheads="1"/>
          </p:cNvSpPr>
          <p:nvPr/>
        </p:nvSpPr>
        <p:spPr bwMode="auto">
          <a:xfrm>
            <a:off x="539750" y="5229225"/>
            <a:ext cx="83518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N</a:t>
            </a:r>
            <a:r>
              <a:rPr lang="en-US" altLang="zh-CN" sz="2400" baseline="-25000"/>
              <a:t>AT</a:t>
            </a:r>
            <a:r>
              <a:rPr lang="zh-CN" altLang="en-US" sz="2400"/>
              <a:t>、</a:t>
            </a:r>
            <a:r>
              <a:rPr lang="en-US" altLang="zh-CN" sz="2400"/>
              <a:t>N</a:t>
            </a:r>
            <a:r>
              <a:rPr lang="en-US" altLang="zh-CN" sz="2400" baseline="-25000"/>
              <a:t>AT0</a:t>
            </a:r>
            <a:r>
              <a:rPr lang="en-US" altLang="zh-CN" sz="2400"/>
              <a:t>——</a:t>
            </a:r>
            <a:r>
              <a:rPr lang="zh-CN" altLang="en-US" sz="2400"/>
              <a:t>导体</a:t>
            </a:r>
            <a:r>
              <a:rPr lang="en-US" altLang="zh-CN" sz="2400"/>
              <a:t>A</a:t>
            </a:r>
            <a:r>
              <a:rPr lang="zh-CN" altLang="en-US" sz="2400"/>
              <a:t>在结点温度为</a:t>
            </a:r>
            <a:r>
              <a:rPr lang="en-US" altLang="zh-CN" sz="2400"/>
              <a:t>T</a:t>
            </a:r>
            <a:r>
              <a:rPr lang="zh-CN" altLang="en-US" sz="2400"/>
              <a:t>和</a:t>
            </a:r>
            <a:r>
              <a:rPr lang="en-US" altLang="zh-CN" sz="2400"/>
              <a:t>T</a:t>
            </a:r>
            <a:r>
              <a:rPr lang="en-US" altLang="zh-CN" sz="2400" baseline="-25000"/>
              <a:t>0</a:t>
            </a:r>
            <a:r>
              <a:rPr lang="zh-CN" altLang="en-US" sz="2400"/>
              <a:t>时的电子密度；                                             </a:t>
            </a:r>
            <a:r>
              <a:rPr lang="en-US" altLang="zh-CN" sz="2400"/>
              <a:t>N</a:t>
            </a:r>
            <a:r>
              <a:rPr lang="en-US" altLang="zh-CN" sz="2400" baseline="-25000"/>
              <a:t>BT</a:t>
            </a:r>
            <a:r>
              <a:rPr lang="zh-CN" altLang="en-US" sz="2400"/>
              <a:t>、</a:t>
            </a:r>
            <a:r>
              <a:rPr lang="en-US" altLang="zh-CN" sz="2400"/>
              <a:t>N</a:t>
            </a:r>
            <a:r>
              <a:rPr lang="en-US" altLang="zh-CN" sz="2400" baseline="-25000"/>
              <a:t>BT0</a:t>
            </a:r>
            <a:r>
              <a:rPr lang="en-US" altLang="zh-CN" sz="2400"/>
              <a:t>——</a:t>
            </a:r>
            <a:r>
              <a:rPr lang="zh-CN" altLang="en-US" sz="2400"/>
              <a:t>导体</a:t>
            </a:r>
            <a:r>
              <a:rPr lang="en-US" altLang="zh-CN" sz="2400"/>
              <a:t>B</a:t>
            </a:r>
            <a:r>
              <a:rPr lang="zh-CN" altLang="en-US" sz="2400"/>
              <a:t>在结点温度为</a:t>
            </a:r>
            <a:r>
              <a:rPr lang="en-US" altLang="zh-CN" sz="2400"/>
              <a:t>T</a:t>
            </a:r>
            <a:r>
              <a:rPr lang="zh-CN" altLang="en-US" sz="2400"/>
              <a:t>和</a:t>
            </a:r>
            <a:r>
              <a:rPr lang="en-US" altLang="zh-CN" sz="2400"/>
              <a:t>T</a:t>
            </a:r>
            <a:r>
              <a:rPr lang="en-US" altLang="zh-CN" sz="2400" baseline="-25000"/>
              <a:t>0</a:t>
            </a:r>
            <a:r>
              <a:rPr lang="zh-CN" altLang="en-US" sz="2400"/>
              <a:t>时的电子密度；</a:t>
            </a:r>
          </a:p>
          <a:p>
            <a:pPr eaLnBrk="1" hangingPunct="1">
              <a:spcBef>
                <a:spcPct val="0"/>
              </a:spcBef>
              <a:buFontTx/>
              <a:buNone/>
            </a:pPr>
            <a:r>
              <a:rPr lang="en-US" altLang="zh-CN" i="1"/>
              <a:t>σ</a:t>
            </a:r>
            <a:r>
              <a:rPr lang="en-US" altLang="zh-CN" i="1" baseline="-25000"/>
              <a:t>A</a:t>
            </a:r>
            <a:r>
              <a:rPr lang="en-US" altLang="zh-CN" sz="2400"/>
              <a:t> </a:t>
            </a:r>
            <a:r>
              <a:rPr lang="zh-CN" altLang="en-US" sz="2400"/>
              <a:t>、 </a:t>
            </a:r>
            <a:r>
              <a:rPr lang="en-US" altLang="zh-CN" i="1"/>
              <a:t>σ</a:t>
            </a:r>
            <a:r>
              <a:rPr lang="en-US" altLang="zh-CN" sz="2400" i="1" baseline="-25000"/>
              <a:t>B</a:t>
            </a:r>
            <a:r>
              <a:rPr lang="en-US" altLang="zh-CN" sz="2400"/>
              <a:t>——</a:t>
            </a:r>
            <a:r>
              <a:rPr lang="zh-CN" altLang="en-US" sz="2400"/>
              <a:t>导体</a:t>
            </a:r>
            <a:r>
              <a:rPr lang="en-US" altLang="zh-CN" sz="2400"/>
              <a:t>A</a:t>
            </a:r>
            <a:r>
              <a:rPr lang="zh-CN" altLang="en-US" sz="2400"/>
              <a:t>和</a:t>
            </a:r>
            <a:r>
              <a:rPr lang="en-US" altLang="zh-CN" sz="2400"/>
              <a:t>B</a:t>
            </a:r>
            <a:r>
              <a:rPr lang="zh-CN" altLang="en-US" sz="2400"/>
              <a:t>的汤姆逊系数。</a:t>
            </a:r>
          </a:p>
        </p:txBody>
      </p:sp>
      <p:sp>
        <p:nvSpPr>
          <p:cNvPr id="59419" name="AutoShape 38"/>
          <p:cNvSpPr>
            <a:spLocks noChangeArrowheads="1"/>
          </p:cNvSpPr>
          <p:nvPr/>
        </p:nvSpPr>
        <p:spPr bwMode="auto">
          <a:xfrm>
            <a:off x="7164388" y="1412875"/>
            <a:ext cx="1979612" cy="1219200"/>
          </a:xfrm>
          <a:prstGeom prst="cloudCallout">
            <a:avLst>
              <a:gd name="adj1" fmla="val -62361"/>
              <a:gd name="adj2" fmla="val 31773"/>
            </a:avLst>
          </a:prstGeom>
          <a:solidFill>
            <a:srgbClr val="00FFFF"/>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a:t>冷端</a:t>
            </a:r>
          </a:p>
          <a:p>
            <a:pPr algn="ctr" eaLnBrk="1" hangingPunct="1">
              <a:spcBef>
                <a:spcPct val="0"/>
              </a:spcBef>
              <a:buFontTx/>
              <a:buNone/>
            </a:pPr>
            <a:r>
              <a:rPr lang="zh-CN" altLang="en-US" sz="2800"/>
              <a:t>参比端</a:t>
            </a:r>
          </a:p>
        </p:txBody>
      </p:sp>
      <p:sp>
        <p:nvSpPr>
          <p:cNvPr id="59420" name="AutoShape 39"/>
          <p:cNvSpPr>
            <a:spLocks noChangeArrowheads="1"/>
          </p:cNvSpPr>
          <p:nvPr/>
        </p:nvSpPr>
        <p:spPr bwMode="auto">
          <a:xfrm>
            <a:off x="107950" y="1196975"/>
            <a:ext cx="2016125" cy="1295400"/>
          </a:xfrm>
          <a:prstGeom prst="cloudCallout">
            <a:avLst>
              <a:gd name="adj1" fmla="val 62037"/>
              <a:gd name="adj2" fmla="val 39282"/>
            </a:avLst>
          </a:prstGeom>
          <a:solidFill>
            <a:srgbClr val="FF00FF"/>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a:t>热端</a:t>
            </a:r>
          </a:p>
          <a:p>
            <a:pPr algn="ctr" eaLnBrk="1" hangingPunct="1">
              <a:spcBef>
                <a:spcPct val="0"/>
              </a:spcBef>
              <a:buFontTx/>
              <a:buNone/>
            </a:pPr>
            <a:r>
              <a:rPr lang="zh-CN" altLang="en-US" sz="2800"/>
              <a:t>测量端</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685800" y="609600"/>
            <a:ext cx="7772400" cy="609600"/>
          </a:xfrm>
        </p:spPr>
        <p:txBody>
          <a:bodyPr/>
          <a:lstStyle/>
          <a:p>
            <a:pPr eaLnBrk="1" hangingPunct="1"/>
            <a:r>
              <a:rPr lang="zh-CN" altLang="en-US" sz="6000" smtClean="0">
                <a:solidFill>
                  <a:schemeClr val="tx1"/>
                </a:solidFill>
                <a:ea typeface="隶书" panose="02010509060101010101" pitchFamily="49" charset="-122"/>
              </a:rPr>
              <a:t>热电效应的数学描述</a:t>
            </a:r>
          </a:p>
        </p:txBody>
      </p:sp>
      <p:sp>
        <p:nvSpPr>
          <p:cNvPr id="60419" name="Rectangle 6"/>
          <p:cNvSpPr>
            <a:spLocks noChangeArrowheads="1"/>
          </p:cNvSpPr>
          <p:nvPr/>
        </p:nvSpPr>
        <p:spPr bwMode="auto">
          <a:xfrm>
            <a:off x="3881438"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60420" name="Rectangle 11"/>
          <p:cNvSpPr>
            <a:spLocks noChangeArrowheads="1"/>
          </p:cNvSpPr>
          <p:nvPr/>
        </p:nvSpPr>
        <p:spPr bwMode="auto">
          <a:xfrm>
            <a:off x="323850" y="1484313"/>
            <a:ext cx="7993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tabLst>
                <a:tab pos="0" algn="l"/>
              </a:tabLst>
              <a:defRPr sz="3200">
                <a:solidFill>
                  <a:schemeClr val="tx1"/>
                </a:solidFill>
                <a:latin typeface="Times New Roman" panose="02020603050405020304" pitchFamily="18" charset="0"/>
                <a:ea typeface="宋体" panose="02010600030101010101" pitchFamily="2" charset="-122"/>
              </a:defRPr>
            </a:lvl1pPr>
            <a:lvl2pPr marL="179388">
              <a:spcBef>
                <a:spcPct val="20000"/>
              </a:spcBef>
              <a:buChar char="–"/>
              <a:tabLst>
                <a:tab pos="0" algn="l"/>
              </a:tabLst>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0" algn="l"/>
              </a:tabLst>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0" algn="l"/>
              </a:tabLst>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0" algn="l"/>
              </a:tabLst>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0" algn="l"/>
              </a:tabLs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0" algn="l"/>
              </a:tabLs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0" algn="l"/>
              </a:tabLs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0" algn="l"/>
              </a:tabLst>
              <a:defRPr sz="2000">
                <a:solidFill>
                  <a:schemeClr val="tx1"/>
                </a:solidFill>
                <a:latin typeface="Times New Roman" panose="02020603050405020304" pitchFamily="18" charset="0"/>
                <a:ea typeface="宋体" panose="02010600030101010101" pitchFamily="2" charset="-122"/>
              </a:defRPr>
            </a:lvl9pPr>
          </a:lstStyle>
          <a:p>
            <a:pPr lvl="1" eaLnBrk="1" hangingPunct="1">
              <a:spcBef>
                <a:spcPct val="50000"/>
              </a:spcBef>
              <a:buFontTx/>
              <a:buNone/>
            </a:pPr>
            <a:r>
              <a:rPr lang="zh-CN" altLang="en-US">
                <a:latin typeface="Arial" panose="020B0604020202020204" pitchFamily="34" charset="0"/>
              </a:rPr>
              <a:t>热电势中接触电势占主导作用</a:t>
            </a:r>
            <a:endParaRPr lang="zh-CN" altLang="en-US">
              <a:latin typeface="宋体" panose="02010600030101010101" pitchFamily="2" charset="-122"/>
            </a:endParaRPr>
          </a:p>
        </p:txBody>
      </p:sp>
      <p:sp>
        <p:nvSpPr>
          <p:cNvPr id="60421" name="Rectangle 13"/>
          <p:cNvSpPr>
            <a:spLocks noChangeArrowheads="1"/>
          </p:cNvSpPr>
          <p:nvPr/>
        </p:nvSpPr>
        <p:spPr bwMode="auto">
          <a:xfrm>
            <a:off x="1116013" y="3573463"/>
            <a:ext cx="6697662" cy="57626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i="1">
                <a:latin typeface="宋体" panose="02010600030101010101" pitchFamily="2" charset="-122"/>
              </a:rPr>
              <a:t>E</a:t>
            </a:r>
            <a:r>
              <a:rPr lang="en-US" altLang="zh-CN" sz="2800" baseline="-30000">
                <a:latin typeface="宋体" panose="02010600030101010101" pitchFamily="2" charset="-122"/>
              </a:rPr>
              <a:t>AB</a:t>
            </a:r>
            <a:r>
              <a:rPr lang="en-US" altLang="zh-CN" sz="2800">
                <a:latin typeface="宋体" panose="02010600030101010101" pitchFamily="2" charset="-122"/>
              </a:rPr>
              <a:t>(</a:t>
            </a:r>
            <a:r>
              <a:rPr lang="en-US" altLang="zh-CN" sz="2800" i="1">
                <a:latin typeface="宋体" panose="02010600030101010101" pitchFamily="2" charset="-122"/>
              </a:rPr>
              <a:t>T</a:t>
            </a:r>
            <a:r>
              <a:rPr lang="en-US" altLang="zh-CN" sz="2800">
                <a:latin typeface="宋体" panose="02010600030101010101" pitchFamily="2" charset="-122"/>
              </a:rPr>
              <a:t>,</a:t>
            </a:r>
            <a:r>
              <a:rPr lang="en-US" altLang="zh-CN" sz="2800" i="1">
                <a:latin typeface="宋体" panose="02010600030101010101" pitchFamily="2" charset="-122"/>
              </a:rPr>
              <a:t>T</a:t>
            </a:r>
            <a:r>
              <a:rPr lang="en-US" altLang="zh-CN" sz="2800" baseline="-30000">
                <a:latin typeface="宋体" panose="02010600030101010101" pitchFamily="2" charset="-122"/>
              </a:rPr>
              <a:t>0</a:t>
            </a:r>
            <a:r>
              <a:rPr lang="en-US" altLang="zh-CN" sz="2800">
                <a:latin typeface="宋体" panose="02010600030101010101" pitchFamily="2" charset="-122"/>
              </a:rPr>
              <a:t>)=</a:t>
            </a:r>
            <a:r>
              <a:rPr lang="en-US" altLang="zh-CN" sz="2800" i="1">
                <a:latin typeface="宋体" panose="02010600030101010101" pitchFamily="2" charset="-122"/>
              </a:rPr>
              <a:t>E</a:t>
            </a:r>
            <a:r>
              <a:rPr lang="en-US" altLang="zh-CN" sz="2800" baseline="-30000">
                <a:latin typeface="宋体" panose="02010600030101010101" pitchFamily="2" charset="-122"/>
              </a:rPr>
              <a:t>AB</a:t>
            </a:r>
            <a:r>
              <a:rPr lang="en-US" altLang="zh-CN" sz="2800">
                <a:latin typeface="宋体" panose="02010600030101010101" pitchFamily="2" charset="-122"/>
              </a:rPr>
              <a:t>(</a:t>
            </a:r>
            <a:r>
              <a:rPr lang="en-US" altLang="zh-CN" sz="2800" i="1">
                <a:latin typeface="宋体" panose="02010600030101010101" pitchFamily="2" charset="-122"/>
              </a:rPr>
              <a:t>T </a:t>
            </a:r>
            <a:r>
              <a:rPr lang="en-US" altLang="zh-CN" sz="2800">
                <a:latin typeface="宋体" panose="02010600030101010101" pitchFamily="2" charset="-122"/>
              </a:rPr>
              <a:t>)-</a:t>
            </a:r>
            <a:r>
              <a:rPr lang="en-US" altLang="zh-CN" sz="2800" i="1">
                <a:latin typeface="宋体" panose="02010600030101010101" pitchFamily="2" charset="-122"/>
              </a:rPr>
              <a:t>E</a:t>
            </a:r>
            <a:r>
              <a:rPr lang="en-US" altLang="zh-CN" sz="2800" baseline="-30000">
                <a:latin typeface="宋体" panose="02010600030101010101" pitchFamily="2" charset="-122"/>
              </a:rPr>
              <a:t>AB</a:t>
            </a:r>
            <a:r>
              <a:rPr lang="en-US" altLang="zh-CN" sz="2800">
                <a:latin typeface="宋体" panose="02010600030101010101" pitchFamily="2" charset="-122"/>
              </a:rPr>
              <a:t>(</a:t>
            </a:r>
            <a:r>
              <a:rPr lang="en-US" altLang="zh-CN" sz="2800" i="1">
                <a:latin typeface="宋体" panose="02010600030101010101" pitchFamily="2" charset="-122"/>
              </a:rPr>
              <a:t>T</a:t>
            </a:r>
            <a:r>
              <a:rPr lang="en-US" altLang="zh-CN" sz="2800" baseline="-30000">
                <a:latin typeface="宋体" panose="02010600030101010101" pitchFamily="2" charset="-122"/>
              </a:rPr>
              <a:t>0 </a:t>
            </a:r>
            <a:r>
              <a:rPr lang="en-US" altLang="zh-CN" sz="2800">
                <a:latin typeface="宋体" panose="02010600030101010101" pitchFamily="2" charset="-122"/>
              </a:rPr>
              <a:t>)=</a:t>
            </a:r>
            <a:r>
              <a:rPr lang="en-US" altLang="zh-CN" sz="2800" i="1">
                <a:latin typeface="宋体" panose="02010600030101010101" pitchFamily="2" charset="-122"/>
              </a:rPr>
              <a:t>f</a:t>
            </a:r>
            <a:r>
              <a:rPr lang="en-US" altLang="zh-CN" sz="2800">
                <a:latin typeface="宋体" panose="02010600030101010101" pitchFamily="2" charset="-122"/>
              </a:rPr>
              <a:t>(</a:t>
            </a:r>
            <a:r>
              <a:rPr lang="en-US" altLang="zh-CN" sz="2800" i="1">
                <a:latin typeface="宋体" panose="02010600030101010101" pitchFamily="2" charset="-122"/>
              </a:rPr>
              <a:t>T </a:t>
            </a:r>
            <a:r>
              <a:rPr lang="en-US" altLang="zh-CN" sz="2800">
                <a:latin typeface="宋体" panose="02010600030101010101" pitchFamily="2" charset="-122"/>
              </a:rPr>
              <a:t>)-C=</a:t>
            </a:r>
            <a:r>
              <a:rPr lang="en-US" altLang="zh-CN" sz="2800" i="1">
                <a:latin typeface="宋体" panose="02010600030101010101" pitchFamily="2" charset="-122"/>
              </a:rPr>
              <a:t>g</a:t>
            </a:r>
            <a:r>
              <a:rPr lang="en-US" altLang="zh-CN" sz="2800">
                <a:latin typeface="宋体" panose="02010600030101010101" pitchFamily="2" charset="-122"/>
              </a:rPr>
              <a:t>(</a:t>
            </a:r>
            <a:r>
              <a:rPr lang="en-US" altLang="zh-CN" sz="2800" i="1">
                <a:latin typeface="宋体" panose="02010600030101010101" pitchFamily="2" charset="-122"/>
              </a:rPr>
              <a:t>T </a:t>
            </a:r>
            <a:r>
              <a:rPr lang="en-US" altLang="zh-CN" sz="2800">
                <a:latin typeface="宋体" panose="02010600030101010101" pitchFamily="2" charset="-122"/>
              </a:rPr>
              <a:t>)</a:t>
            </a:r>
          </a:p>
        </p:txBody>
      </p:sp>
      <p:sp>
        <p:nvSpPr>
          <p:cNvPr id="60422" name="Rectangle 18"/>
          <p:cNvSpPr>
            <a:spLocks noChangeArrowheads="1"/>
          </p:cNvSpPr>
          <p:nvPr/>
        </p:nvSpPr>
        <p:spPr bwMode="auto">
          <a:xfrm>
            <a:off x="395288" y="4365625"/>
            <a:ext cx="8424862" cy="2308225"/>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t>       </a:t>
            </a:r>
            <a:r>
              <a:rPr lang="zh-CN" altLang="en-US" sz="2400" b="1"/>
              <a:t>热电偶的热电势，取决于两端温度。导体材料确定后，热电势的大小只与热电偶两端的温度有关。如果使</a:t>
            </a:r>
            <a:r>
              <a:rPr lang="en-US" altLang="zh-CN" sz="2400" b="1"/>
              <a:t>E</a:t>
            </a:r>
            <a:r>
              <a:rPr lang="en-US" altLang="zh-CN" sz="2400" b="1" baseline="-25000"/>
              <a:t>AB</a:t>
            </a:r>
            <a:r>
              <a:rPr lang="en-US" altLang="zh-CN" sz="2400" b="1"/>
              <a:t>(T0)=</a:t>
            </a:r>
            <a:r>
              <a:rPr lang="zh-CN" altLang="en-US" sz="2400" b="1"/>
              <a:t>常数，则回路热电势</a:t>
            </a:r>
            <a:r>
              <a:rPr lang="en-US" altLang="zh-CN" sz="2400" b="1"/>
              <a:t>E</a:t>
            </a:r>
            <a:r>
              <a:rPr lang="en-US" altLang="zh-CN" sz="2400" b="1" baseline="-25000"/>
              <a:t>AB</a:t>
            </a:r>
            <a:r>
              <a:rPr lang="en-US" altLang="zh-CN" sz="2400" b="1"/>
              <a:t>(T</a:t>
            </a:r>
            <a:r>
              <a:rPr lang="zh-CN" altLang="en-US" sz="2400" b="1"/>
              <a:t>，</a:t>
            </a:r>
            <a:r>
              <a:rPr lang="en-US" altLang="zh-CN" sz="2400" b="1"/>
              <a:t>T0)</a:t>
            </a:r>
            <a:r>
              <a:rPr lang="zh-CN" altLang="en-US" sz="2400" b="1"/>
              <a:t>就只与温度</a:t>
            </a:r>
            <a:r>
              <a:rPr lang="en-US" altLang="zh-CN" sz="2400" b="1"/>
              <a:t>T</a:t>
            </a:r>
            <a:r>
              <a:rPr lang="zh-CN" altLang="en-US" sz="2400" b="1"/>
              <a:t>有关，而且是</a:t>
            </a:r>
            <a:r>
              <a:rPr lang="en-US" altLang="zh-CN" sz="2400" b="1"/>
              <a:t>T</a:t>
            </a:r>
            <a:r>
              <a:rPr lang="zh-CN" altLang="en-US" sz="2400" b="1"/>
              <a:t>的单值函数，这就是利用热电偶测温的原理。在工程应用中，常用实验的方法得出参比端为</a:t>
            </a:r>
            <a:r>
              <a:rPr lang="en-US" altLang="zh-CN" sz="2400" b="1"/>
              <a:t>0 °C</a:t>
            </a:r>
            <a:r>
              <a:rPr lang="zh-CN" altLang="en-US" sz="2400" b="1"/>
              <a:t>时热端温度与热电势的关系并做成表格，称为分度表。</a:t>
            </a:r>
          </a:p>
        </p:txBody>
      </p:sp>
      <p:graphicFrame>
        <p:nvGraphicFramePr>
          <p:cNvPr id="60423" name="Object 20"/>
          <p:cNvGraphicFramePr>
            <a:graphicFrameLocks noChangeAspect="1"/>
          </p:cNvGraphicFramePr>
          <p:nvPr/>
        </p:nvGraphicFramePr>
        <p:xfrm>
          <a:off x="2151063" y="2565400"/>
          <a:ext cx="1897062" cy="865188"/>
        </p:xfrm>
        <a:graphic>
          <a:graphicData uri="http://schemas.openxmlformats.org/presentationml/2006/ole">
            <mc:AlternateContent xmlns:mc="http://schemas.openxmlformats.org/markup-compatibility/2006">
              <mc:Choice xmlns:v="urn:schemas-microsoft-com:vml" Requires="v">
                <p:oleObj spid="_x0000_s60483" r:id="rId3" imgW="914400" imgH="431800" progId="Equation.3">
                  <p:embed/>
                </p:oleObj>
              </mc:Choice>
              <mc:Fallback>
                <p:oleObj r:id="rId3" imgW="914400" imgH="43180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1063" y="2565400"/>
                        <a:ext cx="1897062" cy="8651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4" name="Object 21"/>
          <p:cNvGraphicFramePr>
            <a:graphicFrameLocks noChangeAspect="1"/>
          </p:cNvGraphicFramePr>
          <p:nvPr/>
        </p:nvGraphicFramePr>
        <p:xfrm>
          <a:off x="4054475" y="2565400"/>
          <a:ext cx="2095500" cy="865188"/>
        </p:xfrm>
        <a:graphic>
          <a:graphicData uri="http://schemas.openxmlformats.org/presentationml/2006/ole">
            <mc:AlternateContent xmlns:mc="http://schemas.openxmlformats.org/markup-compatibility/2006">
              <mc:Choice xmlns:v="urn:schemas-microsoft-com:vml" Requires="v">
                <p:oleObj spid="_x0000_s60484" r:id="rId5" imgW="863225" imgH="482391" progId="Equation.3">
                  <p:embed/>
                </p:oleObj>
              </mc:Choice>
              <mc:Fallback>
                <p:oleObj r:id="rId5" imgW="863225" imgH="482391"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475" y="2565400"/>
                        <a:ext cx="2095500" cy="8651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5" name="Object 22"/>
          <p:cNvGraphicFramePr>
            <a:graphicFrameLocks noChangeAspect="1"/>
          </p:cNvGraphicFramePr>
          <p:nvPr/>
        </p:nvGraphicFramePr>
        <p:xfrm>
          <a:off x="6061075" y="2565400"/>
          <a:ext cx="2544763" cy="865188"/>
        </p:xfrm>
        <a:graphic>
          <a:graphicData uri="http://schemas.openxmlformats.org/presentationml/2006/ole">
            <mc:AlternateContent xmlns:mc="http://schemas.openxmlformats.org/markup-compatibility/2006">
              <mc:Choice xmlns:v="urn:schemas-microsoft-com:vml" Requires="v">
                <p:oleObj spid="_x0000_s60485" r:id="rId7" imgW="1066337" imgH="355446" progId="Equation.3">
                  <p:embed/>
                </p:oleObj>
              </mc:Choice>
              <mc:Fallback>
                <p:oleObj r:id="rId7" imgW="1066337" imgH="355446"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1075" y="2565400"/>
                        <a:ext cx="2544763" cy="8651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6" name="Object 23"/>
          <p:cNvGraphicFramePr>
            <a:graphicFrameLocks noChangeAspect="1"/>
          </p:cNvGraphicFramePr>
          <p:nvPr/>
        </p:nvGraphicFramePr>
        <p:xfrm>
          <a:off x="684213" y="2060575"/>
          <a:ext cx="7345362" cy="519113"/>
        </p:xfrm>
        <a:graphic>
          <a:graphicData uri="http://schemas.openxmlformats.org/presentationml/2006/ole">
            <mc:AlternateContent xmlns:mc="http://schemas.openxmlformats.org/markup-compatibility/2006">
              <mc:Choice xmlns:v="urn:schemas-microsoft-com:vml" Requires="v">
                <p:oleObj spid="_x0000_s60486" r:id="rId9" imgW="3238500" imgH="228600" progId="Equation.3">
                  <p:embed/>
                </p:oleObj>
              </mc:Choice>
              <mc:Fallback>
                <p:oleObj r:id="rId9" imgW="3238500" imgH="2286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2060575"/>
                        <a:ext cx="7345362" cy="519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文本框 2"/>
          <p:cNvSpPr txBox="1">
            <a:spLocks noChangeArrowheads="1"/>
          </p:cNvSpPr>
          <p:nvPr>
            <p:custDataLst>
              <p:tags r:id="rId2"/>
            </p:custDataLst>
          </p:nvPr>
        </p:nvSpPr>
        <p:spPr bwMode="auto">
          <a:xfrm>
            <a:off x="965200" y="5588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关于热电偶，下列说法正确的有：</a:t>
            </a:r>
          </a:p>
        </p:txBody>
      </p:sp>
      <p:sp>
        <p:nvSpPr>
          <p:cNvPr id="61443" name="文本框 3"/>
          <p:cNvSpPr txBox="1">
            <a:spLocks noChangeArrowheads="1"/>
          </p:cNvSpPr>
          <p:nvPr>
            <p:custDataLst>
              <p:tags r:id="rId3"/>
            </p:custDataLst>
          </p:nvPr>
        </p:nvSpPr>
        <p:spPr bwMode="auto">
          <a:xfrm>
            <a:off x="1692275" y="2235200"/>
            <a:ext cx="663098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同种导体材料不可以构成热电偶；</a:t>
            </a:r>
          </a:p>
        </p:txBody>
      </p:sp>
      <p:sp>
        <p:nvSpPr>
          <p:cNvPr id="61444" name="文本框 4"/>
          <p:cNvSpPr txBox="1">
            <a:spLocks noChangeArrowheads="1"/>
          </p:cNvSpPr>
          <p:nvPr>
            <p:custDataLst>
              <p:tags r:id="rId4"/>
            </p:custDataLst>
          </p:nvPr>
        </p:nvSpPr>
        <p:spPr bwMode="auto">
          <a:xfrm>
            <a:off x="1692275" y="2921000"/>
            <a:ext cx="663098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同种导体材料可以构成热电偶；</a:t>
            </a:r>
          </a:p>
        </p:txBody>
      </p:sp>
      <p:sp>
        <p:nvSpPr>
          <p:cNvPr id="61445" name="文本框 5"/>
          <p:cNvSpPr txBox="1">
            <a:spLocks noChangeArrowheads="1"/>
          </p:cNvSpPr>
          <p:nvPr>
            <p:custDataLst>
              <p:tags r:id="rId5"/>
            </p:custDataLst>
          </p:nvPr>
        </p:nvSpPr>
        <p:spPr bwMode="auto">
          <a:xfrm>
            <a:off x="1689100" y="3838575"/>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热电偶两端结点温度相同，则热电偶回路中没有电动势；</a:t>
            </a:r>
          </a:p>
        </p:txBody>
      </p:sp>
      <p:sp>
        <p:nvSpPr>
          <p:cNvPr id="61446" name="文本框 6"/>
          <p:cNvSpPr txBox="1">
            <a:spLocks noChangeArrowheads="1"/>
          </p:cNvSpPr>
          <p:nvPr>
            <p:custDataLst>
              <p:tags r:id="rId6"/>
            </p:custDataLst>
          </p:nvPr>
        </p:nvSpPr>
        <p:spPr bwMode="auto">
          <a:xfrm>
            <a:off x="1689100" y="488473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热电偶热端温度低于冷端温度时，热电偶回路中热电势为负值；</a:t>
            </a:r>
          </a:p>
        </p:txBody>
      </p:sp>
      <p:sp>
        <p:nvSpPr>
          <p:cNvPr id="8" name="矩形 7"/>
          <p:cNvSpPr>
            <a:spLocks noChangeAspect="1"/>
          </p:cNvSpPr>
          <p:nvPr>
            <p:custDataLst>
              <p:tags r:id="rId7"/>
            </p:custDataLst>
          </p:nvPr>
        </p:nvSpPr>
        <p:spPr bwMode="auto">
          <a:xfrm>
            <a:off x="977900" y="2300288"/>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A</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9" name="矩形 8"/>
          <p:cNvSpPr>
            <a:spLocks noChangeAspect="1"/>
          </p:cNvSpPr>
          <p:nvPr>
            <p:custDataLst>
              <p:tags r:id="rId8"/>
            </p:custDataLst>
          </p:nvPr>
        </p:nvSpPr>
        <p:spPr bwMode="auto">
          <a:xfrm>
            <a:off x="977900" y="2986088"/>
            <a:ext cx="514350" cy="514350"/>
          </a:xfrm>
          <a:prstGeom prst="rect">
            <a:avLst/>
          </a:prstGeom>
          <a:solidFill>
            <a:srgbClr val="808080">
              <a:alpha val="0"/>
            </a:srgbClr>
          </a:solidFill>
          <a:ln w="127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B</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0" name="矩形 9"/>
          <p:cNvSpPr>
            <a:spLocks noChangeAspect="1"/>
          </p:cNvSpPr>
          <p:nvPr>
            <p:custDataLst>
              <p:tags r:id="rId9"/>
            </p:custDataLst>
          </p:nvPr>
        </p:nvSpPr>
        <p:spPr bwMode="auto">
          <a:xfrm>
            <a:off x="974725" y="3903663"/>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C</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10"/>
            </p:custDataLst>
          </p:nvPr>
        </p:nvSpPr>
        <p:spPr bwMode="auto">
          <a:xfrm>
            <a:off x="974725" y="4948238"/>
            <a:ext cx="514350" cy="514350"/>
          </a:xfrm>
          <a:prstGeom prst="rect">
            <a:avLst/>
          </a:prstGeom>
          <a:solidFill>
            <a:srgbClr val="00FF00">
              <a:alpha val="0"/>
            </a:srgbClr>
          </a:solidFill>
          <a:ln w="254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D</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2" name="圆角矩形 11"/>
          <p:cNvSpPr/>
          <p:nvPr>
            <p:custDataLst>
              <p:tags r:id="rId11"/>
            </p:custDataLst>
          </p:nvPr>
        </p:nvSpPr>
        <p:spPr bwMode="auto">
          <a:xfrm>
            <a:off x="6172200" y="6215063"/>
            <a:ext cx="1543050" cy="411162"/>
          </a:xfrm>
          <a:prstGeom prst="roundRect">
            <a:avLst/>
          </a:prstGeom>
          <a:solidFill>
            <a:srgbClr val="808080">
              <a:alpha val="0"/>
            </a:srgbClr>
          </a:solidFill>
          <a:ln w="381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zh-CN" altLang="en-US" sz="2400" noProof="1">
                <a:latin typeface="微软雅黑" panose="020B0503020204020204" charset="-122"/>
                <a:ea typeface="微软雅黑" panose="020B0503020204020204" charset="-122"/>
                <a:sym typeface="微软雅黑" panose="020B0503020204020204" charset="-122"/>
              </a:rPr>
              <a:t>提交</a:t>
            </a:r>
          </a:p>
        </p:txBody>
      </p:sp>
      <p:grpSp>
        <p:nvGrpSpPr>
          <p:cNvPr id="61452" name="组合 16"/>
          <p:cNvGrpSpPr>
            <a:grpSpLocks/>
          </p:cNvGrpSpPr>
          <p:nvPr>
            <p:custDataLst>
              <p:tags r:id="rId12"/>
            </p:custDataLst>
          </p:nvPr>
        </p:nvGrpSpPr>
        <p:grpSpPr bwMode="auto">
          <a:xfrm>
            <a:off x="0" y="0"/>
            <a:ext cx="9144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14" name="ColorBlock"/>
            <p:cNvSpPr/>
            <p:nvPr>
              <p:custDataLst>
                <p:tags r:id="rId15"/>
              </p:custDataLst>
            </p:nvPr>
          </p:nvSpPr>
          <p:spPr bwMode="auto">
            <a:xfrm>
              <a:off x="0" y="0"/>
              <a:ext cx="190500" cy="635000"/>
            </a:xfrm>
            <a:prstGeom prst="rect">
              <a:avLst/>
            </a:prstGeom>
            <a:solidFill>
              <a:srgbClr val="639EF4">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61456" name="TypeText"/>
            <p:cNvSpPr txBox="1">
              <a:spLocks noChangeArrowheads="1"/>
            </p:cNvSpPr>
            <p:nvPr>
              <p:custDataLst>
                <p:tags r:id="rId16"/>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61457" name="TipText"/>
            <p:cNvSpPr txBox="1">
              <a:spLocks noChangeArrowheads="1"/>
            </p:cNvSpPr>
            <p:nvPr>
              <p:custDataLst>
                <p:tags r:id="rId17"/>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61453" name="图片 1"/>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685800" y="609600"/>
            <a:ext cx="7772400" cy="609600"/>
          </a:xfrm>
        </p:spPr>
        <p:txBody>
          <a:bodyPr/>
          <a:lstStyle/>
          <a:p>
            <a:pPr eaLnBrk="1" hangingPunct="1"/>
            <a:r>
              <a:rPr lang="zh-CN" altLang="en-US" sz="6000" smtClean="0">
                <a:solidFill>
                  <a:schemeClr val="tx1"/>
                </a:solidFill>
                <a:ea typeface="隶书" panose="02010509060101010101" pitchFamily="49" charset="-122"/>
              </a:rPr>
              <a:t>热电效应－思考题</a:t>
            </a:r>
            <a:r>
              <a:rPr lang="en-US" altLang="zh-CN" sz="6000" smtClean="0">
                <a:solidFill>
                  <a:schemeClr val="tx1"/>
                </a:solidFill>
                <a:ea typeface="隶书" panose="02010509060101010101" pitchFamily="49" charset="-122"/>
              </a:rPr>
              <a:t>2</a:t>
            </a:r>
          </a:p>
        </p:txBody>
      </p:sp>
      <p:sp>
        <p:nvSpPr>
          <p:cNvPr id="62467" name="Text Box 3"/>
          <p:cNvSpPr txBox="1">
            <a:spLocks noChangeArrowheads="1"/>
          </p:cNvSpPr>
          <p:nvPr/>
        </p:nvSpPr>
        <p:spPr bwMode="auto">
          <a:xfrm>
            <a:off x="611188" y="1412875"/>
            <a:ext cx="7620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b="1"/>
              <a:t>同种导体材料能否构成热电偶？</a:t>
            </a:r>
          </a:p>
          <a:p>
            <a:pPr eaLnBrk="1" hangingPunct="1">
              <a:spcBef>
                <a:spcPct val="50000"/>
              </a:spcBef>
              <a:buFont typeface="Wingdings" panose="05000000000000000000" pitchFamily="2" charset="2"/>
              <a:buChar char="q"/>
            </a:pPr>
            <a:r>
              <a:rPr lang="zh-CN" altLang="en-US" b="1"/>
              <a:t>热电偶两端接点温度相同，热电偶回路中是否有热电势？</a:t>
            </a:r>
          </a:p>
          <a:p>
            <a:pPr eaLnBrk="1" hangingPunct="1">
              <a:spcBef>
                <a:spcPct val="50000"/>
              </a:spcBef>
              <a:buFont typeface="Wingdings" panose="05000000000000000000" pitchFamily="2" charset="2"/>
              <a:buChar char="q"/>
            </a:pPr>
            <a:r>
              <a:rPr lang="zh-CN" altLang="en-US" b="1"/>
              <a:t>热电势大小和电极材料、冷热端温度有关，和电极粗细、长短是否有关？为什么？</a:t>
            </a:r>
          </a:p>
        </p:txBody>
      </p:sp>
      <p:sp>
        <p:nvSpPr>
          <p:cNvPr id="62468" name="Rectangle 6"/>
          <p:cNvSpPr>
            <a:spLocks noChangeArrowheads="1"/>
          </p:cNvSpPr>
          <p:nvPr/>
        </p:nvSpPr>
        <p:spPr bwMode="auto">
          <a:xfrm>
            <a:off x="395288" y="5157788"/>
            <a:ext cx="8569325" cy="1373187"/>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latin typeface="Arial" panose="020B0604020202020204" pitchFamily="34" charset="0"/>
              </a:rPr>
              <a:t>只有用不同性质的导体</a:t>
            </a:r>
            <a:r>
              <a:rPr lang="en-US" altLang="zh-CN" sz="2800">
                <a:latin typeface="Arial" panose="020B0604020202020204" pitchFamily="34" charset="0"/>
              </a:rPr>
              <a:t>(</a:t>
            </a:r>
            <a:r>
              <a:rPr lang="zh-CN" altLang="en-US" sz="2800">
                <a:latin typeface="Arial" panose="020B0604020202020204" pitchFamily="34" charset="0"/>
              </a:rPr>
              <a:t>或半导体</a:t>
            </a:r>
            <a:r>
              <a:rPr lang="en-US" altLang="zh-CN" sz="2800">
                <a:latin typeface="Arial" panose="020B0604020202020204" pitchFamily="34" charset="0"/>
              </a:rPr>
              <a:t>)</a:t>
            </a:r>
            <a:r>
              <a:rPr lang="zh-CN" altLang="en-US" sz="2800">
                <a:latin typeface="Arial" panose="020B0604020202020204" pitchFamily="34" charset="0"/>
              </a:rPr>
              <a:t>才能组合成热电偶；相同材料不会产生热电势，因为当</a:t>
            </a:r>
            <a:r>
              <a:rPr lang="en-US" altLang="zh-CN" sz="2800">
                <a:latin typeface="Arial" panose="020B0604020202020204" pitchFamily="34" charset="0"/>
              </a:rPr>
              <a:t>A</a:t>
            </a:r>
            <a:r>
              <a:rPr lang="zh-CN" altLang="en-US" sz="2800">
                <a:latin typeface="Arial" panose="020B0604020202020204" pitchFamily="34" charset="0"/>
              </a:rPr>
              <a:t>、</a:t>
            </a:r>
            <a:r>
              <a:rPr lang="en-US" altLang="zh-CN" sz="2800">
                <a:latin typeface="Arial" panose="020B0604020202020204" pitchFamily="34" charset="0"/>
              </a:rPr>
              <a:t>B</a:t>
            </a:r>
            <a:r>
              <a:rPr lang="zh-CN" altLang="en-US" sz="2800">
                <a:latin typeface="Arial" panose="020B0604020202020204" pitchFamily="34" charset="0"/>
              </a:rPr>
              <a:t>两种导体是同一种材料时，</a:t>
            </a:r>
            <a:r>
              <a:rPr lang="en-US" altLang="zh-CN" sz="2800">
                <a:latin typeface="Arial" panose="020B0604020202020204" pitchFamily="34" charset="0"/>
              </a:rPr>
              <a:t>ln(N</a:t>
            </a:r>
            <a:r>
              <a:rPr lang="en-US" altLang="zh-CN" sz="2800" baseline="-25000">
                <a:latin typeface="Arial" panose="020B0604020202020204" pitchFamily="34" charset="0"/>
              </a:rPr>
              <a:t>A</a:t>
            </a:r>
            <a:r>
              <a:rPr lang="en-US" altLang="zh-CN" sz="2800">
                <a:latin typeface="Arial" panose="020B0604020202020204" pitchFamily="34" charset="0"/>
              </a:rPr>
              <a:t>/N</a:t>
            </a:r>
            <a:r>
              <a:rPr lang="en-US" altLang="zh-CN" sz="2800" baseline="-25000">
                <a:latin typeface="Arial" panose="020B0604020202020204" pitchFamily="34" charset="0"/>
              </a:rPr>
              <a:t>B</a:t>
            </a:r>
            <a:r>
              <a:rPr lang="en-US" altLang="zh-CN" sz="2800">
                <a:latin typeface="Arial" panose="020B0604020202020204" pitchFamily="34" charset="0"/>
              </a:rPr>
              <a:t>)=0</a:t>
            </a:r>
            <a:r>
              <a:rPr lang="zh-CN" altLang="en-US" sz="2800">
                <a:latin typeface="Arial" panose="020B0604020202020204" pitchFamily="34" charset="0"/>
              </a:rPr>
              <a:t>，即</a:t>
            </a:r>
            <a:r>
              <a:rPr lang="en-US" altLang="zh-CN" sz="2800" i="1">
                <a:latin typeface="Arial" panose="020B0604020202020204" pitchFamily="34" charset="0"/>
              </a:rPr>
              <a:t>E</a:t>
            </a:r>
            <a:r>
              <a:rPr lang="en-US" altLang="zh-CN" sz="2800" baseline="-25000">
                <a:latin typeface="Arial" panose="020B0604020202020204" pitchFamily="34" charset="0"/>
              </a:rPr>
              <a:t>AB</a:t>
            </a:r>
            <a:r>
              <a:rPr lang="en-US" altLang="zh-CN" sz="2800">
                <a:latin typeface="Arial" panose="020B0604020202020204" pitchFamily="34" charset="0"/>
              </a:rPr>
              <a:t>(</a:t>
            </a:r>
            <a:r>
              <a:rPr lang="en-US" altLang="zh-CN" sz="2800" i="1">
                <a:latin typeface="Arial" panose="020B0604020202020204" pitchFamily="34" charset="0"/>
              </a:rPr>
              <a:t>T</a:t>
            </a:r>
            <a:r>
              <a:rPr lang="zh-CN" altLang="en-US" sz="2800">
                <a:latin typeface="Arial" panose="020B0604020202020204" pitchFamily="34" charset="0"/>
              </a:rPr>
              <a:t>，</a:t>
            </a:r>
            <a:r>
              <a:rPr lang="en-US" altLang="zh-CN" sz="2800" i="1">
                <a:latin typeface="Arial" panose="020B0604020202020204" pitchFamily="34" charset="0"/>
              </a:rPr>
              <a:t>T</a:t>
            </a:r>
            <a:r>
              <a:rPr lang="en-US" altLang="zh-CN" sz="2800">
                <a:latin typeface="Arial" panose="020B0604020202020204" pitchFamily="34" charset="0"/>
              </a:rPr>
              <a:t>0)=0</a:t>
            </a:r>
            <a:r>
              <a:rPr lang="en-US" altLang="zh-CN" sz="1200">
                <a:latin typeface="Arial" panose="020B0604020202020204" pitchFamily="34" charset="0"/>
              </a:rPr>
              <a:t> </a:t>
            </a:r>
            <a:r>
              <a:rPr lang="zh-CN" altLang="en-US" sz="2400" b="1"/>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1143000" y="685800"/>
            <a:ext cx="6781800" cy="1219200"/>
          </a:xfrm>
        </p:spPr>
        <p:txBody>
          <a:bodyPr/>
          <a:lstStyle/>
          <a:p>
            <a:pPr eaLnBrk="1" hangingPunct="1"/>
            <a:r>
              <a:rPr lang="zh-CN" altLang="en-US" sz="6000" smtClean="0">
                <a:solidFill>
                  <a:schemeClr val="tx1"/>
                </a:solidFill>
                <a:ea typeface="隶书" panose="02010509060101010101" pitchFamily="49" charset="-122"/>
              </a:rPr>
              <a:t>热电偶实用定律</a:t>
            </a:r>
            <a:r>
              <a:rPr lang="en-US" altLang="zh-CN" sz="6000" smtClean="0">
                <a:solidFill>
                  <a:schemeClr val="tx1"/>
                </a:solidFill>
              </a:rPr>
              <a:t>—</a:t>
            </a:r>
            <a:r>
              <a:rPr lang="zh-CN" altLang="en-US" sz="6000" smtClean="0">
                <a:solidFill>
                  <a:schemeClr val="tx1"/>
                </a:solidFill>
                <a:ea typeface="隶书" panose="02010509060101010101" pitchFamily="49" charset="-122"/>
              </a:rPr>
              <a:t>均质导体定则</a:t>
            </a:r>
          </a:p>
        </p:txBody>
      </p:sp>
      <p:sp>
        <p:nvSpPr>
          <p:cNvPr id="63491" name="Text Box 3"/>
          <p:cNvSpPr txBox="1">
            <a:spLocks noChangeArrowheads="1"/>
          </p:cNvSpPr>
          <p:nvPr/>
        </p:nvSpPr>
        <p:spPr bwMode="auto">
          <a:xfrm>
            <a:off x="762000" y="2895600"/>
            <a:ext cx="7620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a:t>由一种均质导体组成的闭合回路，不论导体截面、长度及温度分布如何，回路中无热电势产生。</a:t>
            </a:r>
          </a:p>
          <a:p>
            <a:pPr eaLnBrk="1" hangingPunct="1">
              <a:spcBef>
                <a:spcPct val="50000"/>
              </a:spcBef>
              <a:buFontTx/>
              <a:buNone/>
            </a:pPr>
            <a:r>
              <a:rPr lang="zh-CN" altLang="en-US"/>
              <a:t>	热电势产生条件：两种不同金属组成，且两个接点处温度不同</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219200" y="685800"/>
            <a:ext cx="6232525" cy="990600"/>
          </a:xfrm>
        </p:spPr>
        <p:txBody>
          <a:bodyPr/>
          <a:lstStyle/>
          <a:p>
            <a:pPr eaLnBrk="1" hangingPunct="1"/>
            <a:r>
              <a:rPr lang="zh-CN" altLang="en-US" sz="5400" smtClean="0">
                <a:solidFill>
                  <a:schemeClr val="tx1"/>
                </a:solidFill>
                <a:latin typeface="隶书" panose="02010509060101010101" pitchFamily="49" charset="-122"/>
                <a:ea typeface="隶书" panose="02010509060101010101" pitchFamily="49" charset="-122"/>
              </a:rPr>
              <a:t>热电偶实用定律</a:t>
            </a:r>
            <a:r>
              <a:rPr lang="en-US" altLang="zh-CN" sz="5400" smtClean="0">
                <a:solidFill>
                  <a:schemeClr val="tx1"/>
                </a:solidFill>
                <a:latin typeface="隶书" panose="02010509060101010101" pitchFamily="49" charset="-122"/>
                <a:ea typeface="隶书" panose="02010509060101010101" pitchFamily="49" charset="-122"/>
              </a:rPr>
              <a:t>—</a:t>
            </a:r>
            <a:r>
              <a:rPr lang="zh-CN" altLang="en-US" sz="5400" smtClean="0">
                <a:solidFill>
                  <a:schemeClr val="tx1"/>
                </a:solidFill>
                <a:latin typeface="隶书" panose="02010509060101010101" pitchFamily="49" charset="-122"/>
                <a:ea typeface="隶书" panose="02010509060101010101" pitchFamily="49" charset="-122"/>
              </a:rPr>
              <a:t>中间导体定则</a:t>
            </a:r>
          </a:p>
        </p:txBody>
      </p:sp>
      <p:sp>
        <p:nvSpPr>
          <p:cNvPr id="64515" name="Text Box 3"/>
          <p:cNvSpPr txBox="1">
            <a:spLocks noChangeArrowheads="1"/>
          </p:cNvSpPr>
          <p:nvPr/>
        </p:nvSpPr>
        <p:spPr bwMode="auto">
          <a:xfrm>
            <a:off x="609600" y="2133600"/>
            <a:ext cx="7620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a:t>在热电偶回路中接入中间导体后，只要中间导体两端温度相同，对热电偶回路总热电势没有影响。</a:t>
            </a:r>
          </a:p>
        </p:txBody>
      </p:sp>
      <p:pic>
        <p:nvPicPr>
          <p:cNvPr id="64516" name="Picture 4" descr="fi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343400"/>
            <a:ext cx="28194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Oval 5"/>
          <p:cNvSpPr>
            <a:spLocks noChangeArrowheads="1"/>
          </p:cNvSpPr>
          <p:nvPr/>
        </p:nvSpPr>
        <p:spPr bwMode="auto">
          <a:xfrm>
            <a:off x="990600" y="4648200"/>
            <a:ext cx="1219200" cy="1600200"/>
          </a:xfrm>
          <a:prstGeom prst="ellipse">
            <a:avLst/>
          </a:pr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pic>
        <p:nvPicPr>
          <p:cNvPr id="64518" name="Picture 6" descr="fig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810000"/>
            <a:ext cx="2971800"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1566863" y="671513"/>
            <a:ext cx="6192837" cy="914400"/>
          </a:xfrm>
        </p:spPr>
        <p:txBody>
          <a:bodyPr/>
          <a:lstStyle/>
          <a:p>
            <a:pPr eaLnBrk="1" hangingPunct="1"/>
            <a:r>
              <a:rPr lang="zh-CN" altLang="en-US" sz="5400" smtClean="0">
                <a:solidFill>
                  <a:schemeClr val="tx1"/>
                </a:solidFill>
                <a:ea typeface="隶书" panose="02010509060101010101" pitchFamily="49" charset="-122"/>
              </a:rPr>
              <a:t>热电偶实用定律</a:t>
            </a:r>
            <a:r>
              <a:rPr lang="en-US" altLang="zh-CN" sz="5400" smtClean="0">
                <a:solidFill>
                  <a:schemeClr val="tx1"/>
                </a:solidFill>
              </a:rPr>
              <a:t>—</a:t>
            </a:r>
            <a:r>
              <a:rPr lang="zh-CN" altLang="en-US" sz="5400" smtClean="0">
                <a:solidFill>
                  <a:schemeClr val="tx1"/>
                </a:solidFill>
                <a:ea typeface="隶书" panose="02010509060101010101" pitchFamily="49" charset="-122"/>
              </a:rPr>
              <a:t>中间导体定则</a:t>
            </a:r>
          </a:p>
        </p:txBody>
      </p:sp>
      <p:sp>
        <p:nvSpPr>
          <p:cNvPr id="65539" name="Text Box 3"/>
          <p:cNvSpPr txBox="1">
            <a:spLocks noChangeArrowheads="1"/>
          </p:cNvSpPr>
          <p:nvPr/>
        </p:nvSpPr>
        <p:spPr bwMode="auto">
          <a:xfrm>
            <a:off x="685800" y="2209800"/>
            <a:ext cx="7620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a:t>在热电偶回路中接入中间导体后，只要中间导体两端温度相同，对热电偶回路总热电势没有影响。</a:t>
            </a:r>
          </a:p>
        </p:txBody>
      </p:sp>
      <p:pic>
        <p:nvPicPr>
          <p:cNvPr id="65540" name="Picture 7"/>
          <p:cNvPicPr>
            <a:picLocks noChangeAspect="1" noChangeArrowheads="1"/>
          </p:cNvPicPr>
          <p:nvPr/>
        </p:nvPicPr>
        <p:blipFill>
          <a:blip r:embed="rId2">
            <a:extLst>
              <a:ext uri="{28A0092B-C50C-407E-A947-70E740481C1C}">
                <a14:useLocalDpi xmlns:a14="http://schemas.microsoft.com/office/drawing/2010/main" val="0"/>
              </a:ext>
            </a:extLst>
          </a:blip>
          <a:srcRect l="1753" t="12317" r="7014" b="5560"/>
          <a:stretch>
            <a:fillRect/>
          </a:stretch>
        </p:blipFill>
        <p:spPr bwMode="auto">
          <a:xfrm>
            <a:off x="1143000" y="4114800"/>
            <a:ext cx="6629400"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1547813" y="762000"/>
            <a:ext cx="5903912" cy="914400"/>
          </a:xfrm>
        </p:spPr>
        <p:txBody>
          <a:bodyPr/>
          <a:lstStyle/>
          <a:p>
            <a:pPr eaLnBrk="1" hangingPunct="1"/>
            <a:r>
              <a:rPr lang="zh-CN" altLang="en-US" sz="5400" smtClean="0">
                <a:solidFill>
                  <a:schemeClr val="tx1"/>
                </a:solidFill>
                <a:ea typeface="隶书" panose="02010509060101010101" pitchFamily="49" charset="-122"/>
              </a:rPr>
              <a:t>热电偶实用定律</a:t>
            </a:r>
            <a:r>
              <a:rPr lang="en-US" altLang="zh-CN" sz="5400" smtClean="0">
                <a:solidFill>
                  <a:schemeClr val="tx1"/>
                </a:solidFill>
              </a:rPr>
              <a:t>—</a:t>
            </a:r>
            <a:r>
              <a:rPr lang="zh-CN" altLang="en-US" sz="5400" smtClean="0">
                <a:solidFill>
                  <a:schemeClr val="tx1"/>
                </a:solidFill>
                <a:ea typeface="隶书" panose="02010509060101010101" pitchFamily="49" charset="-122"/>
              </a:rPr>
              <a:t>中间导体定则</a:t>
            </a:r>
          </a:p>
        </p:txBody>
      </p:sp>
      <p:sp>
        <p:nvSpPr>
          <p:cNvPr id="66563" name="Text Box 3"/>
          <p:cNvSpPr txBox="1">
            <a:spLocks noChangeArrowheads="1"/>
          </p:cNvSpPr>
          <p:nvPr/>
        </p:nvSpPr>
        <p:spPr bwMode="auto">
          <a:xfrm>
            <a:off x="685800" y="2209800"/>
            <a:ext cx="7620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a:t>在热电偶回路中接入中间导体后，只要中间导体两端温度相同，对热电偶回路总热电势没有影响。</a:t>
            </a:r>
          </a:p>
        </p:txBody>
      </p:sp>
      <p:pic>
        <p:nvPicPr>
          <p:cNvPr id="66564" name="Picture 8"/>
          <p:cNvPicPr>
            <a:picLocks noChangeAspect="1" noChangeArrowheads="1"/>
          </p:cNvPicPr>
          <p:nvPr/>
        </p:nvPicPr>
        <p:blipFill>
          <a:blip r:embed="rId2">
            <a:extLst>
              <a:ext uri="{28A0092B-C50C-407E-A947-70E740481C1C}">
                <a14:useLocalDpi xmlns:a14="http://schemas.microsoft.com/office/drawing/2010/main" val="0"/>
              </a:ext>
            </a:extLst>
          </a:blip>
          <a:srcRect l="5556" r="11111"/>
          <a:stretch>
            <a:fillRect/>
          </a:stretch>
        </p:blipFill>
        <p:spPr bwMode="auto">
          <a:xfrm>
            <a:off x="1116013" y="3744913"/>
            <a:ext cx="662940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1547813" y="762000"/>
            <a:ext cx="6119812" cy="914400"/>
          </a:xfrm>
        </p:spPr>
        <p:txBody>
          <a:bodyPr/>
          <a:lstStyle/>
          <a:p>
            <a:pPr eaLnBrk="1" hangingPunct="1"/>
            <a:r>
              <a:rPr lang="zh-CN" altLang="en-US" sz="5400" smtClean="0">
                <a:solidFill>
                  <a:schemeClr val="tx1"/>
                </a:solidFill>
                <a:ea typeface="隶书" panose="02010509060101010101" pitchFamily="49" charset="-122"/>
              </a:rPr>
              <a:t>热电偶实用定律</a:t>
            </a:r>
            <a:r>
              <a:rPr lang="en-US" altLang="zh-CN" sz="5400" smtClean="0">
                <a:solidFill>
                  <a:schemeClr val="tx1"/>
                </a:solidFill>
              </a:rPr>
              <a:t>—</a:t>
            </a:r>
            <a:r>
              <a:rPr lang="zh-CN" altLang="en-US" sz="5400" smtClean="0">
                <a:solidFill>
                  <a:schemeClr val="tx1"/>
                </a:solidFill>
                <a:ea typeface="隶书" panose="02010509060101010101" pitchFamily="49" charset="-122"/>
              </a:rPr>
              <a:t>中间温度定则</a:t>
            </a:r>
          </a:p>
        </p:txBody>
      </p:sp>
      <p:sp>
        <p:nvSpPr>
          <p:cNvPr id="67587" name="Text Box 3"/>
          <p:cNvSpPr txBox="1">
            <a:spLocks noChangeArrowheads="1"/>
          </p:cNvSpPr>
          <p:nvPr/>
        </p:nvSpPr>
        <p:spPr bwMode="auto">
          <a:xfrm>
            <a:off x="493713" y="2205038"/>
            <a:ext cx="82296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a:t>热电偶</a:t>
            </a:r>
            <a:r>
              <a:rPr lang="en-US" altLang="zh-CN"/>
              <a:t>AB</a:t>
            </a:r>
            <a:r>
              <a:rPr lang="zh-CN" altLang="en-US"/>
              <a:t>在两接点温度为</a:t>
            </a:r>
            <a:r>
              <a:rPr lang="en-US" altLang="en-US"/>
              <a:t>T</a:t>
            </a:r>
            <a:r>
              <a:rPr lang="en-US" altLang="en-US" baseline="-25000"/>
              <a:t>1</a:t>
            </a:r>
            <a:r>
              <a:rPr lang="en-US" altLang="en-US"/>
              <a:t> </a:t>
            </a:r>
            <a:r>
              <a:rPr lang="zh-CN" altLang="en-US"/>
              <a:t>、</a:t>
            </a:r>
            <a:r>
              <a:rPr lang="en-US" altLang="en-US"/>
              <a:t>T</a:t>
            </a:r>
            <a:r>
              <a:rPr lang="en-US" altLang="en-US" baseline="-25000"/>
              <a:t>2</a:t>
            </a:r>
            <a:r>
              <a:rPr lang="zh-CN" altLang="en-US"/>
              <a:t>时产生的热电势为</a:t>
            </a:r>
            <a:r>
              <a:rPr lang="en-US" altLang="zh-CN"/>
              <a:t>E</a:t>
            </a:r>
            <a:r>
              <a:rPr lang="en-US" altLang="zh-CN" baseline="-25000"/>
              <a:t>AB</a:t>
            </a:r>
            <a:r>
              <a:rPr lang="zh-CN" altLang="en-US"/>
              <a:t>（ </a:t>
            </a:r>
            <a:r>
              <a:rPr lang="en-US" altLang="en-US"/>
              <a:t>T</a:t>
            </a:r>
            <a:r>
              <a:rPr lang="en-US" altLang="en-US" baseline="-25000"/>
              <a:t>1 </a:t>
            </a:r>
            <a:r>
              <a:rPr lang="zh-CN" altLang="en-US"/>
              <a:t>，</a:t>
            </a:r>
            <a:r>
              <a:rPr lang="en-US" altLang="en-US"/>
              <a:t>T</a:t>
            </a:r>
            <a:r>
              <a:rPr lang="en-US" altLang="en-US" baseline="-25000"/>
              <a:t>2</a:t>
            </a:r>
            <a:r>
              <a:rPr lang="en-US" altLang="zh-CN"/>
              <a:t> </a:t>
            </a:r>
            <a:r>
              <a:rPr lang="zh-CN" altLang="en-US"/>
              <a:t>），在两接点温度为</a:t>
            </a:r>
            <a:r>
              <a:rPr lang="en-US" altLang="en-US"/>
              <a:t>T</a:t>
            </a:r>
            <a:r>
              <a:rPr lang="en-US" altLang="en-US" baseline="-25000"/>
              <a:t>2</a:t>
            </a:r>
            <a:r>
              <a:rPr lang="en-US" altLang="en-US"/>
              <a:t> </a:t>
            </a:r>
            <a:r>
              <a:rPr lang="zh-CN" altLang="en-US"/>
              <a:t>、</a:t>
            </a:r>
            <a:r>
              <a:rPr lang="en-US" altLang="en-US"/>
              <a:t>T</a:t>
            </a:r>
            <a:r>
              <a:rPr lang="en-US" altLang="en-US" baseline="-25000"/>
              <a:t>3</a:t>
            </a:r>
            <a:r>
              <a:rPr lang="zh-CN" altLang="en-US"/>
              <a:t>时产生的热电势为</a:t>
            </a:r>
            <a:r>
              <a:rPr lang="en-US" altLang="zh-CN"/>
              <a:t>E</a:t>
            </a:r>
            <a:r>
              <a:rPr lang="en-US" altLang="zh-CN" baseline="-25000"/>
              <a:t>AB</a:t>
            </a:r>
            <a:r>
              <a:rPr lang="zh-CN" altLang="en-US"/>
              <a:t>（ </a:t>
            </a:r>
            <a:r>
              <a:rPr lang="en-US" altLang="en-US"/>
              <a:t>T</a:t>
            </a:r>
            <a:r>
              <a:rPr lang="en-US" altLang="en-US" baseline="-25000"/>
              <a:t>2 </a:t>
            </a:r>
            <a:r>
              <a:rPr lang="zh-CN" altLang="en-US"/>
              <a:t>，</a:t>
            </a:r>
            <a:r>
              <a:rPr lang="en-US" altLang="en-US"/>
              <a:t>T</a:t>
            </a:r>
            <a:r>
              <a:rPr lang="en-US" altLang="en-US" baseline="-25000"/>
              <a:t>3</a:t>
            </a:r>
            <a:r>
              <a:rPr lang="en-US" altLang="zh-CN"/>
              <a:t> </a:t>
            </a:r>
            <a:r>
              <a:rPr lang="zh-CN" altLang="en-US"/>
              <a:t>），则在两接点温度为</a:t>
            </a:r>
            <a:r>
              <a:rPr lang="en-US" altLang="en-US"/>
              <a:t>T</a:t>
            </a:r>
            <a:r>
              <a:rPr lang="en-US" altLang="en-US" baseline="-25000"/>
              <a:t>1</a:t>
            </a:r>
            <a:r>
              <a:rPr lang="en-US" altLang="en-US"/>
              <a:t> </a:t>
            </a:r>
            <a:r>
              <a:rPr lang="zh-CN" altLang="en-US"/>
              <a:t>、</a:t>
            </a:r>
            <a:r>
              <a:rPr lang="en-US" altLang="en-US"/>
              <a:t>T</a:t>
            </a:r>
            <a:r>
              <a:rPr lang="en-US" altLang="en-US" baseline="-25000"/>
              <a:t>3</a:t>
            </a:r>
            <a:r>
              <a:rPr lang="zh-CN" altLang="en-US"/>
              <a:t>时产生的热电势为</a:t>
            </a:r>
            <a:r>
              <a:rPr lang="en-US" altLang="zh-CN"/>
              <a:t>E</a:t>
            </a:r>
            <a:r>
              <a:rPr lang="en-US" altLang="zh-CN" baseline="-25000"/>
              <a:t>AB</a:t>
            </a:r>
            <a:r>
              <a:rPr lang="zh-CN" altLang="en-US"/>
              <a:t>（ </a:t>
            </a:r>
            <a:r>
              <a:rPr lang="en-US" altLang="en-US"/>
              <a:t>T</a:t>
            </a:r>
            <a:r>
              <a:rPr lang="en-US" altLang="en-US" baseline="-25000"/>
              <a:t>1 </a:t>
            </a:r>
            <a:r>
              <a:rPr lang="zh-CN" altLang="en-US"/>
              <a:t>，</a:t>
            </a:r>
            <a:r>
              <a:rPr lang="en-US" altLang="en-US"/>
              <a:t>T</a:t>
            </a:r>
            <a:r>
              <a:rPr lang="en-US" altLang="en-US" baseline="-25000"/>
              <a:t>3</a:t>
            </a:r>
            <a:r>
              <a:rPr lang="en-US" altLang="zh-CN"/>
              <a:t> </a:t>
            </a:r>
            <a:r>
              <a:rPr lang="zh-CN" altLang="en-US"/>
              <a:t>）满足：</a:t>
            </a:r>
          </a:p>
          <a:p>
            <a:pPr eaLnBrk="1" hangingPunct="1">
              <a:spcBef>
                <a:spcPct val="50000"/>
              </a:spcBef>
              <a:buFontTx/>
              <a:buNone/>
            </a:pPr>
            <a:r>
              <a:rPr lang="zh-CN" altLang="en-US"/>
              <a:t>	</a:t>
            </a:r>
            <a:r>
              <a:rPr lang="en-US" altLang="zh-CN"/>
              <a:t>E</a:t>
            </a:r>
            <a:r>
              <a:rPr lang="en-US" altLang="zh-CN" baseline="-25000"/>
              <a:t>AB</a:t>
            </a:r>
            <a:r>
              <a:rPr lang="zh-CN" altLang="en-US"/>
              <a:t>（ </a:t>
            </a:r>
            <a:r>
              <a:rPr lang="en-US" altLang="en-US"/>
              <a:t>T</a:t>
            </a:r>
            <a:r>
              <a:rPr lang="en-US" altLang="en-US" baseline="-25000"/>
              <a:t>1 </a:t>
            </a:r>
            <a:r>
              <a:rPr lang="zh-CN" altLang="en-US"/>
              <a:t>，</a:t>
            </a:r>
            <a:r>
              <a:rPr lang="en-US" altLang="en-US"/>
              <a:t>T</a:t>
            </a:r>
            <a:r>
              <a:rPr lang="en-US" altLang="en-US" baseline="-25000"/>
              <a:t>3</a:t>
            </a:r>
            <a:r>
              <a:rPr lang="en-US" altLang="zh-CN"/>
              <a:t> </a:t>
            </a:r>
            <a:r>
              <a:rPr lang="zh-CN" altLang="en-US"/>
              <a:t>）＝ </a:t>
            </a:r>
            <a:r>
              <a:rPr lang="en-US" altLang="zh-CN"/>
              <a:t>E</a:t>
            </a:r>
            <a:r>
              <a:rPr lang="en-US" altLang="zh-CN" baseline="-25000"/>
              <a:t>AB</a:t>
            </a:r>
            <a:r>
              <a:rPr lang="zh-CN" altLang="en-US"/>
              <a:t>（ </a:t>
            </a:r>
            <a:r>
              <a:rPr lang="en-US" altLang="en-US"/>
              <a:t>T</a:t>
            </a:r>
            <a:r>
              <a:rPr lang="en-US" altLang="en-US" baseline="-25000"/>
              <a:t>1 </a:t>
            </a:r>
            <a:r>
              <a:rPr lang="zh-CN" altLang="en-US"/>
              <a:t>，</a:t>
            </a:r>
            <a:r>
              <a:rPr lang="en-US" altLang="en-US"/>
              <a:t>T</a:t>
            </a:r>
            <a:r>
              <a:rPr lang="en-US" altLang="en-US" baseline="-25000"/>
              <a:t>2</a:t>
            </a:r>
            <a:r>
              <a:rPr lang="en-US" altLang="zh-CN"/>
              <a:t> </a:t>
            </a:r>
            <a:r>
              <a:rPr lang="zh-CN" altLang="en-US"/>
              <a:t>）</a:t>
            </a:r>
          </a:p>
          <a:p>
            <a:pPr eaLnBrk="1" hangingPunct="1">
              <a:spcBef>
                <a:spcPct val="50000"/>
              </a:spcBef>
              <a:buFontTx/>
              <a:buNone/>
            </a:pPr>
            <a:r>
              <a:rPr lang="zh-CN" altLang="en-US"/>
              <a:t>						＋ </a:t>
            </a:r>
            <a:r>
              <a:rPr lang="en-US" altLang="zh-CN"/>
              <a:t>E</a:t>
            </a:r>
            <a:r>
              <a:rPr lang="en-US" altLang="zh-CN" baseline="-25000"/>
              <a:t>AB</a:t>
            </a:r>
            <a:r>
              <a:rPr lang="zh-CN" altLang="en-US"/>
              <a:t>（ </a:t>
            </a:r>
            <a:r>
              <a:rPr lang="en-US" altLang="en-US"/>
              <a:t>T</a:t>
            </a:r>
            <a:r>
              <a:rPr lang="en-US" altLang="en-US" baseline="-25000"/>
              <a:t>2 </a:t>
            </a:r>
            <a:r>
              <a:rPr lang="zh-CN" altLang="en-US"/>
              <a:t>，</a:t>
            </a:r>
            <a:r>
              <a:rPr lang="en-US" altLang="en-US"/>
              <a:t>T</a:t>
            </a:r>
            <a:r>
              <a:rPr lang="en-US" altLang="en-US" baseline="-25000"/>
              <a:t>3</a:t>
            </a:r>
            <a:r>
              <a:rPr lang="en-US" altLang="zh-CN"/>
              <a:t> </a:t>
            </a:r>
            <a:r>
              <a:rPr lang="zh-CN" altLang="en-US"/>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33375"/>
            <a:ext cx="7397750"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txBox="1">
            <a:spLocks noChangeArrowheads="1"/>
          </p:cNvSpPr>
          <p:nvPr/>
        </p:nvSpPr>
        <p:spPr bwMode="auto">
          <a:xfrm>
            <a:off x="1476375" y="46038"/>
            <a:ext cx="70373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defRPr/>
            </a:pPr>
            <a:r>
              <a:rPr lang="en-US" altLang="zh-CN" sz="3600" b="1" kern="0" dirty="0" smtClean="0">
                <a:solidFill>
                  <a:schemeClr val="tx1"/>
                </a:solidFill>
                <a:ea typeface="隶书" panose="02010509060101010101" pitchFamily="49" charset="-122"/>
              </a:rPr>
              <a:t>More is Less</a:t>
            </a:r>
            <a:endParaRPr lang="zh-CN" altLang="en-US" sz="3600" b="1" kern="0" dirty="0" smtClean="0">
              <a:solidFill>
                <a:srgbClr val="FFFF00"/>
              </a:solidFill>
              <a:ea typeface="隶书" panose="02010509060101010101" pitchFamily="49"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463675" y="762000"/>
            <a:ext cx="6308725" cy="914400"/>
          </a:xfrm>
        </p:spPr>
        <p:txBody>
          <a:bodyPr/>
          <a:lstStyle/>
          <a:p>
            <a:pPr eaLnBrk="1" hangingPunct="1"/>
            <a:r>
              <a:rPr lang="zh-CN" altLang="en-US" sz="5400" smtClean="0">
                <a:solidFill>
                  <a:schemeClr val="tx1"/>
                </a:solidFill>
                <a:ea typeface="隶书" panose="02010509060101010101" pitchFamily="49" charset="-122"/>
              </a:rPr>
              <a:t>热电偶实用定律</a:t>
            </a:r>
            <a:r>
              <a:rPr lang="en-US" altLang="zh-CN" sz="5400" smtClean="0">
                <a:solidFill>
                  <a:schemeClr val="tx1"/>
                </a:solidFill>
              </a:rPr>
              <a:t>—</a:t>
            </a:r>
            <a:r>
              <a:rPr lang="zh-CN" altLang="en-US" sz="5400" smtClean="0">
                <a:solidFill>
                  <a:schemeClr val="tx1"/>
                </a:solidFill>
                <a:ea typeface="隶书" panose="02010509060101010101" pitchFamily="49" charset="-122"/>
              </a:rPr>
              <a:t>中间温度定则</a:t>
            </a:r>
          </a:p>
        </p:txBody>
      </p:sp>
      <p:sp>
        <p:nvSpPr>
          <p:cNvPr id="68611" name="Freeform 51"/>
          <p:cNvSpPr>
            <a:spLocks noChangeArrowheads="1"/>
          </p:cNvSpPr>
          <p:nvPr/>
        </p:nvSpPr>
        <p:spPr bwMode="auto">
          <a:xfrm>
            <a:off x="1524000" y="2209800"/>
            <a:ext cx="6248400" cy="2743200"/>
          </a:xfrm>
          <a:custGeom>
            <a:avLst/>
            <a:gdLst>
              <a:gd name="T0" fmla="*/ 0 w 2640"/>
              <a:gd name="T1" fmla="*/ 0 h 1296"/>
              <a:gd name="T2" fmla="*/ 0 w 2640"/>
              <a:gd name="T3" fmla="*/ 2147483646 h 1296"/>
              <a:gd name="T4" fmla="*/ 2147483646 w 2640"/>
              <a:gd name="T5" fmla="*/ 2147483646 h 1296"/>
              <a:gd name="T6" fmla="*/ 0 60000 65536"/>
              <a:gd name="T7" fmla="*/ 0 60000 65536"/>
              <a:gd name="T8" fmla="*/ 0 60000 65536"/>
            </a:gdLst>
            <a:ahLst/>
            <a:cxnLst>
              <a:cxn ang="T6">
                <a:pos x="T0" y="T1"/>
              </a:cxn>
              <a:cxn ang="T7">
                <a:pos x="T2" y="T3"/>
              </a:cxn>
              <a:cxn ang="T8">
                <a:pos x="T4" y="T5"/>
              </a:cxn>
            </a:cxnLst>
            <a:rect l="0" t="0" r="r" b="b"/>
            <a:pathLst>
              <a:path w="2640" h="1296">
                <a:moveTo>
                  <a:pt x="0" y="0"/>
                </a:moveTo>
                <a:lnTo>
                  <a:pt x="0" y="1296"/>
                </a:lnTo>
                <a:lnTo>
                  <a:pt x="2640" y="1296"/>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8612" name="Text Box 52"/>
          <p:cNvSpPr txBox="1">
            <a:spLocks noChangeArrowheads="1"/>
          </p:cNvSpPr>
          <p:nvPr/>
        </p:nvSpPr>
        <p:spPr bwMode="auto">
          <a:xfrm rot="-5400000">
            <a:off x="846138" y="3573462"/>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en-US" sz="2000">
                <a:latin typeface="Times" panose="02020603050405020304" pitchFamily="18" charset="0"/>
              </a:rPr>
              <a:t>emf</a:t>
            </a:r>
          </a:p>
        </p:txBody>
      </p:sp>
      <p:sp>
        <p:nvSpPr>
          <p:cNvPr id="68613" name="Line 53"/>
          <p:cNvSpPr>
            <a:spLocks noChangeShapeType="1"/>
          </p:cNvSpPr>
          <p:nvPr/>
        </p:nvSpPr>
        <p:spPr bwMode="auto">
          <a:xfrm>
            <a:off x="3276600" y="2895600"/>
            <a:ext cx="1588" cy="20574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14" name="Line 54"/>
          <p:cNvSpPr>
            <a:spLocks noChangeShapeType="1"/>
          </p:cNvSpPr>
          <p:nvPr/>
        </p:nvSpPr>
        <p:spPr bwMode="auto">
          <a:xfrm>
            <a:off x="5486400" y="2895600"/>
            <a:ext cx="1588" cy="20574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15" name="Line 55"/>
          <p:cNvSpPr>
            <a:spLocks noChangeShapeType="1"/>
          </p:cNvSpPr>
          <p:nvPr/>
        </p:nvSpPr>
        <p:spPr bwMode="auto">
          <a:xfrm flipH="1" flipV="1">
            <a:off x="3276600" y="3886200"/>
            <a:ext cx="838200" cy="228600"/>
          </a:xfrm>
          <a:prstGeom prst="line">
            <a:avLst/>
          </a:prstGeom>
          <a:noFill/>
          <a:ln w="127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16" name="Text Box 56"/>
          <p:cNvSpPr txBox="1">
            <a:spLocks noChangeArrowheads="1"/>
          </p:cNvSpPr>
          <p:nvPr/>
        </p:nvSpPr>
        <p:spPr bwMode="auto">
          <a:xfrm>
            <a:off x="2971800" y="49530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en-US" sz="2000">
                <a:latin typeface="Times" panose="02020603050405020304" pitchFamily="18" charset="0"/>
              </a:rPr>
              <a:t>T </a:t>
            </a:r>
            <a:r>
              <a:rPr lang="en-US" altLang="en-US" sz="2000" baseline="-25000">
                <a:latin typeface="Times" panose="02020603050405020304" pitchFamily="18" charset="0"/>
              </a:rPr>
              <a:t>1</a:t>
            </a:r>
          </a:p>
        </p:txBody>
      </p:sp>
      <p:sp>
        <p:nvSpPr>
          <p:cNvPr id="68617" name="Text Box 57"/>
          <p:cNvSpPr txBox="1">
            <a:spLocks noChangeArrowheads="1"/>
          </p:cNvSpPr>
          <p:nvPr/>
        </p:nvSpPr>
        <p:spPr bwMode="auto">
          <a:xfrm>
            <a:off x="3886200" y="49530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en-US" sz="2000">
                <a:latin typeface="Times" panose="02020603050405020304" pitchFamily="18" charset="0"/>
              </a:rPr>
              <a:t>T </a:t>
            </a:r>
            <a:r>
              <a:rPr lang="en-US" altLang="en-US" sz="2000" baseline="-25000">
                <a:latin typeface="Times" panose="02020603050405020304" pitchFamily="18" charset="0"/>
              </a:rPr>
              <a:t>2</a:t>
            </a:r>
          </a:p>
        </p:txBody>
      </p:sp>
      <p:sp>
        <p:nvSpPr>
          <p:cNvPr id="68618" name="Text Box 58"/>
          <p:cNvSpPr txBox="1">
            <a:spLocks noChangeArrowheads="1"/>
          </p:cNvSpPr>
          <p:nvPr/>
        </p:nvSpPr>
        <p:spPr bwMode="auto">
          <a:xfrm>
            <a:off x="4572000" y="39624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en-US" sz="2000">
                <a:latin typeface="Times" panose="02020603050405020304" pitchFamily="18" charset="0"/>
              </a:rPr>
              <a:t>Fe</a:t>
            </a:r>
          </a:p>
        </p:txBody>
      </p:sp>
      <p:sp>
        <p:nvSpPr>
          <p:cNvPr id="68619" name="Text Box 59"/>
          <p:cNvSpPr txBox="1">
            <a:spLocks noChangeArrowheads="1"/>
          </p:cNvSpPr>
          <p:nvPr/>
        </p:nvSpPr>
        <p:spPr bwMode="auto">
          <a:xfrm>
            <a:off x="4648200" y="31242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en-US" sz="2000">
                <a:latin typeface="Times" panose="02020603050405020304" pitchFamily="18" charset="0"/>
              </a:rPr>
              <a:t>C</a:t>
            </a:r>
          </a:p>
        </p:txBody>
      </p:sp>
      <p:sp>
        <p:nvSpPr>
          <p:cNvPr id="68620" name="Line 60"/>
          <p:cNvSpPr>
            <a:spLocks noChangeShapeType="1"/>
          </p:cNvSpPr>
          <p:nvPr/>
        </p:nvSpPr>
        <p:spPr bwMode="auto">
          <a:xfrm>
            <a:off x="4114800" y="2895600"/>
            <a:ext cx="1588" cy="20574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21" name="Text Box 61"/>
          <p:cNvSpPr txBox="1">
            <a:spLocks noChangeArrowheads="1"/>
          </p:cNvSpPr>
          <p:nvPr/>
        </p:nvSpPr>
        <p:spPr bwMode="auto">
          <a:xfrm>
            <a:off x="5334000" y="50292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en-US" sz="2000">
                <a:latin typeface="Times" panose="02020603050405020304" pitchFamily="18" charset="0"/>
              </a:rPr>
              <a:t>T </a:t>
            </a:r>
            <a:r>
              <a:rPr lang="en-US" altLang="en-US" sz="2000" baseline="-25000">
                <a:latin typeface="Times" panose="02020603050405020304" pitchFamily="18" charset="0"/>
              </a:rPr>
              <a:t>3</a:t>
            </a:r>
          </a:p>
        </p:txBody>
      </p:sp>
      <p:sp>
        <p:nvSpPr>
          <p:cNvPr id="68622" name="Line 62"/>
          <p:cNvSpPr>
            <a:spLocks noChangeShapeType="1"/>
          </p:cNvSpPr>
          <p:nvPr/>
        </p:nvSpPr>
        <p:spPr bwMode="auto">
          <a:xfrm flipH="1">
            <a:off x="3276600" y="4114800"/>
            <a:ext cx="838200" cy="228600"/>
          </a:xfrm>
          <a:prstGeom prst="line">
            <a:avLst/>
          </a:prstGeom>
          <a:noFill/>
          <a:ln w="12700" cap="sq">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8623" name="Line 63"/>
          <p:cNvSpPr>
            <a:spLocks noChangeShapeType="1"/>
          </p:cNvSpPr>
          <p:nvPr/>
        </p:nvSpPr>
        <p:spPr bwMode="auto">
          <a:xfrm flipV="1">
            <a:off x="4114800" y="3733800"/>
            <a:ext cx="1371600" cy="381000"/>
          </a:xfrm>
          <a:prstGeom prst="line">
            <a:avLst/>
          </a:prstGeom>
          <a:noFill/>
          <a:ln w="12700" cap="sq">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24" name="Line 64"/>
          <p:cNvSpPr>
            <a:spLocks noChangeShapeType="1"/>
          </p:cNvSpPr>
          <p:nvPr/>
        </p:nvSpPr>
        <p:spPr bwMode="auto">
          <a:xfrm flipH="1" flipV="1">
            <a:off x="4114800" y="3276600"/>
            <a:ext cx="1371600" cy="457200"/>
          </a:xfrm>
          <a:prstGeom prst="line">
            <a:avLst/>
          </a:prstGeom>
          <a:noFill/>
          <a:ln w="12700" cap="sq">
            <a:solidFill>
              <a:srgbClr val="008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25" name="AutoShape 65"/>
          <p:cNvSpPr>
            <a:spLocks/>
          </p:cNvSpPr>
          <p:nvPr/>
        </p:nvSpPr>
        <p:spPr bwMode="auto">
          <a:xfrm>
            <a:off x="3886200" y="3276600"/>
            <a:ext cx="228600" cy="762000"/>
          </a:xfrm>
          <a:prstGeom prst="leftBrace">
            <a:avLst>
              <a:gd name="adj1" fmla="val 27099"/>
              <a:gd name="adj2" fmla="val 49292"/>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68626" name="Text Box 66"/>
          <p:cNvSpPr txBox="1">
            <a:spLocks noChangeArrowheads="1"/>
          </p:cNvSpPr>
          <p:nvPr/>
        </p:nvSpPr>
        <p:spPr bwMode="auto">
          <a:xfrm flipH="1">
            <a:off x="3276600" y="33528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en-US" sz="1800">
                <a:latin typeface="Times" panose="02020603050405020304" pitchFamily="18" charset="0"/>
              </a:rPr>
              <a:t>emf</a:t>
            </a:r>
            <a:r>
              <a:rPr lang="en-US" altLang="en-US" sz="1800" baseline="-25000">
                <a:latin typeface="Times" panose="02020603050405020304" pitchFamily="18" charset="0"/>
              </a:rPr>
              <a:t>23</a:t>
            </a:r>
          </a:p>
        </p:txBody>
      </p:sp>
      <p:sp>
        <p:nvSpPr>
          <p:cNvPr id="68627" name="AutoShape 67"/>
          <p:cNvSpPr>
            <a:spLocks/>
          </p:cNvSpPr>
          <p:nvPr/>
        </p:nvSpPr>
        <p:spPr bwMode="auto">
          <a:xfrm>
            <a:off x="2286000" y="2971800"/>
            <a:ext cx="152400" cy="1371600"/>
          </a:xfrm>
          <a:prstGeom prst="leftBrace">
            <a:avLst>
              <a:gd name="adj1" fmla="val 73167"/>
              <a:gd name="adj2" fmla="val 49292"/>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68628" name="AutoShape 68"/>
          <p:cNvSpPr>
            <a:spLocks/>
          </p:cNvSpPr>
          <p:nvPr/>
        </p:nvSpPr>
        <p:spPr bwMode="auto">
          <a:xfrm>
            <a:off x="2971800" y="3886200"/>
            <a:ext cx="228600" cy="457200"/>
          </a:xfrm>
          <a:prstGeom prst="leftBrace">
            <a:avLst>
              <a:gd name="adj1" fmla="val 16269"/>
              <a:gd name="adj2" fmla="val 49292"/>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68629" name="Line 69"/>
          <p:cNvSpPr>
            <a:spLocks noChangeShapeType="1"/>
          </p:cNvSpPr>
          <p:nvPr/>
        </p:nvSpPr>
        <p:spPr bwMode="auto">
          <a:xfrm flipH="1" flipV="1">
            <a:off x="3276600" y="2971800"/>
            <a:ext cx="2209800" cy="762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30" name="Line 70"/>
          <p:cNvSpPr>
            <a:spLocks noChangeShapeType="1"/>
          </p:cNvSpPr>
          <p:nvPr/>
        </p:nvSpPr>
        <p:spPr bwMode="auto">
          <a:xfrm flipV="1">
            <a:off x="3276600" y="3733800"/>
            <a:ext cx="2209800" cy="609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8631" name="Text Box 71"/>
          <p:cNvSpPr txBox="1">
            <a:spLocks noChangeArrowheads="1"/>
          </p:cNvSpPr>
          <p:nvPr/>
        </p:nvSpPr>
        <p:spPr bwMode="auto">
          <a:xfrm flipH="1">
            <a:off x="1676400" y="34290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en-US" sz="1800">
                <a:latin typeface="Times" panose="02020603050405020304" pitchFamily="18" charset="0"/>
              </a:rPr>
              <a:t>emf</a:t>
            </a:r>
            <a:r>
              <a:rPr lang="en-US" altLang="en-US" sz="1800" baseline="-25000">
                <a:latin typeface="Times" panose="02020603050405020304" pitchFamily="18" charset="0"/>
              </a:rPr>
              <a:t>13</a:t>
            </a:r>
          </a:p>
        </p:txBody>
      </p:sp>
      <p:sp>
        <p:nvSpPr>
          <p:cNvPr id="68632" name="Text Box 72"/>
          <p:cNvSpPr txBox="1">
            <a:spLocks noChangeArrowheads="1"/>
          </p:cNvSpPr>
          <p:nvPr/>
        </p:nvSpPr>
        <p:spPr bwMode="auto">
          <a:xfrm flipH="1">
            <a:off x="2438400" y="39624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en-US" sz="1800">
                <a:latin typeface="Times" panose="02020603050405020304" pitchFamily="18" charset="0"/>
              </a:rPr>
              <a:t>emf</a:t>
            </a:r>
            <a:r>
              <a:rPr lang="en-US" altLang="en-US" sz="1800" baseline="-25000">
                <a:latin typeface="Times" panose="02020603050405020304" pitchFamily="18" charset="0"/>
              </a:rPr>
              <a:t>12</a:t>
            </a:r>
          </a:p>
        </p:txBody>
      </p:sp>
      <p:sp>
        <p:nvSpPr>
          <p:cNvPr id="68633" name="Text Box 73"/>
          <p:cNvSpPr txBox="1">
            <a:spLocks noChangeArrowheads="1"/>
          </p:cNvSpPr>
          <p:nvPr/>
        </p:nvSpPr>
        <p:spPr bwMode="auto">
          <a:xfrm>
            <a:off x="838200" y="5486400"/>
            <a:ext cx="7467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t>只需列出热电偶在参比端为</a:t>
            </a:r>
            <a:r>
              <a:rPr lang="en-US" altLang="zh-CN" sz="2800"/>
              <a:t>0 °C</a:t>
            </a:r>
            <a:r>
              <a:rPr lang="zh-CN" altLang="en-US" sz="2800"/>
              <a:t>的分度表，即可得知参比端在其他温度时的分度表。</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1371600" y="457200"/>
            <a:ext cx="6553200" cy="914400"/>
          </a:xfrm>
        </p:spPr>
        <p:txBody>
          <a:bodyPr/>
          <a:lstStyle/>
          <a:p>
            <a:pPr eaLnBrk="1" hangingPunct="1"/>
            <a:r>
              <a:rPr lang="zh-CN" altLang="en-US" sz="5400" smtClean="0">
                <a:solidFill>
                  <a:schemeClr val="tx1"/>
                </a:solidFill>
                <a:ea typeface="隶书" panose="02010509060101010101" pitchFamily="49" charset="-122"/>
              </a:rPr>
              <a:t>常用热电偶特性</a:t>
            </a:r>
          </a:p>
        </p:txBody>
      </p:sp>
      <p:pic>
        <p:nvPicPr>
          <p:cNvPr id="69635" name="Picture 4" descr="tc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628775"/>
            <a:ext cx="7912100"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1547813" y="549275"/>
            <a:ext cx="6048375" cy="1447800"/>
          </a:xfrm>
        </p:spPr>
        <p:txBody>
          <a:bodyPr/>
          <a:lstStyle/>
          <a:p>
            <a:pPr eaLnBrk="1" hangingPunct="1"/>
            <a:r>
              <a:rPr lang="zh-CN" altLang="en-US" sz="5400" smtClean="0">
                <a:solidFill>
                  <a:schemeClr val="tx1"/>
                </a:solidFill>
                <a:ea typeface="隶书" panose="02010509060101010101" pitchFamily="49" charset="-122"/>
              </a:rPr>
              <a:t>热电偶数据处理</a:t>
            </a:r>
            <a:r>
              <a:rPr lang="en-US" altLang="zh-CN" sz="5400" smtClean="0">
                <a:solidFill>
                  <a:schemeClr val="tx1"/>
                </a:solidFill>
              </a:rPr>
              <a:t>—</a:t>
            </a:r>
            <a:r>
              <a:rPr lang="zh-CN" altLang="en-US" sz="5400" smtClean="0">
                <a:solidFill>
                  <a:schemeClr val="tx1"/>
                </a:solidFill>
                <a:ea typeface="隶书" panose="02010509060101010101" pitchFamily="49" charset="-122"/>
              </a:rPr>
              <a:t>查表（修正）</a:t>
            </a:r>
          </a:p>
        </p:txBody>
      </p:sp>
      <p:pic>
        <p:nvPicPr>
          <p:cNvPr id="70659" name="Picture 5" descr="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420938"/>
            <a:ext cx="868680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1692275" y="457200"/>
            <a:ext cx="6048375" cy="1447800"/>
          </a:xfrm>
        </p:spPr>
        <p:txBody>
          <a:bodyPr/>
          <a:lstStyle/>
          <a:p>
            <a:pPr eaLnBrk="1" hangingPunct="1"/>
            <a:r>
              <a:rPr lang="zh-CN" altLang="en-US" sz="5400" smtClean="0">
                <a:solidFill>
                  <a:schemeClr val="tx1"/>
                </a:solidFill>
                <a:ea typeface="隶书" panose="02010509060101010101" pitchFamily="49" charset="-122"/>
              </a:rPr>
              <a:t>热电偶数据处理</a:t>
            </a:r>
            <a:r>
              <a:rPr lang="en-US" altLang="zh-CN" sz="5400" smtClean="0">
                <a:solidFill>
                  <a:schemeClr val="tx1"/>
                </a:solidFill>
              </a:rPr>
              <a:t>—</a:t>
            </a:r>
            <a:r>
              <a:rPr lang="zh-CN" altLang="en-US" sz="5400" smtClean="0">
                <a:solidFill>
                  <a:schemeClr val="tx1"/>
                </a:solidFill>
                <a:ea typeface="隶书" panose="02010509060101010101" pitchFamily="49" charset="-122"/>
              </a:rPr>
              <a:t>多项式插值</a:t>
            </a:r>
          </a:p>
        </p:txBody>
      </p:sp>
      <p:pic>
        <p:nvPicPr>
          <p:cNvPr id="71683" name="Picture 3" descr="tpo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60575"/>
            <a:ext cx="86868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685800" y="457200"/>
            <a:ext cx="7848600" cy="1066800"/>
          </a:xfrm>
        </p:spPr>
        <p:txBody>
          <a:bodyPr/>
          <a:lstStyle/>
          <a:p>
            <a:pPr eaLnBrk="1" hangingPunct="1"/>
            <a:r>
              <a:rPr lang="zh-CN" altLang="en-US" sz="6000" smtClean="0">
                <a:solidFill>
                  <a:schemeClr val="tx1"/>
                </a:solidFill>
                <a:ea typeface="隶书" panose="02010509060101010101" pitchFamily="49" charset="-122"/>
              </a:rPr>
              <a:t>热电偶参比端温度处理</a:t>
            </a:r>
          </a:p>
        </p:txBody>
      </p:sp>
      <p:sp>
        <p:nvSpPr>
          <p:cNvPr id="72707" name="Text Box 4"/>
          <p:cNvSpPr txBox="1">
            <a:spLocks noChangeArrowheads="1"/>
          </p:cNvSpPr>
          <p:nvPr/>
        </p:nvSpPr>
        <p:spPr bwMode="auto">
          <a:xfrm>
            <a:off x="685800" y="1905000"/>
            <a:ext cx="7848600"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85813" indent="-3111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实际测温过程中，热电偶参比端（冷端）温度一般不为</a:t>
            </a:r>
            <a:r>
              <a:rPr lang="en-US" altLang="zh-CN" sz="2800"/>
              <a:t>0 ℃ </a:t>
            </a:r>
            <a:r>
              <a:rPr lang="zh-CN" altLang="en-US" sz="2800"/>
              <a:t>，且温度不易保持恒定，因此需要进行参比端温度处理。</a:t>
            </a:r>
          </a:p>
          <a:p>
            <a:pPr lvl="1" eaLnBrk="1" hangingPunct="1">
              <a:spcBef>
                <a:spcPct val="50000"/>
              </a:spcBef>
              <a:buFont typeface="Wingdings" panose="05000000000000000000" pitchFamily="2" charset="2"/>
              <a:buChar char="v"/>
            </a:pPr>
            <a:r>
              <a:rPr lang="zh-CN" altLang="en-US"/>
              <a:t>参比端恒温法</a:t>
            </a:r>
          </a:p>
          <a:p>
            <a:pPr lvl="1" eaLnBrk="1" hangingPunct="1">
              <a:spcBef>
                <a:spcPct val="50000"/>
              </a:spcBef>
              <a:buFont typeface="Wingdings" panose="05000000000000000000" pitchFamily="2" charset="2"/>
              <a:buChar char="v"/>
            </a:pPr>
            <a:r>
              <a:rPr lang="zh-CN" altLang="en-US"/>
              <a:t>参比端温度测量计算法</a:t>
            </a:r>
          </a:p>
          <a:p>
            <a:pPr lvl="1" eaLnBrk="1" hangingPunct="1">
              <a:spcBef>
                <a:spcPct val="50000"/>
              </a:spcBef>
              <a:buFont typeface="Wingdings" panose="05000000000000000000" pitchFamily="2" charset="2"/>
              <a:buChar char="v"/>
            </a:pPr>
            <a:r>
              <a:rPr lang="zh-CN" altLang="en-US"/>
              <a:t>补偿导线</a:t>
            </a:r>
          </a:p>
          <a:p>
            <a:pPr lvl="1" eaLnBrk="1" hangingPunct="1">
              <a:spcBef>
                <a:spcPct val="50000"/>
              </a:spcBef>
              <a:buFont typeface="Wingdings" panose="05000000000000000000" pitchFamily="2" charset="2"/>
              <a:buChar char="v"/>
            </a:pPr>
            <a:r>
              <a:rPr lang="zh-CN" altLang="en-US"/>
              <a:t>补偿电桥法</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26"/>
          <p:cNvSpPr>
            <a:spLocks noGrp="1" noChangeArrowheads="1"/>
          </p:cNvSpPr>
          <p:nvPr>
            <p:ph type="title" idx="4294967295"/>
          </p:nvPr>
        </p:nvSpPr>
        <p:spPr>
          <a:xfrm>
            <a:off x="179388" y="609600"/>
            <a:ext cx="8642350" cy="990600"/>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参比端恒温法（冰点槽）</a:t>
            </a:r>
          </a:p>
        </p:txBody>
      </p:sp>
      <p:sp>
        <p:nvSpPr>
          <p:cNvPr id="73731" name="Text Box 1027"/>
          <p:cNvSpPr txBox="1">
            <a:spLocks noChangeArrowheads="1"/>
          </p:cNvSpPr>
          <p:nvPr/>
        </p:nvSpPr>
        <p:spPr bwMode="auto">
          <a:xfrm>
            <a:off x="533400" y="2514600"/>
            <a:ext cx="30480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将参比端置于能保持恒温的冰点槽中，使参比端温度为 </a:t>
            </a:r>
            <a:r>
              <a:rPr lang="en-US" altLang="zh-CN" sz="2800"/>
              <a:t>0 ℃</a:t>
            </a:r>
            <a:r>
              <a:rPr lang="zh-CN" altLang="en-US" sz="2800"/>
              <a:t>，热电偶输出热电势可以直接查对应的分度表反求温度。</a:t>
            </a:r>
          </a:p>
        </p:txBody>
      </p:sp>
      <p:pic>
        <p:nvPicPr>
          <p:cNvPr id="73732" name="Picture 1031" descr="tc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667000"/>
            <a:ext cx="5102225"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179388" y="609600"/>
            <a:ext cx="8583612" cy="990600"/>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参比端恒温法（冰点槽）</a:t>
            </a:r>
          </a:p>
        </p:txBody>
      </p:sp>
      <p:sp>
        <p:nvSpPr>
          <p:cNvPr id="74755" name="Text Box 3"/>
          <p:cNvSpPr txBox="1">
            <a:spLocks noChangeArrowheads="1"/>
          </p:cNvSpPr>
          <p:nvPr/>
        </p:nvSpPr>
        <p:spPr bwMode="auto">
          <a:xfrm>
            <a:off x="533400" y="2514600"/>
            <a:ext cx="30480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b="1"/>
              <a:t>思考题</a:t>
            </a:r>
            <a:r>
              <a:rPr lang="en-US" altLang="zh-CN" sz="2800" b="1"/>
              <a:t>3</a:t>
            </a:r>
            <a:r>
              <a:rPr lang="zh-CN" altLang="en-US" sz="2800" b="1"/>
              <a:t>：右边图示的冰点槽参比端温度补偿接线方法在实际使用中是否有问题？</a:t>
            </a:r>
          </a:p>
        </p:txBody>
      </p:sp>
      <p:pic>
        <p:nvPicPr>
          <p:cNvPr id="74756" name="Picture 5" descr="tc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590800"/>
            <a:ext cx="48006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文本框 2"/>
          <p:cNvSpPr txBox="1">
            <a:spLocks noChangeArrowheads="1"/>
          </p:cNvSpPr>
          <p:nvPr>
            <p:custDataLst>
              <p:tags r:id="rId2"/>
            </p:custDataLst>
          </p:nvPr>
        </p:nvSpPr>
        <p:spPr bwMode="auto">
          <a:xfrm>
            <a:off x="914400" y="635000"/>
            <a:ext cx="7315200"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t>        图示的冰点槽参比端温度补偿接线方法在实际使用中是否有问题？</a:t>
            </a:r>
          </a:p>
        </p:txBody>
      </p:sp>
      <p:sp>
        <p:nvSpPr>
          <p:cNvPr id="75779" name="文本框 3"/>
          <p:cNvSpPr txBox="1">
            <a:spLocks noChangeArrowheads="1"/>
          </p:cNvSpPr>
          <p:nvPr>
            <p:custDataLst>
              <p:tags r:id="rId3"/>
            </p:custDataLst>
          </p:nvPr>
        </p:nvSpPr>
        <p:spPr bwMode="auto">
          <a:xfrm>
            <a:off x="1828800" y="27860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有问题</a:t>
            </a:r>
          </a:p>
        </p:txBody>
      </p:sp>
      <p:sp>
        <p:nvSpPr>
          <p:cNvPr id="75780" name="文本框 4"/>
          <p:cNvSpPr txBox="1">
            <a:spLocks noChangeArrowheads="1"/>
          </p:cNvSpPr>
          <p:nvPr>
            <p:custDataLst>
              <p:tags r:id="rId4"/>
            </p:custDataLst>
          </p:nvPr>
        </p:nvSpPr>
        <p:spPr bwMode="auto">
          <a:xfrm>
            <a:off x="1828800" y="36433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没有问题</a:t>
            </a:r>
          </a:p>
        </p:txBody>
      </p:sp>
      <p:sp>
        <p:nvSpPr>
          <p:cNvPr id="8" name="椭圆 7"/>
          <p:cNvSpPr>
            <a:spLocks noChangeAspect="1"/>
          </p:cNvSpPr>
          <p:nvPr>
            <p:custDataLst>
              <p:tags r:id="rId5"/>
            </p:custDataLst>
          </p:nvPr>
        </p:nvSpPr>
        <p:spPr bwMode="auto">
          <a:xfrm>
            <a:off x="1114425" y="2849563"/>
            <a:ext cx="514350" cy="514350"/>
          </a:xfrm>
          <a:prstGeom prst="ellipse">
            <a:avLst/>
          </a:prstGeom>
          <a:solidFill>
            <a:srgbClr val="808080">
              <a:alpha val="0"/>
            </a:srgbClr>
          </a:solidFill>
          <a:ln w="127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A</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9" name="椭圆 8"/>
          <p:cNvSpPr>
            <a:spLocks noChangeAspect="1"/>
          </p:cNvSpPr>
          <p:nvPr>
            <p:custDataLst>
              <p:tags r:id="rId6"/>
            </p:custDataLst>
          </p:nvPr>
        </p:nvSpPr>
        <p:spPr bwMode="auto">
          <a:xfrm>
            <a:off x="1114425" y="3706813"/>
            <a:ext cx="514350" cy="514350"/>
          </a:xfrm>
          <a:prstGeom prst="ellipse">
            <a:avLst/>
          </a:prstGeom>
          <a:solidFill>
            <a:srgbClr val="808080">
              <a:alpha val="0"/>
            </a:srgbClr>
          </a:solidFill>
          <a:ln w="127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en-US" altLang="zh-CN" sz="1800" noProof="1">
                <a:latin typeface="微软雅黑" panose="020B0503020204020204" charset="-122"/>
                <a:ea typeface="微软雅黑" panose="020B0503020204020204" charset="-122"/>
                <a:sym typeface="微软雅黑" panose="020B0503020204020204" charset="-122"/>
              </a:rPr>
              <a:t>B</a:t>
            </a:r>
            <a:endParaRPr lang="zh-CN" altLang="en-US" sz="1800" noProof="1">
              <a:latin typeface="微软雅黑" panose="020B0503020204020204" charset="-122"/>
              <a:ea typeface="微软雅黑" panose="020B0503020204020204" charset="-122"/>
              <a:sym typeface="微软雅黑" panose="020B0503020204020204" charset="-122"/>
            </a:endParaRPr>
          </a:p>
        </p:txBody>
      </p:sp>
      <p:sp>
        <p:nvSpPr>
          <p:cNvPr id="12" name="圆角矩形 11"/>
          <p:cNvSpPr/>
          <p:nvPr>
            <p:custDataLst>
              <p:tags r:id="rId7"/>
            </p:custDataLst>
          </p:nvPr>
        </p:nvSpPr>
        <p:spPr bwMode="auto">
          <a:xfrm>
            <a:off x="6172200" y="6215063"/>
            <a:ext cx="1543050" cy="411162"/>
          </a:xfrm>
          <a:prstGeom prst="roundRect">
            <a:avLst/>
          </a:prstGeom>
          <a:solidFill>
            <a:srgbClr val="808080">
              <a:alpha val="0"/>
            </a:srgbClr>
          </a:solidFill>
          <a:ln w="38100" cmpd="sng">
            <a:solidFill>
              <a:srgbClr val="000000"/>
            </a:solidFill>
            <a:prstDash val="solid"/>
            <a:miter lim="800000"/>
          </a:ln>
          <a:effectLst>
            <a:outerShdw blurRad="50800" dist="50800" dir="5400000" algn="ctr" rotWithShape="0">
              <a:schemeClr val="bg1"/>
            </a:outerShdw>
          </a:effectLst>
        </p:spPr>
        <p:txBody>
          <a:bodyPr anchor="ctr" anchorCtr="1"/>
          <a:lstStyle/>
          <a:p>
            <a:pPr algn="ctr">
              <a:defRPr/>
            </a:pPr>
            <a:r>
              <a:rPr lang="zh-CN" altLang="en-US" sz="2400" noProof="1">
                <a:latin typeface="微软雅黑" panose="020B0503020204020204" charset="-122"/>
                <a:ea typeface="微软雅黑" panose="020B0503020204020204" charset="-122"/>
                <a:sym typeface="微软雅黑" panose="020B0503020204020204" charset="-122"/>
              </a:rPr>
              <a:t>提交</a:t>
            </a:r>
          </a:p>
        </p:txBody>
      </p:sp>
      <p:pic>
        <p:nvPicPr>
          <p:cNvPr id="75784" name="Picture 5" descr="tc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71900" y="2149475"/>
            <a:ext cx="48006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5" name="组合 16"/>
          <p:cNvGrpSpPr>
            <a:grpSpLocks/>
          </p:cNvGrpSpPr>
          <p:nvPr>
            <p:custDataLst>
              <p:tags r:id="rId8"/>
            </p:custDataLst>
          </p:nvPr>
        </p:nvGrpSpPr>
        <p:grpSpPr bwMode="auto">
          <a:xfrm>
            <a:off x="0" y="0"/>
            <a:ext cx="9144000" cy="635000"/>
            <a:chOff x="0" y="0"/>
            <a:chExt cx="9144000" cy="635000"/>
          </a:xfrm>
        </p:grpSpPr>
        <p:sp>
          <p:nvSpPr>
            <p:cNvPr id="13" name="TitleBackground"/>
            <p:cNvSpPr/>
            <p:nvPr>
              <p:custDataLst>
                <p:tags r:id="rId10"/>
              </p:custDataLst>
            </p:nvPr>
          </p:nvSpPr>
          <p:spPr bwMode="auto">
            <a:xfrm>
              <a:off x="0" y="0"/>
              <a:ext cx="9144000" cy="635000"/>
            </a:xfrm>
            <a:prstGeom prst="rect">
              <a:avLst/>
            </a:prstGeom>
            <a:solidFill>
              <a:srgbClr val="F6F7F8">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14" name="ColorBlock"/>
            <p:cNvSpPr/>
            <p:nvPr>
              <p:custDataLst>
                <p:tags r:id="rId11"/>
              </p:custDataLst>
            </p:nvPr>
          </p:nvSpPr>
          <p:spPr bwMode="auto">
            <a:xfrm>
              <a:off x="0" y="0"/>
              <a:ext cx="190500" cy="635000"/>
            </a:xfrm>
            <a:prstGeom prst="rect">
              <a:avLst/>
            </a:prstGeom>
            <a:solidFill>
              <a:srgbClr val="639EF4">
                <a:alpha val="0"/>
              </a:srgbClr>
            </a:solidFill>
            <a:ln w="50800">
              <a:noFill/>
              <a:miter lim="800000"/>
            </a:ln>
            <a:effectLst>
              <a:outerShdw blurRad="50800" dist="50800" dir="5400000" algn="ctr" rotWithShape="0">
                <a:schemeClr val="bg1"/>
              </a:outerShdw>
            </a:effectLst>
            <a:extLst>
              <a:ext uri="{91240B29-F687-4F45-9708-019B960494DF}">
                <a14:hiddenLine xmlns:a14="http://schemas.microsoft.com/office/drawing/2010/main" w="50800">
                  <a:solidFill>
                    <a:srgbClr val="FF00FF"/>
                  </a:solidFill>
                  <a:miter lim="800000"/>
                  <a:headEnd/>
                  <a:tailEnd/>
                </a14:hiddenLine>
              </a:ext>
            </a:extLst>
          </p:spPr>
          <p:txBody>
            <a:bodyPr anchor="ctr"/>
            <a:lstStyle/>
            <a:p>
              <a:pPr algn="ctr" eaLnBrk="1" hangingPunct="1">
                <a:defRPr/>
              </a:pPr>
              <a:endParaRPr lang="zh-CN" altLang="en-US" noProof="1"/>
            </a:p>
          </p:txBody>
        </p:sp>
        <p:sp>
          <p:nvSpPr>
            <p:cNvPr id="75789" name="TypeText"/>
            <p:cNvSpPr txBox="1">
              <a:spLocks noChangeArrowheads="1"/>
            </p:cNvSpPr>
            <p:nvPr>
              <p:custDataLst>
                <p:tags r:id="rId12"/>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投票</a:t>
              </a:r>
            </a:p>
          </p:txBody>
        </p:sp>
        <p:sp>
          <p:nvSpPr>
            <p:cNvPr id="75790" name="TipText"/>
            <p:cNvSpPr txBox="1">
              <a:spLocks noChangeArrowheads="1"/>
            </p:cNvSpPr>
            <p:nvPr>
              <p:custDataLst>
                <p:tags r:id="rId13"/>
              </p:custDataLst>
            </p:nvPr>
          </p:nvSpPr>
          <p:spPr bwMode="auto">
            <a:xfrm>
              <a:off x="11957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最多可选</a:t>
              </a: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项</a:t>
              </a:r>
            </a:p>
          </p:txBody>
        </p:sp>
      </p:grpSp>
      <p:pic>
        <p:nvPicPr>
          <p:cNvPr id="75786" name="图片 1"/>
          <p:cNvPicPr>
            <a:picLocks noChangeArrowheads="1"/>
          </p:cNvPicPr>
          <p:nvPr>
            <p:custDataLst>
              <p:tags r:id="rId9"/>
            </p:custDataLst>
          </p:nvPr>
        </p:nvPicPr>
        <p:blipFill>
          <a:blip r:embed="rId16">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250825" y="620713"/>
            <a:ext cx="8583613" cy="990600"/>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参比端恒温法（冰点槽）</a:t>
            </a:r>
          </a:p>
        </p:txBody>
      </p:sp>
      <p:pic>
        <p:nvPicPr>
          <p:cNvPr id="76803" name="Picture 5" descr="tc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70104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243" y="640297"/>
            <a:ext cx="5976498" cy="5838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755682" y="404748"/>
            <a:ext cx="615553" cy="6309240"/>
          </a:xfrm>
          <a:prstGeom prst="rect">
            <a:avLst/>
          </a:prstGeom>
          <a:noFill/>
        </p:spPr>
        <p:txBody>
          <a:bodyPr vert="eaVert" wrap="square" rtlCol="0">
            <a:spAutoFit/>
          </a:bodyPr>
          <a:lstStyle/>
          <a:p>
            <a:r>
              <a:rPr lang="zh-CN" altLang="en-US" sz="2800" dirty="0" smtClean="0">
                <a:ea typeface="隶书" panose="02010509060101010101" pitchFamily="49" charset="-122"/>
              </a:rPr>
              <a:t>用于</a:t>
            </a:r>
            <a:r>
              <a:rPr lang="zh-CN" altLang="en-US" sz="2800" dirty="0">
                <a:ea typeface="隶书" panose="02010509060101010101" pitchFamily="49" charset="-122"/>
              </a:rPr>
              <a:t>精密测量的</a:t>
            </a:r>
            <a:r>
              <a:rPr lang="en-US" altLang="zh-CN" sz="2800" dirty="0">
                <a:ea typeface="隶书" panose="02010509060101010101" pitchFamily="49" charset="-122"/>
              </a:rPr>
              <a:t>PCB</a:t>
            </a:r>
            <a:r>
              <a:rPr lang="zh-CN" altLang="en-US" sz="2800" dirty="0">
                <a:ea typeface="隶书" panose="02010509060101010101" pitchFamily="49" charset="-122"/>
              </a:rPr>
              <a:t>电路板电阻的布置</a:t>
            </a:r>
            <a:endParaRPr lang="zh-CN" altLang="en-US" sz="2800" dirty="0"/>
          </a:p>
        </p:txBody>
      </p:sp>
      <p:sp>
        <p:nvSpPr>
          <p:cNvPr id="9" name="十二角星 8"/>
          <p:cNvSpPr/>
          <p:nvPr/>
        </p:nvSpPr>
        <p:spPr bwMode="auto">
          <a:xfrm>
            <a:off x="7524246" y="404748"/>
            <a:ext cx="1619754" cy="6073691"/>
          </a:xfrm>
          <a:prstGeom prst="star12">
            <a:avLst/>
          </a:prstGeom>
          <a:solidFill>
            <a:schemeClr val="bg1">
              <a:alpha val="0"/>
            </a:schemeClr>
          </a:solidFill>
          <a:ln w="50800">
            <a:solidFill>
              <a:srgbClr val="9933FF"/>
            </a:solidFill>
            <a:miter lim="800000"/>
          </a:ln>
          <a:effectLst>
            <a:outerShdw blurRad="50800" dist="50800" dir="5400000" algn="ctr" rotWithShape="0">
              <a:schemeClr val="bg1"/>
            </a:outerShdw>
          </a:effectLst>
        </p:spPr>
        <p:txBody>
          <a:bodyPr rtlCol="0" anchor="ctr"/>
          <a:lstStyle/>
          <a:p>
            <a:pPr algn="ctr"/>
            <a:r>
              <a:rPr lang="zh-CN" altLang="en-US" sz="2400" dirty="0" smtClean="0"/>
              <a:t>根据电路板上温度</a:t>
            </a:r>
            <a:r>
              <a:rPr lang="zh-CN" altLang="en-US" sz="2400" dirty="0"/>
              <a:t>场梯度</a:t>
            </a:r>
            <a:r>
              <a:rPr lang="zh-CN" altLang="en-US" sz="2400" dirty="0" smtClean="0"/>
              <a:t>方向决定电阻</a:t>
            </a:r>
            <a:r>
              <a:rPr lang="zh-CN" altLang="en-US" sz="2400" dirty="0"/>
              <a:t>两个</a:t>
            </a:r>
            <a:r>
              <a:rPr lang="zh-CN" altLang="en-US" sz="2400" dirty="0" smtClean="0"/>
              <a:t>焊盘取向！</a:t>
            </a:r>
            <a:endParaRPr lang="zh-CN" altLang="en-US" sz="2400" dirty="0"/>
          </a:p>
        </p:txBody>
      </p:sp>
    </p:spTree>
    <p:extLst>
      <p:ext uri="{BB962C8B-B14F-4D97-AF65-F5344CB8AC3E}">
        <p14:creationId xmlns:p14="http://schemas.microsoft.com/office/powerpoint/2010/main" val="2672944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684213" y="404813"/>
            <a:ext cx="7772400" cy="693737"/>
          </a:xfrm>
        </p:spPr>
        <p:txBody>
          <a:bodyPr/>
          <a:lstStyle/>
          <a:p>
            <a:pPr eaLnBrk="1" hangingPunct="1"/>
            <a:r>
              <a:rPr lang="zh-CN" altLang="en-US" sz="7200" smtClean="0">
                <a:solidFill>
                  <a:schemeClr val="tx1"/>
                </a:solidFill>
                <a:ea typeface="隶书" panose="02010509060101010101" pitchFamily="49" charset="-122"/>
              </a:rPr>
              <a:t>检测原理</a:t>
            </a:r>
          </a:p>
        </p:txBody>
      </p:sp>
      <p:sp>
        <p:nvSpPr>
          <p:cNvPr id="13315" name="Rectangle 3"/>
          <p:cNvSpPr>
            <a:spLocks noChangeArrowheads="1"/>
          </p:cNvSpPr>
          <p:nvPr/>
        </p:nvSpPr>
        <p:spPr bwMode="auto">
          <a:xfrm>
            <a:off x="684213" y="1412875"/>
            <a:ext cx="79914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4000">
                <a:ea typeface="隶书" panose="02010509060101010101" pitchFamily="49" charset="-122"/>
              </a:rPr>
              <a:t>Who is “Big Dog” (</a:t>
            </a:r>
            <a:r>
              <a:rPr lang="zh-CN" altLang="en-US" sz="4000">
                <a:ea typeface="隶书" panose="02010509060101010101" pitchFamily="49" charset="-122"/>
              </a:rPr>
              <a:t>现代版木牛流马</a:t>
            </a:r>
            <a:r>
              <a:rPr lang="en-US" altLang="zh-CN" sz="4000">
                <a:ea typeface="隶书" panose="02010509060101010101" pitchFamily="49" charset="-122"/>
              </a:rPr>
              <a:t>)</a:t>
            </a:r>
          </a:p>
        </p:txBody>
      </p:sp>
      <p:pic>
        <p:nvPicPr>
          <p:cNvPr id="13316" name="Picture 8" descr="bigdogclipp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2420938"/>
            <a:ext cx="3074988"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 Box 9"/>
          <p:cNvSpPr txBox="1">
            <a:spLocks noChangeArrowheads="1"/>
          </p:cNvSpPr>
          <p:nvPr/>
        </p:nvSpPr>
        <p:spPr bwMode="auto">
          <a:xfrm>
            <a:off x="3348038" y="2276475"/>
            <a:ext cx="5545137"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None/>
            </a:pPr>
            <a:r>
              <a:rPr lang="en-US" altLang="zh-CN" sz="2400"/>
              <a:t>Big Dog has an on-board computer that controls locomotion, servos the legs and handles a wide variety of sensors. ……Sensors for locomotion include joint position, joint force, ground contact, ground load, a laser gyroscope, and a stereo vision system. Other sensors focus on the internal state of BigDog, monitoring the hydraulic pressure, oil temperature, engine temperature, rpm, battery charge and others. (</a:t>
            </a:r>
            <a:r>
              <a:rPr lang="en-US" altLang="zh-CN" sz="2400">
                <a:solidFill>
                  <a:schemeClr val="accent2"/>
                </a:solidFill>
              </a:rPr>
              <a:t>www.bostondynamics.com</a:t>
            </a:r>
            <a:r>
              <a:rPr lang="en-US" altLang="zh-CN" sz="2400"/>
              <a:t>)</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381000" y="609600"/>
            <a:ext cx="8382000" cy="1524000"/>
          </a:xfrm>
        </p:spPr>
        <p:txBody>
          <a:bodyPr/>
          <a:lstStyle/>
          <a:p>
            <a:pPr eaLnBrk="1" hangingPunct="1"/>
            <a:r>
              <a:rPr lang="zh-CN" altLang="en-US" sz="5400" smtClean="0">
                <a:solidFill>
                  <a:schemeClr val="tx1"/>
                </a:solidFill>
                <a:ea typeface="隶书" panose="02010509060101010101" pitchFamily="49" charset="-122"/>
              </a:rPr>
              <a:t>热电偶参比端温度处理</a:t>
            </a:r>
            <a:r>
              <a:rPr lang="en-US" altLang="zh-CN" sz="5400" smtClean="0">
                <a:solidFill>
                  <a:schemeClr val="tx1"/>
                </a:solidFill>
                <a:ea typeface="隶书" panose="02010509060101010101" pitchFamily="49" charset="-122"/>
              </a:rPr>
              <a:t>—</a:t>
            </a:r>
            <a:r>
              <a:rPr lang="zh-CN" altLang="en-US" sz="5400" smtClean="0">
                <a:solidFill>
                  <a:schemeClr val="tx1"/>
                </a:solidFill>
                <a:ea typeface="隶书" panose="02010509060101010101" pitchFamily="49" charset="-122"/>
              </a:rPr>
              <a:t>参比端温度测量计算法</a:t>
            </a:r>
          </a:p>
        </p:txBody>
      </p:sp>
      <p:sp>
        <p:nvSpPr>
          <p:cNvPr id="77827" name="Text Box 5"/>
          <p:cNvSpPr txBox="1">
            <a:spLocks noChangeArrowheads="1"/>
          </p:cNvSpPr>
          <p:nvPr/>
        </p:nvSpPr>
        <p:spPr bwMode="auto">
          <a:xfrm>
            <a:off x="533400" y="2743200"/>
            <a:ext cx="8001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dirty="0"/>
              <a:t>当</a:t>
            </a:r>
            <a:r>
              <a:rPr lang="zh-CN" altLang="en-US" dirty="0" smtClean="0"/>
              <a:t>参</a:t>
            </a:r>
            <a:r>
              <a:rPr lang="zh-CN" altLang="en-US" dirty="0"/>
              <a:t>比</a:t>
            </a:r>
            <a:r>
              <a:rPr lang="zh-CN" altLang="en-US" dirty="0" smtClean="0"/>
              <a:t>端温度为</a:t>
            </a:r>
            <a:r>
              <a:rPr lang="en-US" altLang="en-US" dirty="0" smtClean="0"/>
              <a:t>T</a:t>
            </a:r>
            <a:r>
              <a:rPr lang="en-US" altLang="en-US" baseline="-25000" dirty="0" smtClean="0"/>
              <a:t>0</a:t>
            </a:r>
            <a:r>
              <a:rPr lang="en-US" altLang="en-US" dirty="0" smtClean="0"/>
              <a:t> </a:t>
            </a:r>
            <a:r>
              <a:rPr lang="zh-CN" altLang="en-US" dirty="0"/>
              <a:t>（通常为环境温度</a:t>
            </a:r>
            <a:r>
              <a:rPr lang="zh-CN" altLang="en-US" dirty="0" smtClean="0"/>
              <a:t>）时，</a:t>
            </a:r>
            <a:r>
              <a:rPr lang="zh-CN" altLang="en-US" dirty="0"/>
              <a:t>测量</a:t>
            </a:r>
            <a:r>
              <a:rPr lang="en-US" altLang="en-US" dirty="0"/>
              <a:t>T</a:t>
            </a:r>
            <a:r>
              <a:rPr lang="en-US" altLang="en-US" baseline="-25000" dirty="0"/>
              <a:t>0</a:t>
            </a:r>
            <a:r>
              <a:rPr lang="zh-CN" altLang="en-US" dirty="0"/>
              <a:t>后可以根据中间温度定则来计算热电势</a:t>
            </a:r>
          </a:p>
          <a:p>
            <a:pPr eaLnBrk="1" hangingPunct="1">
              <a:spcBef>
                <a:spcPct val="50000"/>
              </a:spcBef>
              <a:buFontTx/>
              <a:buNone/>
            </a:pPr>
            <a:r>
              <a:rPr lang="zh-CN" altLang="en-US" dirty="0"/>
              <a:t>	</a:t>
            </a:r>
            <a:r>
              <a:rPr lang="en-US" altLang="zh-CN" dirty="0"/>
              <a:t>E</a:t>
            </a:r>
            <a:r>
              <a:rPr lang="zh-CN" altLang="en-US" dirty="0"/>
              <a:t>（ </a:t>
            </a:r>
            <a:r>
              <a:rPr lang="en-US" altLang="en-US" dirty="0"/>
              <a:t>T</a:t>
            </a:r>
            <a:r>
              <a:rPr lang="zh-CN" altLang="en-US" dirty="0"/>
              <a:t>，</a:t>
            </a:r>
            <a:r>
              <a:rPr lang="en-US" altLang="zh-CN" dirty="0"/>
              <a:t>0</a:t>
            </a:r>
            <a:r>
              <a:rPr lang="zh-CN" altLang="en-US" dirty="0"/>
              <a:t>）＝ </a:t>
            </a:r>
            <a:r>
              <a:rPr lang="en-US" altLang="zh-CN" dirty="0"/>
              <a:t>E</a:t>
            </a:r>
            <a:r>
              <a:rPr lang="zh-CN" altLang="en-US" dirty="0"/>
              <a:t>（ </a:t>
            </a:r>
            <a:r>
              <a:rPr lang="en-US" altLang="en-US" dirty="0"/>
              <a:t>T</a:t>
            </a:r>
            <a:r>
              <a:rPr lang="zh-CN" altLang="en-US" dirty="0"/>
              <a:t>，</a:t>
            </a:r>
            <a:r>
              <a:rPr lang="en-US" altLang="en-US" dirty="0"/>
              <a:t>T</a:t>
            </a:r>
            <a:r>
              <a:rPr lang="en-US" altLang="en-US" baseline="-25000" dirty="0"/>
              <a:t>0</a:t>
            </a:r>
            <a:r>
              <a:rPr lang="zh-CN" altLang="en-US" dirty="0"/>
              <a:t>）＋ </a:t>
            </a:r>
            <a:r>
              <a:rPr lang="en-US" altLang="zh-CN" dirty="0"/>
              <a:t>E</a:t>
            </a:r>
            <a:r>
              <a:rPr lang="zh-CN" altLang="en-US" dirty="0"/>
              <a:t>（ </a:t>
            </a:r>
            <a:r>
              <a:rPr lang="en-US" altLang="en-US" dirty="0"/>
              <a:t>T</a:t>
            </a:r>
            <a:r>
              <a:rPr lang="en-US" altLang="en-US" baseline="-25000" dirty="0"/>
              <a:t>0</a:t>
            </a:r>
            <a:r>
              <a:rPr lang="zh-CN" altLang="en-US" dirty="0"/>
              <a:t>，</a:t>
            </a:r>
            <a:r>
              <a:rPr lang="en-US" altLang="zh-CN" dirty="0"/>
              <a:t>0</a:t>
            </a:r>
            <a:r>
              <a:rPr lang="zh-CN" altLang="en-US" dirty="0"/>
              <a:t>）</a:t>
            </a:r>
          </a:p>
        </p:txBody>
      </p:sp>
      <p:sp>
        <p:nvSpPr>
          <p:cNvPr id="77828" name="AutoShape 6"/>
          <p:cNvSpPr>
            <a:spLocks noChangeArrowheads="1"/>
          </p:cNvSpPr>
          <p:nvPr/>
        </p:nvSpPr>
        <p:spPr bwMode="auto">
          <a:xfrm flipH="1" flipV="1">
            <a:off x="1219200" y="5334000"/>
            <a:ext cx="2362200" cy="1143000"/>
          </a:xfrm>
          <a:prstGeom prst="cloudCallout">
            <a:avLst>
              <a:gd name="adj1" fmla="val -46375"/>
              <a:gd name="adj2" fmla="val 80694"/>
            </a:avLst>
          </a:prstGeom>
          <a:solidFill>
            <a:srgbClr val="00FFFF"/>
          </a:solidFill>
          <a:ln w="9525">
            <a:solidFill>
              <a:schemeClr val="tx1"/>
            </a:solidFill>
            <a:round/>
            <a:headEnd/>
            <a:tailEnd/>
          </a:ln>
        </p:spPr>
        <p:txBody>
          <a:bodyPr rot="108000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t>热电偶输出热电势</a:t>
            </a:r>
          </a:p>
        </p:txBody>
      </p:sp>
      <p:sp>
        <p:nvSpPr>
          <p:cNvPr id="77829" name="AutoShape 7"/>
          <p:cNvSpPr>
            <a:spLocks noChangeArrowheads="1"/>
          </p:cNvSpPr>
          <p:nvPr/>
        </p:nvSpPr>
        <p:spPr bwMode="auto">
          <a:xfrm flipH="1" flipV="1">
            <a:off x="5867400" y="5410200"/>
            <a:ext cx="2362200" cy="1219200"/>
          </a:xfrm>
          <a:prstGeom prst="cloudCallout">
            <a:avLst>
              <a:gd name="adj1" fmla="val 31449"/>
              <a:gd name="adj2" fmla="val 83852"/>
            </a:avLst>
          </a:prstGeom>
          <a:solidFill>
            <a:srgbClr val="00FFFF"/>
          </a:solidFill>
          <a:ln w="9525">
            <a:solidFill>
              <a:schemeClr val="tx1"/>
            </a:solidFill>
            <a:round/>
            <a:headEnd/>
            <a:tailEnd/>
          </a:ln>
        </p:spPr>
        <p:txBody>
          <a:bodyPr rot="108000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t>测量</a:t>
            </a:r>
            <a:r>
              <a:rPr lang="en-US" altLang="zh-CN" sz="2400"/>
              <a:t>T</a:t>
            </a:r>
            <a:r>
              <a:rPr lang="en-US" altLang="zh-CN" sz="2400" baseline="-25000"/>
              <a:t>0</a:t>
            </a:r>
            <a:r>
              <a:rPr lang="zh-CN" altLang="en-US" sz="2400"/>
              <a:t>后查表求得</a:t>
            </a:r>
          </a:p>
        </p:txBody>
      </p:sp>
    </p:spTree>
    <p:extLst>
      <p:ext uri="{BB962C8B-B14F-4D97-AF65-F5344CB8AC3E}">
        <p14:creationId xmlns:p14="http://schemas.microsoft.com/office/powerpoint/2010/main" val="23489062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381000" y="609600"/>
            <a:ext cx="8382000" cy="1524000"/>
          </a:xfrm>
        </p:spPr>
        <p:txBody>
          <a:bodyPr/>
          <a:lstStyle/>
          <a:p>
            <a:pPr eaLnBrk="1" hangingPunct="1"/>
            <a:r>
              <a:rPr lang="zh-CN" altLang="en-US" sz="5400" smtClean="0">
                <a:solidFill>
                  <a:schemeClr val="tx1"/>
                </a:solidFill>
                <a:ea typeface="隶书" panose="02010509060101010101" pitchFamily="49" charset="-122"/>
              </a:rPr>
              <a:t>热电偶参比端温度处理</a:t>
            </a:r>
            <a:r>
              <a:rPr lang="en-US" altLang="zh-CN" sz="5400" smtClean="0">
                <a:solidFill>
                  <a:schemeClr val="tx1"/>
                </a:solidFill>
                <a:ea typeface="隶书" panose="02010509060101010101" pitchFamily="49" charset="-122"/>
              </a:rPr>
              <a:t>—</a:t>
            </a:r>
            <a:r>
              <a:rPr lang="zh-CN" altLang="en-US" sz="5400" smtClean="0">
                <a:solidFill>
                  <a:schemeClr val="tx1"/>
                </a:solidFill>
                <a:ea typeface="隶书" panose="02010509060101010101" pitchFamily="49" charset="-122"/>
              </a:rPr>
              <a:t>参比端温度测量计算法</a:t>
            </a:r>
          </a:p>
        </p:txBody>
      </p:sp>
      <p:sp>
        <p:nvSpPr>
          <p:cNvPr id="77827" name="Text Box 5"/>
          <p:cNvSpPr txBox="1">
            <a:spLocks noChangeArrowheads="1"/>
          </p:cNvSpPr>
          <p:nvPr/>
        </p:nvSpPr>
        <p:spPr bwMode="auto">
          <a:xfrm>
            <a:off x="533400" y="2743200"/>
            <a:ext cx="8001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a:t>采用补偿导线将参比端移动到满足</a:t>
            </a:r>
            <a:r>
              <a:rPr lang="en-US" altLang="en-US"/>
              <a:t>T</a:t>
            </a:r>
            <a:r>
              <a:rPr lang="en-US" altLang="en-US" baseline="-25000"/>
              <a:t>0</a:t>
            </a:r>
            <a:r>
              <a:rPr lang="en-US" altLang="en-US"/>
              <a:t> </a:t>
            </a:r>
            <a:r>
              <a:rPr lang="zh-CN" altLang="en-US"/>
              <a:t>（通常为环境温度）处，测量</a:t>
            </a:r>
            <a:r>
              <a:rPr lang="en-US" altLang="en-US"/>
              <a:t>T</a:t>
            </a:r>
            <a:r>
              <a:rPr lang="en-US" altLang="en-US" baseline="-25000"/>
              <a:t>0</a:t>
            </a:r>
            <a:r>
              <a:rPr lang="zh-CN" altLang="en-US"/>
              <a:t>后可以根据中间温度定则来计算热电势</a:t>
            </a:r>
          </a:p>
          <a:p>
            <a:pPr eaLnBrk="1" hangingPunct="1">
              <a:spcBef>
                <a:spcPct val="50000"/>
              </a:spcBef>
              <a:buFontTx/>
              <a:buNone/>
            </a:pPr>
            <a:r>
              <a:rPr lang="zh-CN" altLang="en-US"/>
              <a:t>	</a:t>
            </a:r>
            <a:r>
              <a:rPr lang="en-US" altLang="zh-CN"/>
              <a:t>E</a:t>
            </a:r>
            <a:r>
              <a:rPr lang="zh-CN" altLang="en-US"/>
              <a:t>（ </a:t>
            </a:r>
            <a:r>
              <a:rPr lang="en-US" altLang="en-US"/>
              <a:t>T</a:t>
            </a:r>
            <a:r>
              <a:rPr lang="zh-CN" altLang="en-US"/>
              <a:t>，</a:t>
            </a:r>
            <a:r>
              <a:rPr lang="en-US" altLang="zh-CN"/>
              <a:t>0</a:t>
            </a:r>
            <a:r>
              <a:rPr lang="zh-CN" altLang="en-US"/>
              <a:t>）＝ </a:t>
            </a:r>
            <a:r>
              <a:rPr lang="en-US" altLang="zh-CN"/>
              <a:t>E</a:t>
            </a:r>
            <a:r>
              <a:rPr lang="zh-CN" altLang="en-US"/>
              <a:t>（ </a:t>
            </a:r>
            <a:r>
              <a:rPr lang="en-US" altLang="en-US"/>
              <a:t>T</a:t>
            </a:r>
            <a:r>
              <a:rPr lang="zh-CN" altLang="en-US"/>
              <a:t>，</a:t>
            </a:r>
            <a:r>
              <a:rPr lang="en-US" altLang="en-US"/>
              <a:t>T</a:t>
            </a:r>
            <a:r>
              <a:rPr lang="en-US" altLang="en-US" baseline="-25000"/>
              <a:t>0</a:t>
            </a:r>
            <a:r>
              <a:rPr lang="zh-CN" altLang="en-US"/>
              <a:t>）＋ </a:t>
            </a:r>
            <a:r>
              <a:rPr lang="en-US" altLang="zh-CN"/>
              <a:t>E</a:t>
            </a:r>
            <a:r>
              <a:rPr lang="zh-CN" altLang="en-US"/>
              <a:t>（ </a:t>
            </a:r>
            <a:r>
              <a:rPr lang="en-US" altLang="en-US"/>
              <a:t>T</a:t>
            </a:r>
            <a:r>
              <a:rPr lang="en-US" altLang="en-US" baseline="-25000"/>
              <a:t>0</a:t>
            </a:r>
            <a:r>
              <a:rPr lang="zh-CN" altLang="en-US"/>
              <a:t>，</a:t>
            </a:r>
            <a:r>
              <a:rPr lang="en-US" altLang="zh-CN"/>
              <a:t>0</a:t>
            </a:r>
            <a:r>
              <a:rPr lang="zh-CN" altLang="en-US"/>
              <a:t>）</a:t>
            </a:r>
          </a:p>
        </p:txBody>
      </p:sp>
      <p:sp>
        <p:nvSpPr>
          <p:cNvPr id="77828" name="AutoShape 6"/>
          <p:cNvSpPr>
            <a:spLocks noChangeArrowheads="1"/>
          </p:cNvSpPr>
          <p:nvPr/>
        </p:nvSpPr>
        <p:spPr bwMode="auto">
          <a:xfrm flipH="1" flipV="1">
            <a:off x="1219200" y="5334000"/>
            <a:ext cx="2362200" cy="1143000"/>
          </a:xfrm>
          <a:prstGeom prst="cloudCallout">
            <a:avLst>
              <a:gd name="adj1" fmla="val -46375"/>
              <a:gd name="adj2" fmla="val 80694"/>
            </a:avLst>
          </a:prstGeom>
          <a:solidFill>
            <a:srgbClr val="00FFFF"/>
          </a:solidFill>
          <a:ln w="9525">
            <a:solidFill>
              <a:schemeClr val="tx1"/>
            </a:solidFill>
            <a:round/>
            <a:headEnd/>
            <a:tailEnd/>
          </a:ln>
        </p:spPr>
        <p:txBody>
          <a:bodyPr rot="108000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t>热电偶输出热电势</a:t>
            </a:r>
          </a:p>
        </p:txBody>
      </p:sp>
      <p:sp>
        <p:nvSpPr>
          <p:cNvPr id="77829" name="AutoShape 7"/>
          <p:cNvSpPr>
            <a:spLocks noChangeArrowheads="1"/>
          </p:cNvSpPr>
          <p:nvPr/>
        </p:nvSpPr>
        <p:spPr bwMode="auto">
          <a:xfrm flipH="1" flipV="1">
            <a:off x="5867400" y="5410200"/>
            <a:ext cx="2362200" cy="1219200"/>
          </a:xfrm>
          <a:prstGeom prst="cloudCallout">
            <a:avLst>
              <a:gd name="adj1" fmla="val 31449"/>
              <a:gd name="adj2" fmla="val 83852"/>
            </a:avLst>
          </a:prstGeom>
          <a:solidFill>
            <a:srgbClr val="00FFFF"/>
          </a:solidFill>
          <a:ln w="9525">
            <a:solidFill>
              <a:schemeClr val="tx1"/>
            </a:solidFill>
            <a:round/>
            <a:headEnd/>
            <a:tailEnd/>
          </a:ln>
        </p:spPr>
        <p:txBody>
          <a:bodyPr rot="108000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a:t>测量</a:t>
            </a:r>
            <a:r>
              <a:rPr lang="en-US" altLang="zh-CN" sz="2400"/>
              <a:t>T</a:t>
            </a:r>
            <a:r>
              <a:rPr lang="en-US" altLang="zh-CN" sz="2400" baseline="-25000"/>
              <a:t>0</a:t>
            </a:r>
            <a:r>
              <a:rPr lang="zh-CN" altLang="en-US" sz="2400"/>
              <a:t>后查表求得</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250825" y="533400"/>
            <a:ext cx="8642350" cy="1023938"/>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补偿导线</a:t>
            </a:r>
          </a:p>
        </p:txBody>
      </p:sp>
      <p:sp>
        <p:nvSpPr>
          <p:cNvPr id="78851" name="Rectangle 5"/>
          <p:cNvSpPr>
            <a:spLocks noChangeArrowheads="1"/>
          </p:cNvSpPr>
          <p:nvPr/>
        </p:nvSpPr>
        <p:spPr bwMode="auto">
          <a:xfrm>
            <a:off x="0" y="1906588"/>
            <a:ext cx="9144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200"/>
              <a:t/>
            </a:r>
            <a:br>
              <a:rPr lang="en-US" altLang="zh-CN" sz="1200"/>
            </a:br>
            <a:endParaRPr lang="en-US" altLang="zh-CN" sz="2400"/>
          </a:p>
        </p:txBody>
      </p:sp>
      <p:sp>
        <p:nvSpPr>
          <p:cNvPr id="78852" name="Rectangle 6"/>
          <p:cNvSpPr>
            <a:spLocks noChangeArrowheads="1"/>
          </p:cNvSpPr>
          <p:nvPr/>
        </p:nvSpPr>
        <p:spPr bwMode="auto">
          <a:xfrm>
            <a:off x="2363788" y="3427413"/>
            <a:ext cx="73183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t>A</a:t>
            </a:r>
          </a:p>
          <a:p>
            <a:pPr>
              <a:spcBef>
                <a:spcPct val="0"/>
              </a:spcBef>
              <a:buFontTx/>
              <a:buNone/>
            </a:pPr>
            <a:endParaRPr lang="en-US" altLang="zh-CN" sz="2400"/>
          </a:p>
        </p:txBody>
      </p:sp>
      <p:sp>
        <p:nvSpPr>
          <p:cNvPr id="78853" name="Rectangle 7"/>
          <p:cNvSpPr>
            <a:spLocks noChangeArrowheads="1"/>
          </p:cNvSpPr>
          <p:nvPr/>
        </p:nvSpPr>
        <p:spPr bwMode="auto">
          <a:xfrm>
            <a:off x="2257425" y="4622800"/>
            <a:ext cx="45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t>B</a:t>
            </a:r>
          </a:p>
        </p:txBody>
      </p:sp>
      <p:sp>
        <p:nvSpPr>
          <p:cNvPr id="78854" name="Rectangle 8"/>
          <p:cNvSpPr>
            <a:spLocks noChangeArrowheads="1"/>
          </p:cNvSpPr>
          <p:nvPr/>
        </p:nvSpPr>
        <p:spPr bwMode="auto">
          <a:xfrm>
            <a:off x="1038225" y="3937000"/>
            <a:ext cx="7318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i="1"/>
              <a:t>T</a:t>
            </a:r>
            <a:r>
              <a:rPr lang="en-US" altLang="zh-CN" sz="2400" baseline="-30000"/>
              <a:t>1</a:t>
            </a:r>
          </a:p>
        </p:txBody>
      </p:sp>
      <p:sp>
        <p:nvSpPr>
          <p:cNvPr id="78855" name="Oval 9"/>
          <p:cNvSpPr>
            <a:spLocks noChangeArrowheads="1"/>
          </p:cNvSpPr>
          <p:nvPr/>
        </p:nvSpPr>
        <p:spPr bwMode="auto">
          <a:xfrm>
            <a:off x="3670300" y="3802063"/>
            <a:ext cx="68263" cy="80962"/>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78856" name="Oval 10"/>
          <p:cNvSpPr>
            <a:spLocks noChangeArrowheads="1"/>
          </p:cNvSpPr>
          <p:nvPr/>
        </p:nvSpPr>
        <p:spPr bwMode="auto">
          <a:xfrm>
            <a:off x="3646488" y="4657725"/>
            <a:ext cx="68262" cy="80963"/>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78857" name="Line 11"/>
          <p:cNvSpPr>
            <a:spLocks noChangeShapeType="1"/>
          </p:cNvSpPr>
          <p:nvPr/>
        </p:nvSpPr>
        <p:spPr bwMode="auto">
          <a:xfrm>
            <a:off x="3738563" y="3844925"/>
            <a:ext cx="1563687"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8" name="Line 12"/>
          <p:cNvSpPr>
            <a:spLocks noChangeShapeType="1"/>
          </p:cNvSpPr>
          <p:nvPr/>
        </p:nvSpPr>
        <p:spPr bwMode="auto">
          <a:xfrm>
            <a:off x="3719513" y="4699000"/>
            <a:ext cx="1563687" cy="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9" name="Oval 13"/>
          <p:cNvSpPr>
            <a:spLocks noChangeArrowheads="1"/>
          </p:cNvSpPr>
          <p:nvPr/>
        </p:nvSpPr>
        <p:spPr bwMode="auto">
          <a:xfrm>
            <a:off x="5322888" y="3802063"/>
            <a:ext cx="68262" cy="80962"/>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78860" name="Oval 14"/>
          <p:cNvSpPr>
            <a:spLocks noChangeArrowheads="1"/>
          </p:cNvSpPr>
          <p:nvPr/>
        </p:nvSpPr>
        <p:spPr bwMode="auto">
          <a:xfrm>
            <a:off x="5297488" y="4657725"/>
            <a:ext cx="68262" cy="80963"/>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78861" name="Oval 15"/>
          <p:cNvSpPr>
            <a:spLocks noChangeArrowheads="1"/>
          </p:cNvSpPr>
          <p:nvPr/>
        </p:nvSpPr>
        <p:spPr bwMode="auto">
          <a:xfrm>
            <a:off x="5826125" y="4008438"/>
            <a:ext cx="546100" cy="406400"/>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78862" name="Line 16"/>
          <p:cNvSpPr>
            <a:spLocks noChangeShapeType="1"/>
          </p:cNvSpPr>
          <p:nvPr/>
        </p:nvSpPr>
        <p:spPr bwMode="auto">
          <a:xfrm>
            <a:off x="5419725" y="3844925"/>
            <a:ext cx="679450" cy="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3" name="Line 17"/>
          <p:cNvSpPr>
            <a:spLocks noChangeShapeType="1"/>
          </p:cNvSpPr>
          <p:nvPr/>
        </p:nvSpPr>
        <p:spPr bwMode="auto">
          <a:xfrm>
            <a:off x="5384800" y="4699000"/>
            <a:ext cx="698500" cy="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Line 18"/>
          <p:cNvSpPr>
            <a:spLocks noChangeShapeType="1"/>
          </p:cNvSpPr>
          <p:nvPr/>
        </p:nvSpPr>
        <p:spPr bwMode="auto">
          <a:xfrm>
            <a:off x="6099175" y="3844925"/>
            <a:ext cx="0" cy="1857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5" name="Line 19"/>
          <p:cNvSpPr>
            <a:spLocks noChangeShapeType="1"/>
          </p:cNvSpPr>
          <p:nvPr/>
        </p:nvSpPr>
        <p:spPr bwMode="auto">
          <a:xfrm>
            <a:off x="6096000" y="4414838"/>
            <a:ext cx="0" cy="2667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6" name="Rectangle 20"/>
          <p:cNvSpPr>
            <a:spLocks noChangeArrowheads="1"/>
          </p:cNvSpPr>
          <p:nvPr/>
        </p:nvSpPr>
        <p:spPr bwMode="auto">
          <a:xfrm>
            <a:off x="3363913" y="3336925"/>
            <a:ext cx="9525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r>
              <a:rPr lang="en-US" altLang="zh-CN" sz="2400" baseline="-30000"/>
              <a:t>2</a:t>
            </a:r>
            <a:endParaRPr lang="en-US" altLang="zh-CN" sz="2400"/>
          </a:p>
          <a:p>
            <a:pPr>
              <a:spcBef>
                <a:spcPct val="0"/>
              </a:spcBef>
              <a:buFontTx/>
              <a:buNone/>
            </a:pPr>
            <a:endParaRPr lang="en-US" altLang="zh-CN" sz="2400"/>
          </a:p>
        </p:txBody>
      </p:sp>
      <p:sp>
        <p:nvSpPr>
          <p:cNvPr id="78867" name="Rectangle 21"/>
          <p:cNvSpPr>
            <a:spLocks noChangeArrowheads="1"/>
          </p:cNvSpPr>
          <p:nvPr/>
        </p:nvSpPr>
        <p:spPr bwMode="auto">
          <a:xfrm>
            <a:off x="3363913" y="4662488"/>
            <a:ext cx="6461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r>
              <a:rPr lang="en-US" altLang="zh-CN" sz="2400" baseline="-30000"/>
              <a:t>2</a:t>
            </a:r>
            <a:endParaRPr lang="en-US" altLang="zh-CN" sz="2400"/>
          </a:p>
          <a:p>
            <a:pPr>
              <a:spcBef>
                <a:spcPct val="0"/>
              </a:spcBef>
              <a:buFontTx/>
              <a:buNone/>
            </a:pPr>
            <a:endParaRPr lang="en-US" altLang="zh-CN" sz="2400"/>
          </a:p>
        </p:txBody>
      </p:sp>
      <p:sp>
        <p:nvSpPr>
          <p:cNvPr id="78868" name="Rectangle 22"/>
          <p:cNvSpPr>
            <a:spLocks noChangeArrowheads="1"/>
          </p:cNvSpPr>
          <p:nvPr/>
        </p:nvSpPr>
        <p:spPr bwMode="auto">
          <a:xfrm>
            <a:off x="4243388" y="3338513"/>
            <a:ext cx="95091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A</a:t>
            </a:r>
            <a:endParaRPr lang="en-US" altLang="zh-CN" sz="2400"/>
          </a:p>
          <a:p>
            <a:pPr>
              <a:spcBef>
                <a:spcPct val="0"/>
              </a:spcBef>
              <a:buFontTx/>
              <a:buNone/>
            </a:pPr>
            <a:endParaRPr lang="en-US" altLang="zh-CN" sz="2400"/>
          </a:p>
        </p:txBody>
      </p:sp>
      <p:sp>
        <p:nvSpPr>
          <p:cNvPr id="78869" name="Rectangle 23"/>
          <p:cNvSpPr>
            <a:spLocks noChangeArrowheads="1"/>
          </p:cNvSpPr>
          <p:nvPr/>
        </p:nvSpPr>
        <p:spPr bwMode="auto">
          <a:xfrm>
            <a:off x="4203700" y="4794250"/>
            <a:ext cx="7096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B</a:t>
            </a:r>
            <a:endParaRPr lang="en-US" altLang="zh-CN" sz="2400"/>
          </a:p>
        </p:txBody>
      </p:sp>
      <p:sp>
        <p:nvSpPr>
          <p:cNvPr id="78870" name="Rectangle 24"/>
          <p:cNvSpPr>
            <a:spLocks noChangeArrowheads="1"/>
          </p:cNvSpPr>
          <p:nvPr/>
        </p:nvSpPr>
        <p:spPr bwMode="auto">
          <a:xfrm>
            <a:off x="5435600" y="3357563"/>
            <a:ext cx="5762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r>
              <a:rPr lang="en-US" altLang="zh-CN" sz="2400" baseline="-30000"/>
              <a:t>0</a:t>
            </a:r>
            <a:endParaRPr lang="en-US" altLang="zh-CN" sz="2400"/>
          </a:p>
        </p:txBody>
      </p:sp>
      <p:sp>
        <p:nvSpPr>
          <p:cNvPr id="78871" name="Rectangle 25"/>
          <p:cNvSpPr>
            <a:spLocks noChangeArrowheads="1"/>
          </p:cNvSpPr>
          <p:nvPr/>
        </p:nvSpPr>
        <p:spPr bwMode="auto">
          <a:xfrm>
            <a:off x="5364163" y="4652963"/>
            <a:ext cx="655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r>
              <a:rPr lang="en-US" altLang="zh-CN" sz="2400" baseline="-30000"/>
              <a:t>0</a:t>
            </a:r>
            <a:endParaRPr lang="en-US" altLang="zh-CN" sz="2400"/>
          </a:p>
        </p:txBody>
      </p:sp>
      <p:sp>
        <p:nvSpPr>
          <p:cNvPr id="78872" name="Freeform 26"/>
          <p:cNvSpPr>
            <a:spLocks noChangeArrowheads="1"/>
          </p:cNvSpPr>
          <p:nvPr/>
        </p:nvSpPr>
        <p:spPr bwMode="auto">
          <a:xfrm>
            <a:off x="1419225" y="4241800"/>
            <a:ext cx="2209800" cy="457200"/>
          </a:xfrm>
          <a:custGeom>
            <a:avLst/>
            <a:gdLst>
              <a:gd name="T0" fmla="*/ 2147483646 w 1392"/>
              <a:gd name="T1" fmla="*/ 2147483646 h 288"/>
              <a:gd name="T2" fmla="*/ 2147483646 w 1392"/>
              <a:gd name="T3" fmla="*/ 2147483646 h 288"/>
              <a:gd name="T4" fmla="*/ 0 w 1392"/>
              <a:gd name="T5" fmla="*/ 0 h 288"/>
              <a:gd name="T6" fmla="*/ 0 60000 65536"/>
              <a:gd name="T7" fmla="*/ 0 60000 65536"/>
              <a:gd name="T8" fmla="*/ 0 60000 65536"/>
            </a:gdLst>
            <a:ahLst/>
            <a:cxnLst>
              <a:cxn ang="T6">
                <a:pos x="T0" y="T1"/>
              </a:cxn>
              <a:cxn ang="T7">
                <a:pos x="T2" y="T3"/>
              </a:cxn>
              <a:cxn ang="T8">
                <a:pos x="T4" y="T5"/>
              </a:cxn>
            </a:cxnLst>
            <a:rect l="0" t="0" r="r" b="b"/>
            <a:pathLst>
              <a:path w="1392" h="288">
                <a:moveTo>
                  <a:pt x="1392" y="288"/>
                </a:moveTo>
                <a:lnTo>
                  <a:pt x="480" y="288"/>
                </a:lnTo>
                <a:lnTo>
                  <a:pt x="0" y="0"/>
                </a:lnTo>
              </a:path>
            </a:pathLst>
          </a:custGeom>
          <a:noFill/>
          <a:ln w="635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873" name="Freeform 27"/>
          <p:cNvSpPr>
            <a:spLocks noChangeArrowheads="1"/>
          </p:cNvSpPr>
          <p:nvPr/>
        </p:nvSpPr>
        <p:spPr bwMode="auto">
          <a:xfrm>
            <a:off x="1400175" y="3841750"/>
            <a:ext cx="2286000" cy="381000"/>
          </a:xfrm>
          <a:custGeom>
            <a:avLst/>
            <a:gdLst>
              <a:gd name="T0" fmla="*/ 2147483646 w 1440"/>
              <a:gd name="T1" fmla="*/ 0 h 240"/>
              <a:gd name="T2" fmla="*/ 2147483646 w 1440"/>
              <a:gd name="T3" fmla="*/ 0 h 240"/>
              <a:gd name="T4" fmla="*/ 0 w 1440"/>
              <a:gd name="T5" fmla="*/ 2147483646 h 240"/>
              <a:gd name="T6" fmla="*/ 0 60000 65536"/>
              <a:gd name="T7" fmla="*/ 0 60000 65536"/>
              <a:gd name="T8" fmla="*/ 0 60000 65536"/>
            </a:gdLst>
            <a:ahLst/>
            <a:cxnLst>
              <a:cxn ang="T6">
                <a:pos x="T0" y="T1"/>
              </a:cxn>
              <a:cxn ang="T7">
                <a:pos x="T2" y="T3"/>
              </a:cxn>
              <a:cxn ang="T8">
                <a:pos x="T4" y="T5"/>
              </a:cxn>
            </a:cxnLst>
            <a:rect l="0" t="0" r="r" b="b"/>
            <a:pathLst>
              <a:path w="1440" h="240">
                <a:moveTo>
                  <a:pt x="1440" y="0"/>
                </a:moveTo>
                <a:lnTo>
                  <a:pt x="528" y="0"/>
                </a:lnTo>
                <a:lnTo>
                  <a:pt x="0" y="240"/>
                </a:lnTo>
              </a:path>
            </a:pathLst>
          </a:custGeom>
          <a:noFill/>
          <a:ln w="63500">
            <a:solidFill>
              <a:srgbClr val="33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874" name="AutoShape 28"/>
          <p:cNvSpPr>
            <a:spLocks noChangeArrowheads="1"/>
          </p:cNvSpPr>
          <p:nvPr/>
        </p:nvSpPr>
        <p:spPr bwMode="auto">
          <a:xfrm>
            <a:off x="6826250" y="4005263"/>
            <a:ext cx="1355725" cy="479425"/>
          </a:xfrm>
          <a:prstGeom prst="wedgeRectCallout">
            <a:avLst>
              <a:gd name="adj1" fmla="val -49338"/>
              <a:gd name="adj2" fmla="val -10380"/>
            </a:avLst>
          </a:prstGeom>
          <a:solidFill>
            <a:schemeClr val="accent1"/>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t>控制室</a:t>
            </a:r>
          </a:p>
        </p:txBody>
      </p:sp>
      <p:sp>
        <p:nvSpPr>
          <p:cNvPr id="78875" name="Line 29"/>
          <p:cNvSpPr>
            <a:spLocks noChangeShapeType="1"/>
          </p:cNvSpPr>
          <p:nvPr/>
        </p:nvSpPr>
        <p:spPr bwMode="auto">
          <a:xfrm flipV="1">
            <a:off x="6084888" y="4076700"/>
            <a:ext cx="0" cy="287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76" name="Rectangle 30"/>
          <p:cNvSpPr>
            <a:spLocks noChangeArrowheads="1"/>
          </p:cNvSpPr>
          <p:nvPr/>
        </p:nvSpPr>
        <p:spPr bwMode="auto">
          <a:xfrm>
            <a:off x="5483225" y="4003675"/>
            <a:ext cx="45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t>E</a:t>
            </a:r>
          </a:p>
        </p:txBody>
      </p:sp>
      <p:sp>
        <p:nvSpPr>
          <p:cNvPr id="78877" name="Rectangle 33"/>
          <p:cNvSpPr>
            <a:spLocks noChangeArrowheads="1"/>
          </p:cNvSpPr>
          <p:nvPr/>
        </p:nvSpPr>
        <p:spPr bwMode="auto">
          <a:xfrm>
            <a:off x="1169988" y="5702300"/>
            <a:ext cx="6985000" cy="56673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110000"/>
              </a:lnSpc>
              <a:spcBef>
                <a:spcPct val="0"/>
              </a:spcBef>
              <a:buFontTx/>
              <a:buNone/>
            </a:pPr>
            <a:r>
              <a:rPr lang="en-US" altLang="zh-CN" sz="2800"/>
              <a:t>E</a:t>
            </a:r>
            <a:r>
              <a:rPr lang="en-US" altLang="zh-CN" sz="2800" baseline="-25000"/>
              <a:t>AB</a:t>
            </a:r>
            <a:r>
              <a:rPr lang="en-US" altLang="zh-CN" sz="2800"/>
              <a:t>(T</a:t>
            </a:r>
            <a:r>
              <a:rPr lang="en-US" altLang="zh-CN" sz="2800" baseline="-25000"/>
              <a:t>1</a:t>
            </a:r>
            <a:r>
              <a:rPr lang="en-US" altLang="zh-CN" sz="2800"/>
              <a:t>,T</a:t>
            </a:r>
            <a:r>
              <a:rPr lang="en-US" altLang="zh-CN" sz="2800" baseline="-25000"/>
              <a:t>0</a:t>
            </a:r>
            <a:r>
              <a:rPr lang="en-US" altLang="zh-CN" sz="2800"/>
              <a:t>)=E</a:t>
            </a:r>
            <a:r>
              <a:rPr lang="en-US" altLang="zh-CN" sz="2800" baseline="-25000"/>
              <a:t>AB</a:t>
            </a:r>
            <a:r>
              <a:rPr lang="en-US" altLang="zh-CN" sz="2800"/>
              <a:t>(T</a:t>
            </a:r>
            <a:r>
              <a:rPr lang="en-US" altLang="zh-CN" sz="2800" baseline="-25000"/>
              <a:t>1</a:t>
            </a:r>
            <a:r>
              <a:rPr lang="en-US" altLang="zh-CN" sz="2800"/>
              <a:t>,T</a:t>
            </a:r>
            <a:r>
              <a:rPr lang="en-US" altLang="zh-CN" sz="2800" baseline="-25000"/>
              <a:t>2</a:t>
            </a:r>
            <a:r>
              <a:rPr lang="en-US" altLang="zh-CN" sz="2800"/>
              <a:t>)</a:t>
            </a:r>
            <a:r>
              <a:rPr lang="zh-CN" altLang="en-US" sz="2800"/>
              <a:t>＋</a:t>
            </a:r>
            <a:r>
              <a:rPr lang="en-US" altLang="zh-CN" sz="2800"/>
              <a:t> E</a:t>
            </a:r>
            <a:r>
              <a:rPr lang="en-US" altLang="zh-CN" sz="2800" baseline="-25000"/>
              <a:t>AB</a:t>
            </a:r>
            <a:r>
              <a:rPr lang="en-US" altLang="zh-CN" sz="2800"/>
              <a:t>(T</a:t>
            </a:r>
            <a:r>
              <a:rPr lang="en-US" altLang="zh-CN" sz="2800" baseline="-25000"/>
              <a:t>2</a:t>
            </a:r>
            <a:r>
              <a:rPr lang="en-US" altLang="zh-CN" sz="2800"/>
              <a:t>,T</a:t>
            </a:r>
            <a:r>
              <a:rPr lang="en-US" altLang="zh-CN" sz="2800" baseline="-25000"/>
              <a:t>0</a:t>
            </a:r>
            <a:r>
              <a:rPr lang="en-US" altLang="zh-CN" sz="2800"/>
              <a:t>)</a:t>
            </a:r>
          </a:p>
        </p:txBody>
      </p:sp>
      <p:sp>
        <p:nvSpPr>
          <p:cNvPr id="78878" name="Rectangle 34"/>
          <p:cNvSpPr>
            <a:spLocks noChangeArrowheads="1"/>
          </p:cNvSpPr>
          <p:nvPr/>
        </p:nvSpPr>
        <p:spPr bwMode="auto">
          <a:xfrm>
            <a:off x="395288" y="1989138"/>
            <a:ext cx="86407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当参比端距离测量端太近时，参比端温度易受测量端温度影响，因此通常需要将参比端移到温度相对稳定的控制室中，与热电势测量仪表相连。</a:t>
            </a:r>
          </a:p>
        </p:txBody>
      </p:sp>
      <p:sp>
        <p:nvSpPr>
          <p:cNvPr id="78879" name="AutoShape 10"/>
          <p:cNvSpPr>
            <a:spLocks noChangeArrowheads="1"/>
          </p:cNvSpPr>
          <p:nvPr/>
        </p:nvSpPr>
        <p:spPr bwMode="auto">
          <a:xfrm>
            <a:off x="5030788" y="2978150"/>
            <a:ext cx="3567112" cy="2601913"/>
          </a:xfrm>
          <a:prstGeom prst="wedgeEllipseCallout">
            <a:avLst>
              <a:gd name="adj1" fmla="val -4681"/>
              <a:gd name="adj2" fmla="val 29782"/>
            </a:avLst>
          </a:prstGeom>
          <a:solidFill>
            <a:schemeClr val="bg1">
              <a:alpha val="0"/>
            </a:schemeClr>
          </a:solidFill>
          <a:ln w="50800">
            <a:solidFill>
              <a:srgbClr val="FF00FF"/>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363538" y="549275"/>
            <a:ext cx="8569325" cy="1219200"/>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补偿导线</a:t>
            </a:r>
          </a:p>
        </p:txBody>
      </p:sp>
      <p:sp>
        <p:nvSpPr>
          <p:cNvPr id="79875" name="Text Box 3"/>
          <p:cNvSpPr txBox="1">
            <a:spLocks noChangeArrowheads="1"/>
          </p:cNvSpPr>
          <p:nvPr/>
        </p:nvSpPr>
        <p:spPr bwMode="auto">
          <a:xfrm>
            <a:off x="609600" y="2286000"/>
            <a:ext cx="80772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t>	</a:t>
            </a:r>
            <a:r>
              <a:rPr lang="zh-CN" altLang="en-US" sz="2800"/>
              <a:t>由于热电偶的材料一般都比较贵重（特别是采用贵金属时），而测温点到仪表的距离都很远，为了节省热电偶材料，降低成本，通常采用补偿导线把热电偶的冷端（自由端）延伸到温度比较稳定的控制室内，连接到仪表端子上。</a:t>
            </a:r>
          </a:p>
          <a:p>
            <a:pPr eaLnBrk="1" hangingPunct="1">
              <a:spcBef>
                <a:spcPct val="50000"/>
              </a:spcBef>
              <a:buFontTx/>
              <a:buNone/>
            </a:pPr>
            <a:endParaRPr lang="zh-CN" altLang="en-US" sz="2800"/>
          </a:p>
          <a:p>
            <a:pPr eaLnBrk="1" hangingPunct="1">
              <a:spcBef>
                <a:spcPct val="50000"/>
              </a:spcBef>
              <a:buFontTx/>
              <a:buNone/>
            </a:pPr>
            <a:r>
              <a:rPr lang="zh-CN" altLang="en-US" sz="2800"/>
              <a:t>   补偿导线是一对与热电偶配合使用的导线，在工作温度范围内其热电势与被补偿热电偶相同。</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250825" y="533400"/>
            <a:ext cx="8642350" cy="1023938"/>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补偿导线</a:t>
            </a:r>
          </a:p>
        </p:txBody>
      </p:sp>
      <p:sp>
        <p:nvSpPr>
          <p:cNvPr id="80899" name="Rectangle 5"/>
          <p:cNvSpPr>
            <a:spLocks noChangeArrowheads="1"/>
          </p:cNvSpPr>
          <p:nvPr/>
        </p:nvSpPr>
        <p:spPr bwMode="auto">
          <a:xfrm>
            <a:off x="0" y="1906588"/>
            <a:ext cx="9144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200"/>
              <a:t/>
            </a:r>
            <a:br>
              <a:rPr lang="en-US" altLang="zh-CN" sz="1200"/>
            </a:br>
            <a:endParaRPr lang="en-US" altLang="zh-CN" sz="2400"/>
          </a:p>
        </p:txBody>
      </p:sp>
      <p:sp>
        <p:nvSpPr>
          <p:cNvPr id="80900" name="Rectangle 6"/>
          <p:cNvSpPr>
            <a:spLocks noChangeArrowheads="1"/>
          </p:cNvSpPr>
          <p:nvPr/>
        </p:nvSpPr>
        <p:spPr bwMode="auto">
          <a:xfrm>
            <a:off x="2363788" y="3427413"/>
            <a:ext cx="73183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t>A</a:t>
            </a:r>
          </a:p>
          <a:p>
            <a:pPr>
              <a:spcBef>
                <a:spcPct val="0"/>
              </a:spcBef>
              <a:buFontTx/>
              <a:buNone/>
            </a:pPr>
            <a:endParaRPr lang="en-US" altLang="zh-CN" sz="2400"/>
          </a:p>
        </p:txBody>
      </p:sp>
      <p:sp>
        <p:nvSpPr>
          <p:cNvPr id="80901" name="Rectangle 7"/>
          <p:cNvSpPr>
            <a:spLocks noChangeArrowheads="1"/>
          </p:cNvSpPr>
          <p:nvPr/>
        </p:nvSpPr>
        <p:spPr bwMode="auto">
          <a:xfrm>
            <a:off x="2257425" y="4622800"/>
            <a:ext cx="45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t>B</a:t>
            </a:r>
          </a:p>
        </p:txBody>
      </p:sp>
      <p:sp>
        <p:nvSpPr>
          <p:cNvPr id="80902" name="Rectangle 8"/>
          <p:cNvSpPr>
            <a:spLocks noChangeArrowheads="1"/>
          </p:cNvSpPr>
          <p:nvPr/>
        </p:nvSpPr>
        <p:spPr bwMode="auto">
          <a:xfrm>
            <a:off x="1038225" y="3937000"/>
            <a:ext cx="7318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i="1"/>
              <a:t>T</a:t>
            </a:r>
            <a:r>
              <a:rPr lang="en-US" altLang="zh-CN" sz="2400" baseline="-30000"/>
              <a:t>1</a:t>
            </a:r>
          </a:p>
        </p:txBody>
      </p:sp>
      <p:sp>
        <p:nvSpPr>
          <p:cNvPr id="80903" name="Oval 9"/>
          <p:cNvSpPr>
            <a:spLocks noChangeArrowheads="1"/>
          </p:cNvSpPr>
          <p:nvPr/>
        </p:nvSpPr>
        <p:spPr bwMode="auto">
          <a:xfrm>
            <a:off x="3670300" y="3802063"/>
            <a:ext cx="68263" cy="80962"/>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80904" name="Oval 10"/>
          <p:cNvSpPr>
            <a:spLocks noChangeArrowheads="1"/>
          </p:cNvSpPr>
          <p:nvPr/>
        </p:nvSpPr>
        <p:spPr bwMode="auto">
          <a:xfrm>
            <a:off x="3646488" y="4657725"/>
            <a:ext cx="68262" cy="80963"/>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80905" name="Line 11"/>
          <p:cNvSpPr>
            <a:spLocks noChangeShapeType="1"/>
          </p:cNvSpPr>
          <p:nvPr/>
        </p:nvSpPr>
        <p:spPr bwMode="auto">
          <a:xfrm>
            <a:off x="3738563" y="3844925"/>
            <a:ext cx="1563687"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06" name="Line 12"/>
          <p:cNvSpPr>
            <a:spLocks noChangeShapeType="1"/>
          </p:cNvSpPr>
          <p:nvPr/>
        </p:nvSpPr>
        <p:spPr bwMode="auto">
          <a:xfrm>
            <a:off x="3719513" y="4699000"/>
            <a:ext cx="1563687" cy="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07" name="Oval 13"/>
          <p:cNvSpPr>
            <a:spLocks noChangeArrowheads="1"/>
          </p:cNvSpPr>
          <p:nvPr/>
        </p:nvSpPr>
        <p:spPr bwMode="auto">
          <a:xfrm>
            <a:off x="5322888" y="3802063"/>
            <a:ext cx="68262" cy="80962"/>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80908" name="Oval 14"/>
          <p:cNvSpPr>
            <a:spLocks noChangeArrowheads="1"/>
          </p:cNvSpPr>
          <p:nvPr/>
        </p:nvSpPr>
        <p:spPr bwMode="auto">
          <a:xfrm>
            <a:off x="5297488" y="4657725"/>
            <a:ext cx="68262" cy="80963"/>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80909" name="Oval 15"/>
          <p:cNvSpPr>
            <a:spLocks noChangeArrowheads="1"/>
          </p:cNvSpPr>
          <p:nvPr/>
        </p:nvSpPr>
        <p:spPr bwMode="auto">
          <a:xfrm>
            <a:off x="5826125" y="4008438"/>
            <a:ext cx="546100" cy="406400"/>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80910" name="Line 16"/>
          <p:cNvSpPr>
            <a:spLocks noChangeShapeType="1"/>
          </p:cNvSpPr>
          <p:nvPr/>
        </p:nvSpPr>
        <p:spPr bwMode="auto">
          <a:xfrm>
            <a:off x="5419725" y="3844925"/>
            <a:ext cx="679450" cy="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1" name="Line 17"/>
          <p:cNvSpPr>
            <a:spLocks noChangeShapeType="1"/>
          </p:cNvSpPr>
          <p:nvPr/>
        </p:nvSpPr>
        <p:spPr bwMode="auto">
          <a:xfrm>
            <a:off x="5384800" y="4699000"/>
            <a:ext cx="698500" cy="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2" name="Line 18"/>
          <p:cNvSpPr>
            <a:spLocks noChangeShapeType="1"/>
          </p:cNvSpPr>
          <p:nvPr/>
        </p:nvSpPr>
        <p:spPr bwMode="auto">
          <a:xfrm>
            <a:off x="6099175" y="3844925"/>
            <a:ext cx="0" cy="1857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3" name="Line 19"/>
          <p:cNvSpPr>
            <a:spLocks noChangeShapeType="1"/>
          </p:cNvSpPr>
          <p:nvPr/>
        </p:nvSpPr>
        <p:spPr bwMode="auto">
          <a:xfrm>
            <a:off x="6096000" y="4414838"/>
            <a:ext cx="0" cy="2667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4" name="Rectangle 20"/>
          <p:cNvSpPr>
            <a:spLocks noChangeArrowheads="1"/>
          </p:cNvSpPr>
          <p:nvPr/>
        </p:nvSpPr>
        <p:spPr bwMode="auto">
          <a:xfrm>
            <a:off x="3363913" y="3336925"/>
            <a:ext cx="9525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dirty="0"/>
              <a:t>T</a:t>
            </a:r>
            <a:r>
              <a:rPr lang="en-US" altLang="zh-CN" sz="2400" baseline="-30000" dirty="0"/>
              <a:t>2</a:t>
            </a:r>
            <a:endParaRPr lang="en-US" altLang="zh-CN" sz="2400" dirty="0"/>
          </a:p>
          <a:p>
            <a:pPr>
              <a:spcBef>
                <a:spcPct val="0"/>
              </a:spcBef>
              <a:buFontTx/>
              <a:buNone/>
            </a:pPr>
            <a:endParaRPr lang="en-US" altLang="zh-CN" sz="2400" dirty="0"/>
          </a:p>
        </p:txBody>
      </p:sp>
      <p:sp>
        <p:nvSpPr>
          <p:cNvPr id="80915" name="Rectangle 21"/>
          <p:cNvSpPr>
            <a:spLocks noChangeArrowheads="1"/>
          </p:cNvSpPr>
          <p:nvPr/>
        </p:nvSpPr>
        <p:spPr bwMode="auto">
          <a:xfrm>
            <a:off x="3363913" y="4662488"/>
            <a:ext cx="6461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r>
              <a:rPr lang="en-US" altLang="zh-CN" sz="2400" baseline="-30000"/>
              <a:t>2</a:t>
            </a:r>
            <a:endParaRPr lang="en-US" altLang="zh-CN" sz="2400"/>
          </a:p>
          <a:p>
            <a:pPr>
              <a:spcBef>
                <a:spcPct val="0"/>
              </a:spcBef>
              <a:buFontTx/>
              <a:buNone/>
            </a:pPr>
            <a:endParaRPr lang="en-US" altLang="zh-CN" sz="2400"/>
          </a:p>
        </p:txBody>
      </p:sp>
      <p:sp>
        <p:nvSpPr>
          <p:cNvPr id="80916" name="Rectangle 22"/>
          <p:cNvSpPr>
            <a:spLocks noChangeArrowheads="1"/>
          </p:cNvSpPr>
          <p:nvPr/>
        </p:nvSpPr>
        <p:spPr bwMode="auto">
          <a:xfrm>
            <a:off x="4195763" y="3319463"/>
            <a:ext cx="95091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A’</a:t>
            </a:r>
            <a:endParaRPr lang="en-US" altLang="zh-CN" sz="2400"/>
          </a:p>
          <a:p>
            <a:pPr>
              <a:spcBef>
                <a:spcPct val="0"/>
              </a:spcBef>
              <a:buFontTx/>
              <a:buNone/>
            </a:pPr>
            <a:endParaRPr lang="en-US" altLang="zh-CN" sz="2400"/>
          </a:p>
        </p:txBody>
      </p:sp>
      <p:sp>
        <p:nvSpPr>
          <p:cNvPr id="80917" name="Rectangle 23"/>
          <p:cNvSpPr>
            <a:spLocks noChangeArrowheads="1"/>
          </p:cNvSpPr>
          <p:nvPr/>
        </p:nvSpPr>
        <p:spPr bwMode="auto">
          <a:xfrm>
            <a:off x="4203700" y="4794250"/>
            <a:ext cx="7096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B’</a:t>
            </a:r>
            <a:endParaRPr lang="en-US" altLang="zh-CN" sz="2400"/>
          </a:p>
        </p:txBody>
      </p:sp>
      <p:sp>
        <p:nvSpPr>
          <p:cNvPr id="80918" name="Rectangle 24"/>
          <p:cNvSpPr>
            <a:spLocks noChangeArrowheads="1"/>
          </p:cNvSpPr>
          <p:nvPr/>
        </p:nvSpPr>
        <p:spPr bwMode="auto">
          <a:xfrm>
            <a:off x="5118100" y="3314700"/>
            <a:ext cx="5762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r>
              <a:rPr lang="en-US" altLang="zh-CN" sz="2400" baseline="-30000"/>
              <a:t>0</a:t>
            </a:r>
            <a:endParaRPr lang="en-US" altLang="zh-CN" sz="2400"/>
          </a:p>
        </p:txBody>
      </p:sp>
      <p:sp>
        <p:nvSpPr>
          <p:cNvPr id="80919" name="Rectangle 25"/>
          <p:cNvSpPr>
            <a:spLocks noChangeArrowheads="1"/>
          </p:cNvSpPr>
          <p:nvPr/>
        </p:nvSpPr>
        <p:spPr bwMode="auto">
          <a:xfrm>
            <a:off x="5116513" y="4665663"/>
            <a:ext cx="655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r>
              <a:rPr lang="en-US" altLang="zh-CN" sz="2400" baseline="-30000"/>
              <a:t>0</a:t>
            </a:r>
            <a:endParaRPr lang="en-US" altLang="zh-CN" sz="2400"/>
          </a:p>
        </p:txBody>
      </p:sp>
      <p:sp>
        <p:nvSpPr>
          <p:cNvPr id="80920" name="Freeform 26"/>
          <p:cNvSpPr>
            <a:spLocks noChangeArrowheads="1"/>
          </p:cNvSpPr>
          <p:nvPr/>
        </p:nvSpPr>
        <p:spPr bwMode="auto">
          <a:xfrm>
            <a:off x="1419225" y="4241800"/>
            <a:ext cx="2209800" cy="457200"/>
          </a:xfrm>
          <a:custGeom>
            <a:avLst/>
            <a:gdLst>
              <a:gd name="T0" fmla="*/ 2147483646 w 1392"/>
              <a:gd name="T1" fmla="*/ 2147483646 h 288"/>
              <a:gd name="T2" fmla="*/ 2147483646 w 1392"/>
              <a:gd name="T3" fmla="*/ 2147483646 h 288"/>
              <a:gd name="T4" fmla="*/ 0 w 1392"/>
              <a:gd name="T5" fmla="*/ 0 h 288"/>
              <a:gd name="T6" fmla="*/ 0 60000 65536"/>
              <a:gd name="T7" fmla="*/ 0 60000 65536"/>
              <a:gd name="T8" fmla="*/ 0 60000 65536"/>
            </a:gdLst>
            <a:ahLst/>
            <a:cxnLst>
              <a:cxn ang="T6">
                <a:pos x="T0" y="T1"/>
              </a:cxn>
              <a:cxn ang="T7">
                <a:pos x="T2" y="T3"/>
              </a:cxn>
              <a:cxn ang="T8">
                <a:pos x="T4" y="T5"/>
              </a:cxn>
            </a:cxnLst>
            <a:rect l="0" t="0" r="r" b="b"/>
            <a:pathLst>
              <a:path w="1392" h="288">
                <a:moveTo>
                  <a:pt x="1392" y="288"/>
                </a:moveTo>
                <a:lnTo>
                  <a:pt x="480" y="288"/>
                </a:lnTo>
                <a:lnTo>
                  <a:pt x="0" y="0"/>
                </a:lnTo>
              </a:path>
            </a:pathLst>
          </a:custGeom>
          <a:noFill/>
          <a:ln w="635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21" name="Freeform 27"/>
          <p:cNvSpPr>
            <a:spLocks noChangeArrowheads="1"/>
          </p:cNvSpPr>
          <p:nvPr/>
        </p:nvSpPr>
        <p:spPr bwMode="auto">
          <a:xfrm>
            <a:off x="1400175" y="3841750"/>
            <a:ext cx="2286000" cy="381000"/>
          </a:xfrm>
          <a:custGeom>
            <a:avLst/>
            <a:gdLst>
              <a:gd name="T0" fmla="*/ 2147483646 w 1440"/>
              <a:gd name="T1" fmla="*/ 0 h 240"/>
              <a:gd name="T2" fmla="*/ 2147483646 w 1440"/>
              <a:gd name="T3" fmla="*/ 0 h 240"/>
              <a:gd name="T4" fmla="*/ 0 w 1440"/>
              <a:gd name="T5" fmla="*/ 2147483646 h 240"/>
              <a:gd name="T6" fmla="*/ 0 60000 65536"/>
              <a:gd name="T7" fmla="*/ 0 60000 65536"/>
              <a:gd name="T8" fmla="*/ 0 60000 65536"/>
            </a:gdLst>
            <a:ahLst/>
            <a:cxnLst>
              <a:cxn ang="T6">
                <a:pos x="T0" y="T1"/>
              </a:cxn>
              <a:cxn ang="T7">
                <a:pos x="T2" y="T3"/>
              </a:cxn>
              <a:cxn ang="T8">
                <a:pos x="T4" y="T5"/>
              </a:cxn>
            </a:cxnLst>
            <a:rect l="0" t="0" r="r" b="b"/>
            <a:pathLst>
              <a:path w="1440" h="240">
                <a:moveTo>
                  <a:pt x="1440" y="0"/>
                </a:moveTo>
                <a:lnTo>
                  <a:pt x="528" y="0"/>
                </a:lnTo>
                <a:lnTo>
                  <a:pt x="0" y="240"/>
                </a:lnTo>
              </a:path>
            </a:pathLst>
          </a:custGeom>
          <a:noFill/>
          <a:ln w="63500">
            <a:solidFill>
              <a:srgbClr val="33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22" name="AutoShape 28"/>
          <p:cNvSpPr>
            <a:spLocks noChangeArrowheads="1"/>
          </p:cNvSpPr>
          <p:nvPr/>
        </p:nvSpPr>
        <p:spPr bwMode="auto">
          <a:xfrm>
            <a:off x="6826250" y="3860800"/>
            <a:ext cx="1800225" cy="933450"/>
          </a:xfrm>
          <a:prstGeom prst="wedgeRectCallout">
            <a:avLst>
              <a:gd name="adj1" fmla="val -80185"/>
              <a:gd name="adj2" fmla="val 15366"/>
            </a:avLst>
          </a:prstGeom>
          <a:solidFill>
            <a:schemeClr val="accent1"/>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热电偶补偿导线接线图</a:t>
            </a:r>
          </a:p>
        </p:txBody>
      </p:sp>
      <p:sp>
        <p:nvSpPr>
          <p:cNvPr id="80923" name="Line 29"/>
          <p:cNvSpPr>
            <a:spLocks noChangeShapeType="1"/>
          </p:cNvSpPr>
          <p:nvPr/>
        </p:nvSpPr>
        <p:spPr bwMode="auto">
          <a:xfrm flipV="1">
            <a:off x="6084888" y="4076700"/>
            <a:ext cx="0" cy="287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24" name="Rectangle 30"/>
          <p:cNvSpPr>
            <a:spLocks noChangeArrowheads="1"/>
          </p:cNvSpPr>
          <p:nvPr/>
        </p:nvSpPr>
        <p:spPr bwMode="auto">
          <a:xfrm>
            <a:off x="5483225" y="4003675"/>
            <a:ext cx="45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t>E</a:t>
            </a:r>
          </a:p>
        </p:txBody>
      </p:sp>
      <p:sp>
        <p:nvSpPr>
          <p:cNvPr id="80925" name="Rectangle 33"/>
          <p:cNvSpPr>
            <a:spLocks noChangeArrowheads="1"/>
          </p:cNvSpPr>
          <p:nvPr/>
        </p:nvSpPr>
        <p:spPr bwMode="auto">
          <a:xfrm>
            <a:off x="1187450" y="5589588"/>
            <a:ext cx="6985000" cy="56673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110000"/>
              </a:lnSpc>
              <a:spcBef>
                <a:spcPct val="0"/>
              </a:spcBef>
              <a:buFontTx/>
              <a:buNone/>
            </a:pPr>
            <a:r>
              <a:rPr lang="en-US" altLang="zh-CN" sz="2800"/>
              <a:t>E</a:t>
            </a:r>
            <a:r>
              <a:rPr lang="en-US" altLang="zh-CN" sz="2800" baseline="-25000"/>
              <a:t>ABB’A’</a:t>
            </a:r>
            <a:r>
              <a:rPr lang="en-US" altLang="zh-CN" sz="2800"/>
              <a:t>(T</a:t>
            </a:r>
            <a:r>
              <a:rPr lang="en-US" altLang="zh-CN" sz="2800" baseline="-25000"/>
              <a:t>1</a:t>
            </a:r>
            <a:r>
              <a:rPr lang="en-US" altLang="zh-CN" sz="2800"/>
              <a:t>,T</a:t>
            </a:r>
            <a:r>
              <a:rPr lang="en-US" altLang="zh-CN" sz="2800" baseline="-25000"/>
              <a:t>0</a:t>
            </a:r>
            <a:r>
              <a:rPr lang="en-US" altLang="zh-CN" sz="2800"/>
              <a:t>)=E</a:t>
            </a:r>
            <a:r>
              <a:rPr lang="en-US" altLang="zh-CN" sz="2800" baseline="-25000"/>
              <a:t>AB</a:t>
            </a:r>
            <a:r>
              <a:rPr lang="en-US" altLang="zh-CN" sz="2800"/>
              <a:t>(T</a:t>
            </a:r>
            <a:r>
              <a:rPr lang="en-US" altLang="zh-CN" sz="2800" baseline="-25000"/>
              <a:t>1</a:t>
            </a:r>
            <a:r>
              <a:rPr lang="en-US" altLang="zh-CN" sz="2800"/>
              <a:t>,T</a:t>
            </a:r>
            <a:r>
              <a:rPr lang="en-US" altLang="zh-CN" sz="2800" baseline="-25000"/>
              <a:t>2</a:t>
            </a:r>
            <a:r>
              <a:rPr lang="en-US" altLang="zh-CN" sz="2800"/>
              <a:t>)</a:t>
            </a:r>
            <a:r>
              <a:rPr lang="zh-CN" altLang="en-US" sz="2800"/>
              <a:t>＋</a:t>
            </a:r>
            <a:r>
              <a:rPr lang="en-US" altLang="zh-CN" sz="2800"/>
              <a:t> E</a:t>
            </a:r>
            <a:r>
              <a:rPr lang="en-US" altLang="zh-CN" sz="2800" baseline="-25000"/>
              <a:t>A’B’</a:t>
            </a:r>
            <a:r>
              <a:rPr lang="en-US" altLang="zh-CN" sz="2800"/>
              <a:t>(T</a:t>
            </a:r>
            <a:r>
              <a:rPr lang="en-US" altLang="zh-CN" sz="2800" baseline="-25000"/>
              <a:t>2</a:t>
            </a:r>
            <a:r>
              <a:rPr lang="en-US" altLang="zh-CN" sz="2800"/>
              <a:t>,T</a:t>
            </a:r>
            <a:r>
              <a:rPr lang="en-US" altLang="zh-CN" sz="2800" baseline="-25000"/>
              <a:t>0</a:t>
            </a:r>
            <a:r>
              <a:rPr lang="en-US" altLang="zh-CN" sz="2800"/>
              <a:t>)</a:t>
            </a:r>
          </a:p>
        </p:txBody>
      </p:sp>
      <p:sp>
        <p:nvSpPr>
          <p:cNvPr id="80926" name="Rectangle 34"/>
          <p:cNvSpPr>
            <a:spLocks noChangeArrowheads="1"/>
          </p:cNvSpPr>
          <p:nvPr/>
        </p:nvSpPr>
        <p:spPr bwMode="auto">
          <a:xfrm>
            <a:off x="395288" y="1989138"/>
            <a:ext cx="86407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当在原来热电偶回路中分别引入</a:t>
            </a:r>
            <a:r>
              <a:rPr lang="en-US" altLang="zh-CN" sz="2400"/>
              <a:t>A′</a:t>
            </a:r>
            <a:r>
              <a:rPr lang="zh-CN" altLang="en-US" sz="2400"/>
              <a:t>、</a:t>
            </a:r>
            <a:r>
              <a:rPr lang="en-US" altLang="zh-CN" sz="2400"/>
              <a:t>B′</a:t>
            </a:r>
            <a:r>
              <a:rPr lang="zh-CN" altLang="en-US" sz="2400"/>
              <a:t>（补偿导线），把热电偶的冷端（自由端）延伸到温度比较稳定的控制室内，连接到仪表端子上</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250825" y="533400"/>
            <a:ext cx="8642350" cy="1023938"/>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补偿导线</a:t>
            </a:r>
          </a:p>
        </p:txBody>
      </p:sp>
      <p:sp>
        <p:nvSpPr>
          <p:cNvPr id="81923" name="Rectangle 5"/>
          <p:cNvSpPr>
            <a:spLocks noChangeArrowheads="1"/>
          </p:cNvSpPr>
          <p:nvPr/>
        </p:nvSpPr>
        <p:spPr bwMode="auto">
          <a:xfrm>
            <a:off x="0" y="1906588"/>
            <a:ext cx="9144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200"/>
              <a:t/>
            </a:r>
            <a:br>
              <a:rPr lang="en-US" altLang="zh-CN" sz="1200"/>
            </a:br>
            <a:endParaRPr lang="en-US" altLang="zh-CN" sz="2400"/>
          </a:p>
        </p:txBody>
      </p:sp>
      <p:sp>
        <p:nvSpPr>
          <p:cNvPr id="81924" name="Rectangle 6"/>
          <p:cNvSpPr>
            <a:spLocks noChangeArrowheads="1"/>
          </p:cNvSpPr>
          <p:nvPr/>
        </p:nvSpPr>
        <p:spPr bwMode="auto">
          <a:xfrm>
            <a:off x="2076450" y="5084763"/>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t>A</a:t>
            </a:r>
          </a:p>
          <a:p>
            <a:pPr>
              <a:spcBef>
                <a:spcPct val="0"/>
              </a:spcBef>
              <a:buFontTx/>
              <a:buNone/>
            </a:pPr>
            <a:endParaRPr lang="en-US" altLang="zh-CN" sz="2400"/>
          </a:p>
        </p:txBody>
      </p:sp>
      <p:sp>
        <p:nvSpPr>
          <p:cNvPr id="81925" name="Rectangle 7"/>
          <p:cNvSpPr>
            <a:spLocks noChangeArrowheads="1"/>
          </p:cNvSpPr>
          <p:nvPr/>
        </p:nvSpPr>
        <p:spPr bwMode="auto">
          <a:xfrm>
            <a:off x="1970088" y="6280150"/>
            <a:ext cx="45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t>B</a:t>
            </a:r>
          </a:p>
        </p:txBody>
      </p:sp>
      <p:sp>
        <p:nvSpPr>
          <p:cNvPr id="81926" name="Rectangle 8"/>
          <p:cNvSpPr>
            <a:spLocks noChangeArrowheads="1"/>
          </p:cNvSpPr>
          <p:nvPr/>
        </p:nvSpPr>
        <p:spPr bwMode="auto">
          <a:xfrm>
            <a:off x="750888" y="5594350"/>
            <a:ext cx="7318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i="1"/>
              <a:t>T</a:t>
            </a:r>
            <a:r>
              <a:rPr lang="en-US" altLang="zh-CN" sz="2400" baseline="-30000"/>
              <a:t>1</a:t>
            </a:r>
          </a:p>
        </p:txBody>
      </p:sp>
      <p:sp>
        <p:nvSpPr>
          <p:cNvPr id="81927" name="Oval 9"/>
          <p:cNvSpPr>
            <a:spLocks noChangeArrowheads="1"/>
          </p:cNvSpPr>
          <p:nvPr/>
        </p:nvSpPr>
        <p:spPr bwMode="auto">
          <a:xfrm>
            <a:off x="3382963" y="5459413"/>
            <a:ext cx="68262" cy="80962"/>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81928" name="Oval 10"/>
          <p:cNvSpPr>
            <a:spLocks noChangeArrowheads="1"/>
          </p:cNvSpPr>
          <p:nvPr/>
        </p:nvSpPr>
        <p:spPr bwMode="auto">
          <a:xfrm>
            <a:off x="3359150" y="6315075"/>
            <a:ext cx="68263" cy="80963"/>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81929" name="Line 11"/>
          <p:cNvSpPr>
            <a:spLocks noChangeShapeType="1"/>
          </p:cNvSpPr>
          <p:nvPr/>
        </p:nvSpPr>
        <p:spPr bwMode="auto">
          <a:xfrm>
            <a:off x="3451225" y="5502275"/>
            <a:ext cx="1563688"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0" name="Line 12"/>
          <p:cNvSpPr>
            <a:spLocks noChangeShapeType="1"/>
          </p:cNvSpPr>
          <p:nvPr/>
        </p:nvSpPr>
        <p:spPr bwMode="auto">
          <a:xfrm>
            <a:off x="3432175" y="6356350"/>
            <a:ext cx="1563688" cy="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1" name="Oval 13"/>
          <p:cNvSpPr>
            <a:spLocks noChangeArrowheads="1"/>
          </p:cNvSpPr>
          <p:nvPr/>
        </p:nvSpPr>
        <p:spPr bwMode="auto">
          <a:xfrm>
            <a:off x="5035550" y="5459413"/>
            <a:ext cx="68263" cy="80962"/>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81932" name="Oval 14"/>
          <p:cNvSpPr>
            <a:spLocks noChangeArrowheads="1"/>
          </p:cNvSpPr>
          <p:nvPr/>
        </p:nvSpPr>
        <p:spPr bwMode="auto">
          <a:xfrm>
            <a:off x="5010150" y="6315075"/>
            <a:ext cx="68263" cy="80963"/>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81933" name="Oval 15"/>
          <p:cNvSpPr>
            <a:spLocks noChangeArrowheads="1"/>
          </p:cNvSpPr>
          <p:nvPr/>
        </p:nvSpPr>
        <p:spPr bwMode="auto">
          <a:xfrm>
            <a:off x="5538788" y="5665788"/>
            <a:ext cx="546100" cy="406400"/>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81934" name="Line 16"/>
          <p:cNvSpPr>
            <a:spLocks noChangeShapeType="1"/>
          </p:cNvSpPr>
          <p:nvPr/>
        </p:nvSpPr>
        <p:spPr bwMode="auto">
          <a:xfrm>
            <a:off x="5132388" y="5502275"/>
            <a:ext cx="679450" cy="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5" name="Line 17"/>
          <p:cNvSpPr>
            <a:spLocks noChangeShapeType="1"/>
          </p:cNvSpPr>
          <p:nvPr/>
        </p:nvSpPr>
        <p:spPr bwMode="auto">
          <a:xfrm>
            <a:off x="5097463" y="6356350"/>
            <a:ext cx="698500" cy="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6" name="Line 18"/>
          <p:cNvSpPr>
            <a:spLocks noChangeShapeType="1"/>
          </p:cNvSpPr>
          <p:nvPr/>
        </p:nvSpPr>
        <p:spPr bwMode="auto">
          <a:xfrm>
            <a:off x="5811838" y="5502275"/>
            <a:ext cx="0" cy="1857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7" name="Line 19"/>
          <p:cNvSpPr>
            <a:spLocks noChangeShapeType="1"/>
          </p:cNvSpPr>
          <p:nvPr/>
        </p:nvSpPr>
        <p:spPr bwMode="auto">
          <a:xfrm>
            <a:off x="5808663" y="6072188"/>
            <a:ext cx="0" cy="2667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8" name="Rectangle 20"/>
          <p:cNvSpPr>
            <a:spLocks noChangeArrowheads="1"/>
          </p:cNvSpPr>
          <p:nvPr/>
        </p:nvSpPr>
        <p:spPr bwMode="auto">
          <a:xfrm>
            <a:off x="3076575" y="4994275"/>
            <a:ext cx="9525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solidFill>
                  <a:schemeClr val="bg1"/>
                </a:solidFill>
              </a:rPr>
              <a:t>T</a:t>
            </a:r>
            <a:r>
              <a:rPr lang="en-US" altLang="zh-CN" sz="2400" baseline="-30000">
                <a:solidFill>
                  <a:schemeClr val="bg1"/>
                </a:solidFill>
              </a:rPr>
              <a:t>2</a:t>
            </a:r>
            <a:endParaRPr lang="en-US" altLang="zh-CN" sz="2400">
              <a:solidFill>
                <a:schemeClr val="bg1"/>
              </a:solidFill>
            </a:endParaRPr>
          </a:p>
          <a:p>
            <a:pPr>
              <a:spcBef>
                <a:spcPct val="0"/>
              </a:spcBef>
              <a:buFontTx/>
              <a:buNone/>
            </a:pPr>
            <a:endParaRPr lang="en-US" altLang="zh-CN" sz="2400">
              <a:solidFill>
                <a:schemeClr val="bg1"/>
              </a:solidFill>
            </a:endParaRPr>
          </a:p>
        </p:txBody>
      </p:sp>
      <p:sp>
        <p:nvSpPr>
          <p:cNvPr id="81939" name="Rectangle 21"/>
          <p:cNvSpPr>
            <a:spLocks noChangeArrowheads="1"/>
          </p:cNvSpPr>
          <p:nvPr/>
        </p:nvSpPr>
        <p:spPr bwMode="auto">
          <a:xfrm>
            <a:off x="3076575" y="6319838"/>
            <a:ext cx="646113"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r>
              <a:rPr lang="en-US" altLang="zh-CN" sz="2400" baseline="-30000"/>
              <a:t>2</a:t>
            </a:r>
            <a:endParaRPr lang="en-US" altLang="zh-CN" sz="2400"/>
          </a:p>
          <a:p>
            <a:pPr>
              <a:spcBef>
                <a:spcPct val="0"/>
              </a:spcBef>
              <a:buFontTx/>
              <a:buNone/>
            </a:pPr>
            <a:endParaRPr lang="en-US" altLang="zh-CN" sz="2400"/>
          </a:p>
        </p:txBody>
      </p:sp>
      <p:sp>
        <p:nvSpPr>
          <p:cNvPr id="81940" name="Rectangle 22"/>
          <p:cNvSpPr>
            <a:spLocks noChangeArrowheads="1"/>
          </p:cNvSpPr>
          <p:nvPr/>
        </p:nvSpPr>
        <p:spPr bwMode="auto">
          <a:xfrm>
            <a:off x="3995738" y="5060950"/>
            <a:ext cx="95091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A’</a:t>
            </a:r>
            <a:endParaRPr lang="en-US" altLang="zh-CN" sz="2400"/>
          </a:p>
          <a:p>
            <a:pPr>
              <a:spcBef>
                <a:spcPct val="0"/>
              </a:spcBef>
              <a:buFontTx/>
              <a:buNone/>
            </a:pPr>
            <a:endParaRPr lang="en-US" altLang="zh-CN" sz="2400"/>
          </a:p>
        </p:txBody>
      </p:sp>
      <p:sp>
        <p:nvSpPr>
          <p:cNvPr id="81941" name="Rectangle 23"/>
          <p:cNvSpPr>
            <a:spLocks noChangeArrowheads="1"/>
          </p:cNvSpPr>
          <p:nvPr/>
        </p:nvSpPr>
        <p:spPr bwMode="auto">
          <a:xfrm>
            <a:off x="3916363" y="6451600"/>
            <a:ext cx="7096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B’</a:t>
            </a:r>
            <a:endParaRPr lang="en-US" altLang="zh-CN" sz="2400"/>
          </a:p>
        </p:txBody>
      </p:sp>
      <p:sp>
        <p:nvSpPr>
          <p:cNvPr id="81942" name="Rectangle 24"/>
          <p:cNvSpPr>
            <a:spLocks noChangeArrowheads="1"/>
          </p:cNvSpPr>
          <p:nvPr/>
        </p:nvSpPr>
        <p:spPr bwMode="auto">
          <a:xfrm>
            <a:off x="4830763" y="4972050"/>
            <a:ext cx="5762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solidFill>
                  <a:schemeClr val="bg1"/>
                </a:solidFill>
              </a:rPr>
              <a:t>T</a:t>
            </a:r>
            <a:r>
              <a:rPr lang="en-US" altLang="zh-CN" sz="2400" baseline="-30000">
                <a:solidFill>
                  <a:schemeClr val="bg1"/>
                </a:solidFill>
              </a:rPr>
              <a:t>0</a:t>
            </a:r>
            <a:endParaRPr lang="en-US" altLang="zh-CN" sz="2400">
              <a:solidFill>
                <a:schemeClr val="bg1"/>
              </a:solidFill>
            </a:endParaRPr>
          </a:p>
        </p:txBody>
      </p:sp>
      <p:sp>
        <p:nvSpPr>
          <p:cNvPr id="81943" name="Rectangle 25"/>
          <p:cNvSpPr>
            <a:spLocks noChangeArrowheads="1"/>
          </p:cNvSpPr>
          <p:nvPr/>
        </p:nvSpPr>
        <p:spPr bwMode="auto">
          <a:xfrm>
            <a:off x="4829175" y="6323013"/>
            <a:ext cx="655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r>
              <a:rPr lang="en-US" altLang="zh-CN" sz="2400" baseline="-30000"/>
              <a:t>0</a:t>
            </a:r>
            <a:endParaRPr lang="en-US" altLang="zh-CN" sz="2400"/>
          </a:p>
        </p:txBody>
      </p:sp>
      <p:sp>
        <p:nvSpPr>
          <p:cNvPr id="81944" name="Freeform 26"/>
          <p:cNvSpPr>
            <a:spLocks noChangeArrowheads="1"/>
          </p:cNvSpPr>
          <p:nvPr/>
        </p:nvSpPr>
        <p:spPr bwMode="auto">
          <a:xfrm>
            <a:off x="1131888" y="5899150"/>
            <a:ext cx="2209800" cy="457200"/>
          </a:xfrm>
          <a:custGeom>
            <a:avLst/>
            <a:gdLst>
              <a:gd name="T0" fmla="*/ 2147483646 w 1392"/>
              <a:gd name="T1" fmla="*/ 2147483646 h 288"/>
              <a:gd name="T2" fmla="*/ 2147483646 w 1392"/>
              <a:gd name="T3" fmla="*/ 2147483646 h 288"/>
              <a:gd name="T4" fmla="*/ 0 w 1392"/>
              <a:gd name="T5" fmla="*/ 0 h 288"/>
              <a:gd name="T6" fmla="*/ 0 60000 65536"/>
              <a:gd name="T7" fmla="*/ 0 60000 65536"/>
              <a:gd name="T8" fmla="*/ 0 60000 65536"/>
            </a:gdLst>
            <a:ahLst/>
            <a:cxnLst>
              <a:cxn ang="T6">
                <a:pos x="T0" y="T1"/>
              </a:cxn>
              <a:cxn ang="T7">
                <a:pos x="T2" y="T3"/>
              </a:cxn>
              <a:cxn ang="T8">
                <a:pos x="T4" y="T5"/>
              </a:cxn>
            </a:cxnLst>
            <a:rect l="0" t="0" r="r" b="b"/>
            <a:pathLst>
              <a:path w="1392" h="288">
                <a:moveTo>
                  <a:pt x="1392" y="288"/>
                </a:moveTo>
                <a:lnTo>
                  <a:pt x="480" y="288"/>
                </a:lnTo>
                <a:lnTo>
                  <a:pt x="0" y="0"/>
                </a:lnTo>
              </a:path>
            </a:pathLst>
          </a:custGeom>
          <a:noFill/>
          <a:ln w="635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45" name="Freeform 27"/>
          <p:cNvSpPr>
            <a:spLocks noChangeArrowheads="1"/>
          </p:cNvSpPr>
          <p:nvPr/>
        </p:nvSpPr>
        <p:spPr bwMode="auto">
          <a:xfrm>
            <a:off x="1112838" y="5499100"/>
            <a:ext cx="2286000" cy="381000"/>
          </a:xfrm>
          <a:custGeom>
            <a:avLst/>
            <a:gdLst>
              <a:gd name="T0" fmla="*/ 2147483646 w 1440"/>
              <a:gd name="T1" fmla="*/ 0 h 240"/>
              <a:gd name="T2" fmla="*/ 2147483646 w 1440"/>
              <a:gd name="T3" fmla="*/ 0 h 240"/>
              <a:gd name="T4" fmla="*/ 0 w 1440"/>
              <a:gd name="T5" fmla="*/ 2147483646 h 240"/>
              <a:gd name="T6" fmla="*/ 0 60000 65536"/>
              <a:gd name="T7" fmla="*/ 0 60000 65536"/>
              <a:gd name="T8" fmla="*/ 0 60000 65536"/>
            </a:gdLst>
            <a:ahLst/>
            <a:cxnLst>
              <a:cxn ang="T6">
                <a:pos x="T0" y="T1"/>
              </a:cxn>
              <a:cxn ang="T7">
                <a:pos x="T2" y="T3"/>
              </a:cxn>
              <a:cxn ang="T8">
                <a:pos x="T4" y="T5"/>
              </a:cxn>
            </a:cxnLst>
            <a:rect l="0" t="0" r="r" b="b"/>
            <a:pathLst>
              <a:path w="1440" h="240">
                <a:moveTo>
                  <a:pt x="1440" y="0"/>
                </a:moveTo>
                <a:lnTo>
                  <a:pt x="528" y="0"/>
                </a:lnTo>
                <a:lnTo>
                  <a:pt x="0" y="240"/>
                </a:lnTo>
              </a:path>
            </a:pathLst>
          </a:custGeom>
          <a:noFill/>
          <a:ln w="63500">
            <a:solidFill>
              <a:srgbClr val="33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46" name="AutoShape 28"/>
          <p:cNvSpPr>
            <a:spLocks noChangeArrowheads="1"/>
          </p:cNvSpPr>
          <p:nvPr/>
        </p:nvSpPr>
        <p:spPr bwMode="auto">
          <a:xfrm>
            <a:off x="6900863" y="5157788"/>
            <a:ext cx="1919287" cy="720725"/>
          </a:xfrm>
          <a:prstGeom prst="wedgeRectCallout">
            <a:avLst>
              <a:gd name="adj1" fmla="val -95361"/>
              <a:gd name="adj2" fmla="val -2778"/>
            </a:avLst>
          </a:prstGeom>
          <a:solidFill>
            <a:schemeClr val="accent1"/>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热电偶补偿导线接线图</a:t>
            </a:r>
          </a:p>
        </p:txBody>
      </p:sp>
      <p:sp>
        <p:nvSpPr>
          <p:cNvPr id="81947" name="Line 29"/>
          <p:cNvSpPr>
            <a:spLocks noChangeShapeType="1"/>
          </p:cNvSpPr>
          <p:nvPr/>
        </p:nvSpPr>
        <p:spPr bwMode="auto">
          <a:xfrm flipV="1">
            <a:off x="5797550" y="5734050"/>
            <a:ext cx="0" cy="287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48" name="Rectangle 30"/>
          <p:cNvSpPr>
            <a:spLocks noChangeArrowheads="1"/>
          </p:cNvSpPr>
          <p:nvPr/>
        </p:nvSpPr>
        <p:spPr bwMode="auto">
          <a:xfrm>
            <a:off x="5195888" y="5661025"/>
            <a:ext cx="457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a:t>E</a:t>
            </a:r>
          </a:p>
        </p:txBody>
      </p:sp>
      <p:sp>
        <p:nvSpPr>
          <p:cNvPr id="81949" name="Rectangle 32"/>
          <p:cNvSpPr>
            <a:spLocks noChangeArrowheads="1"/>
          </p:cNvSpPr>
          <p:nvPr/>
        </p:nvSpPr>
        <p:spPr bwMode="auto">
          <a:xfrm>
            <a:off x="395288" y="4149725"/>
            <a:ext cx="8424862" cy="8223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只要</a:t>
            </a:r>
            <a:r>
              <a:rPr lang="en-US" altLang="zh-CN" sz="2400" i="1"/>
              <a:t>T</a:t>
            </a:r>
            <a:r>
              <a:rPr lang="en-US" altLang="zh-CN" sz="2400" baseline="-30000"/>
              <a:t>1</a:t>
            </a:r>
            <a:r>
              <a:rPr lang="zh-CN" altLang="en-US" sz="2400"/>
              <a:t>、</a:t>
            </a:r>
            <a:r>
              <a:rPr lang="en-US" altLang="zh-CN" sz="2400" i="1"/>
              <a:t>T</a:t>
            </a:r>
            <a:r>
              <a:rPr lang="en-US" altLang="zh-CN" sz="2400" baseline="-30000"/>
              <a:t>0</a:t>
            </a:r>
            <a:r>
              <a:rPr lang="zh-CN" altLang="en-US" sz="2400"/>
              <a:t>不变，接入</a:t>
            </a:r>
            <a:r>
              <a:rPr lang="en-US" altLang="zh-CN" sz="2400"/>
              <a:t>AˊBˊ</a:t>
            </a:r>
            <a:r>
              <a:rPr lang="zh-CN" altLang="en-US" sz="2400"/>
              <a:t>后不管接点温度</a:t>
            </a:r>
            <a:r>
              <a:rPr lang="en-US" altLang="zh-CN" sz="2400"/>
              <a:t>T</a:t>
            </a:r>
            <a:r>
              <a:rPr lang="en-US" altLang="zh-CN" sz="2400" baseline="-25000"/>
              <a:t>2</a:t>
            </a:r>
            <a:r>
              <a:rPr lang="zh-CN" altLang="en-US" sz="2400"/>
              <a:t>如何变化，都不影响总热电势。这便是引入补偿导线原理。</a:t>
            </a:r>
          </a:p>
        </p:txBody>
      </p:sp>
      <p:sp>
        <p:nvSpPr>
          <p:cNvPr id="81950" name="Rectangle 33"/>
          <p:cNvSpPr>
            <a:spLocks noChangeArrowheads="1"/>
          </p:cNvSpPr>
          <p:nvPr/>
        </p:nvSpPr>
        <p:spPr bwMode="auto">
          <a:xfrm>
            <a:off x="900113" y="3500438"/>
            <a:ext cx="7920037" cy="56673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110000"/>
              </a:lnSpc>
              <a:spcBef>
                <a:spcPct val="0"/>
              </a:spcBef>
              <a:buFontTx/>
              <a:buNone/>
            </a:pPr>
            <a:r>
              <a:rPr lang="en-US" altLang="zh-CN" sz="2800"/>
              <a:t>E</a:t>
            </a:r>
            <a:r>
              <a:rPr lang="en-US" altLang="zh-CN" sz="2800" baseline="-25000"/>
              <a:t>ABB’A’</a:t>
            </a:r>
            <a:r>
              <a:rPr lang="en-US" altLang="zh-CN" sz="2800"/>
              <a:t>(T</a:t>
            </a:r>
            <a:r>
              <a:rPr lang="en-US" altLang="zh-CN" sz="2800" baseline="-25000"/>
              <a:t>1</a:t>
            </a:r>
            <a:r>
              <a:rPr lang="en-US" altLang="zh-CN" sz="2800"/>
              <a:t>,T</a:t>
            </a:r>
            <a:r>
              <a:rPr lang="en-US" altLang="zh-CN" sz="2800" baseline="-25000"/>
              <a:t>0</a:t>
            </a:r>
            <a:r>
              <a:rPr lang="en-US" altLang="zh-CN" sz="2800"/>
              <a:t>)= E</a:t>
            </a:r>
            <a:r>
              <a:rPr lang="en-US" altLang="zh-CN" sz="2800" baseline="-25000"/>
              <a:t>AB</a:t>
            </a:r>
            <a:r>
              <a:rPr lang="en-US" altLang="zh-CN" sz="2800"/>
              <a:t>(T</a:t>
            </a:r>
            <a:r>
              <a:rPr lang="en-US" altLang="zh-CN" sz="2800" baseline="-25000"/>
              <a:t>1</a:t>
            </a:r>
            <a:r>
              <a:rPr lang="en-US" altLang="zh-CN" sz="2800"/>
              <a:t>,T</a:t>
            </a:r>
            <a:r>
              <a:rPr lang="en-US" altLang="zh-CN" sz="2800" baseline="-25000"/>
              <a:t>2</a:t>
            </a:r>
            <a:r>
              <a:rPr lang="en-US" altLang="zh-CN" sz="2800"/>
              <a:t>)</a:t>
            </a:r>
            <a:r>
              <a:rPr lang="zh-CN" altLang="en-US" sz="2800"/>
              <a:t>＋</a:t>
            </a:r>
            <a:r>
              <a:rPr lang="en-US" altLang="zh-CN" sz="2800"/>
              <a:t>E</a:t>
            </a:r>
            <a:r>
              <a:rPr lang="en-US" altLang="zh-CN" sz="2800" baseline="-25000"/>
              <a:t>AB</a:t>
            </a:r>
            <a:r>
              <a:rPr lang="en-US" altLang="zh-CN" sz="2800"/>
              <a:t>(T</a:t>
            </a:r>
            <a:r>
              <a:rPr lang="en-US" altLang="zh-CN" sz="2800" baseline="-25000"/>
              <a:t>2</a:t>
            </a:r>
            <a:r>
              <a:rPr lang="en-US" altLang="zh-CN" sz="2800"/>
              <a:t>,T</a:t>
            </a:r>
            <a:r>
              <a:rPr lang="en-US" altLang="zh-CN" sz="2800" baseline="-25000"/>
              <a:t>0</a:t>
            </a:r>
            <a:r>
              <a:rPr lang="en-US" altLang="zh-CN" sz="2800"/>
              <a:t>) =E</a:t>
            </a:r>
            <a:r>
              <a:rPr lang="en-US" altLang="zh-CN" sz="2800" baseline="-25000"/>
              <a:t>AB</a:t>
            </a:r>
            <a:r>
              <a:rPr lang="en-US" altLang="zh-CN" sz="2800"/>
              <a:t>(T</a:t>
            </a:r>
            <a:r>
              <a:rPr lang="en-US" altLang="zh-CN" sz="2800" baseline="-25000"/>
              <a:t>1</a:t>
            </a:r>
            <a:r>
              <a:rPr lang="en-US" altLang="zh-CN" sz="2800"/>
              <a:t>,T</a:t>
            </a:r>
            <a:r>
              <a:rPr lang="en-US" altLang="zh-CN" sz="2800" baseline="-25000"/>
              <a:t>0</a:t>
            </a:r>
            <a:r>
              <a:rPr lang="en-US" altLang="zh-CN" sz="2800"/>
              <a:t>)  </a:t>
            </a:r>
          </a:p>
        </p:txBody>
      </p:sp>
      <p:sp>
        <p:nvSpPr>
          <p:cNvPr id="81951" name="Rectangle 34"/>
          <p:cNvSpPr>
            <a:spLocks noChangeArrowheads="1"/>
          </p:cNvSpPr>
          <p:nvPr/>
        </p:nvSpPr>
        <p:spPr bwMode="auto">
          <a:xfrm>
            <a:off x="395288" y="1989138"/>
            <a:ext cx="86407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如果补偿导线</a:t>
            </a:r>
            <a:r>
              <a:rPr lang="en-US" altLang="zh-CN" sz="2400"/>
              <a:t>A′</a:t>
            </a:r>
            <a:r>
              <a:rPr lang="zh-CN" altLang="en-US" sz="2400"/>
              <a:t>、</a:t>
            </a:r>
            <a:r>
              <a:rPr lang="en-US" altLang="zh-CN" sz="2400"/>
              <a:t>B′</a:t>
            </a:r>
            <a:r>
              <a:rPr lang="zh-CN" altLang="en-US" sz="2400"/>
              <a:t>构成的热电偶与原材料</a:t>
            </a:r>
            <a:r>
              <a:rPr lang="en-US" altLang="zh-CN" sz="2400"/>
              <a:t>A</a:t>
            </a:r>
            <a:r>
              <a:rPr lang="zh-CN" altLang="en-US" sz="2400"/>
              <a:t>、</a:t>
            </a:r>
            <a:r>
              <a:rPr lang="en-US" altLang="zh-CN" sz="2400"/>
              <a:t>B</a:t>
            </a:r>
            <a:r>
              <a:rPr lang="zh-CN" altLang="en-US" sz="2400"/>
              <a:t>构成的热电偶具有相同的热电特性，即</a:t>
            </a:r>
            <a:r>
              <a:rPr lang="en-US" altLang="zh-CN" sz="2400"/>
              <a:t>E</a:t>
            </a:r>
            <a:r>
              <a:rPr lang="en-US" altLang="zh-CN" sz="2400" baseline="-25000"/>
              <a:t>AB</a:t>
            </a:r>
            <a:r>
              <a:rPr lang="en-US" altLang="zh-CN" sz="2400"/>
              <a:t>(T</a:t>
            </a:r>
            <a:r>
              <a:rPr lang="en-US" altLang="zh-CN" sz="2400" baseline="-25000"/>
              <a:t>2</a:t>
            </a:r>
            <a:r>
              <a:rPr lang="en-US" altLang="zh-CN" sz="2400"/>
              <a:t>,T</a:t>
            </a:r>
            <a:r>
              <a:rPr lang="en-US" altLang="zh-CN" sz="2400" baseline="-25000"/>
              <a:t>0</a:t>
            </a:r>
            <a:r>
              <a:rPr lang="en-US" altLang="zh-CN" sz="2400"/>
              <a:t>)</a:t>
            </a:r>
            <a:r>
              <a:rPr lang="zh-CN" altLang="en-US" sz="2400"/>
              <a:t>＝ </a:t>
            </a:r>
            <a:r>
              <a:rPr lang="en-US" altLang="zh-CN" sz="2400"/>
              <a:t>E</a:t>
            </a:r>
            <a:r>
              <a:rPr lang="en-US" altLang="zh-CN" sz="2400" baseline="-25000"/>
              <a:t>A’B’</a:t>
            </a:r>
            <a:r>
              <a:rPr lang="en-US" altLang="zh-CN" sz="2400"/>
              <a:t>(T</a:t>
            </a:r>
            <a:r>
              <a:rPr lang="en-US" altLang="zh-CN" sz="2400" baseline="-25000"/>
              <a:t>2</a:t>
            </a:r>
            <a:r>
              <a:rPr lang="en-US" altLang="zh-CN" sz="2400"/>
              <a:t>,T</a:t>
            </a:r>
            <a:r>
              <a:rPr lang="en-US" altLang="zh-CN" sz="2400" baseline="-25000"/>
              <a:t>0</a:t>
            </a:r>
            <a:r>
              <a:rPr lang="en-US" altLang="zh-CN" sz="2400"/>
              <a:t>)</a:t>
            </a:r>
            <a:r>
              <a:rPr lang="zh-CN" altLang="en-US" sz="2400"/>
              <a:t>，则回路总电动势为</a:t>
            </a:r>
          </a:p>
        </p:txBody>
      </p:sp>
      <p:sp>
        <p:nvSpPr>
          <p:cNvPr id="81952" name="Rectangle 33"/>
          <p:cNvSpPr>
            <a:spLocks noChangeArrowheads="1"/>
          </p:cNvSpPr>
          <p:nvPr/>
        </p:nvSpPr>
        <p:spPr bwMode="auto">
          <a:xfrm>
            <a:off x="1619250" y="2852738"/>
            <a:ext cx="6985000" cy="56673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110000"/>
              </a:lnSpc>
              <a:spcBef>
                <a:spcPct val="0"/>
              </a:spcBef>
              <a:buFontTx/>
              <a:buNone/>
            </a:pPr>
            <a:r>
              <a:rPr lang="en-US" altLang="zh-CN" sz="2800"/>
              <a:t>E</a:t>
            </a:r>
            <a:r>
              <a:rPr lang="en-US" altLang="zh-CN" sz="2800" baseline="-25000"/>
              <a:t>ABB’A’</a:t>
            </a:r>
            <a:r>
              <a:rPr lang="en-US" altLang="zh-CN" sz="2800"/>
              <a:t>(T</a:t>
            </a:r>
            <a:r>
              <a:rPr lang="en-US" altLang="zh-CN" sz="2800" baseline="-25000"/>
              <a:t>1</a:t>
            </a:r>
            <a:r>
              <a:rPr lang="en-US" altLang="zh-CN" sz="2800"/>
              <a:t>,T</a:t>
            </a:r>
            <a:r>
              <a:rPr lang="en-US" altLang="zh-CN" sz="2800" baseline="-25000"/>
              <a:t>0</a:t>
            </a:r>
            <a:r>
              <a:rPr lang="en-US" altLang="zh-CN" sz="2800"/>
              <a:t>)=E</a:t>
            </a:r>
            <a:r>
              <a:rPr lang="en-US" altLang="zh-CN" sz="2800" baseline="-25000"/>
              <a:t>AB</a:t>
            </a:r>
            <a:r>
              <a:rPr lang="en-US" altLang="zh-CN" sz="2800"/>
              <a:t>(T</a:t>
            </a:r>
            <a:r>
              <a:rPr lang="en-US" altLang="zh-CN" sz="2800" baseline="-25000"/>
              <a:t>1</a:t>
            </a:r>
            <a:r>
              <a:rPr lang="en-US" altLang="zh-CN" sz="2800"/>
              <a:t>,T</a:t>
            </a:r>
            <a:r>
              <a:rPr lang="en-US" altLang="zh-CN" sz="2800" baseline="-25000"/>
              <a:t>2</a:t>
            </a:r>
            <a:r>
              <a:rPr lang="en-US" altLang="zh-CN" sz="2800"/>
              <a:t>)</a:t>
            </a:r>
            <a:r>
              <a:rPr lang="zh-CN" altLang="en-US" sz="2800"/>
              <a:t>＋</a:t>
            </a:r>
            <a:r>
              <a:rPr lang="en-US" altLang="zh-CN" sz="2800"/>
              <a:t> E</a:t>
            </a:r>
            <a:r>
              <a:rPr lang="en-US" altLang="zh-CN" sz="2800" baseline="-25000"/>
              <a:t>A’B’</a:t>
            </a:r>
            <a:r>
              <a:rPr lang="en-US" altLang="zh-CN" sz="2800"/>
              <a:t>(T</a:t>
            </a:r>
            <a:r>
              <a:rPr lang="en-US" altLang="zh-CN" sz="2800" baseline="-25000"/>
              <a:t>2</a:t>
            </a:r>
            <a:r>
              <a:rPr lang="en-US" altLang="zh-CN" sz="2800"/>
              <a:t>,T</a:t>
            </a:r>
            <a:r>
              <a:rPr lang="en-US" altLang="zh-CN" sz="2800" baseline="-25000"/>
              <a:t>0</a:t>
            </a:r>
            <a:r>
              <a:rPr lang="en-US" altLang="zh-CN" sz="2800"/>
              <a:t>)</a:t>
            </a:r>
          </a:p>
        </p:txBody>
      </p:sp>
      <p:sp>
        <p:nvSpPr>
          <p:cNvPr id="81953" name="AutoShape 7"/>
          <p:cNvSpPr>
            <a:spLocks noChangeArrowheads="1"/>
          </p:cNvSpPr>
          <p:nvPr/>
        </p:nvSpPr>
        <p:spPr bwMode="auto">
          <a:xfrm flipH="1" flipV="1">
            <a:off x="6372225" y="6021388"/>
            <a:ext cx="2520950" cy="836612"/>
          </a:xfrm>
          <a:prstGeom prst="cloudCallout">
            <a:avLst>
              <a:gd name="adj1" fmla="val 65287"/>
              <a:gd name="adj2" fmla="val 60315"/>
            </a:avLst>
          </a:prstGeom>
          <a:solidFill>
            <a:srgbClr val="00FFFF"/>
          </a:solidFill>
          <a:ln w="9525">
            <a:solidFill>
              <a:schemeClr val="tx1"/>
            </a:solidFill>
            <a:round/>
            <a:headEnd/>
            <a:tailEnd/>
          </a:ln>
        </p:spPr>
        <p:txBody>
          <a:bodyPr rot="108000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如何查表求</a:t>
            </a:r>
            <a:r>
              <a:rPr lang="en-US" altLang="zh-CN" sz="2000" b="1"/>
              <a:t>T</a:t>
            </a:r>
            <a:r>
              <a:rPr lang="zh-CN" altLang="en-US" sz="2000" b="1"/>
              <a:t>？</a:t>
            </a:r>
          </a:p>
        </p:txBody>
      </p:sp>
      <p:sp>
        <p:nvSpPr>
          <p:cNvPr id="34" name="Rectangle 20"/>
          <p:cNvSpPr>
            <a:spLocks noChangeArrowheads="1"/>
          </p:cNvSpPr>
          <p:nvPr/>
        </p:nvSpPr>
        <p:spPr bwMode="auto">
          <a:xfrm>
            <a:off x="3046413" y="4988718"/>
            <a:ext cx="9525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dirty="0"/>
              <a:t>T</a:t>
            </a:r>
            <a:r>
              <a:rPr lang="en-US" altLang="zh-CN" sz="2400" baseline="-30000" dirty="0"/>
              <a:t>2</a:t>
            </a:r>
            <a:endParaRPr lang="en-US" altLang="zh-CN" sz="2400" dirty="0"/>
          </a:p>
          <a:p>
            <a:pPr>
              <a:spcBef>
                <a:spcPct val="0"/>
              </a:spcBef>
              <a:buFontTx/>
              <a:buNone/>
            </a:pPr>
            <a:endParaRPr lang="en-US" altLang="zh-CN" sz="2400" dirty="0"/>
          </a:p>
        </p:txBody>
      </p:sp>
      <p:sp>
        <p:nvSpPr>
          <p:cNvPr id="35" name="Rectangle 24"/>
          <p:cNvSpPr>
            <a:spLocks noChangeArrowheads="1"/>
          </p:cNvSpPr>
          <p:nvPr/>
        </p:nvSpPr>
        <p:spPr bwMode="auto">
          <a:xfrm>
            <a:off x="4800600" y="4966493"/>
            <a:ext cx="5762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1"/>
              <a:t>T</a:t>
            </a:r>
            <a:r>
              <a:rPr lang="en-US" altLang="zh-CN" sz="2400" baseline="-30000"/>
              <a:t>0</a:t>
            </a:r>
            <a:endParaRPr lang="en-US" altLang="zh-CN" sz="240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252413" y="692150"/>
            <a:ext cx="8712200" cy="990600"/>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补偿导线</a:t>
            </a:r>
          </a:p>
        </p:txBody>
      </p:sp>
      <p:sp>
        <p:nvSpPr>
          <p:cNvPr id="82947" name="Text Box 3"/>
          <p:cNvSpPr txBox="1">
            <a:spLocks noChangeArrowheads="1"/>
          </p:cNvSpPr>
          <p:nvPr/>
        </p:nvSpPr>
        <p:spPr bwMode="auto">
          <a:xfrm>
            <a:off x="457200" y="2514600"/>
            <a:ext cx="80772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t>	</a:t>
            </a:r>
            <a:r>
              <a:rPr lang="zh-CN" altLang="en-US" sz="2800"/>
              <a:t>热电偶补偿导线的作用只起延伸热电极，使热电偶的冷端移动到控制室的仪表端子上，它本身并不能消除冷端温度变化对测温的影响，不起补偿作用。因此，还需采用其他修正方法来补偿冷端温度 不为</a:t>
            </a:r>
            <a:r>
              <a:rPr lang="en-US" altLang="zh-CN" sz="2800"/>
              <a:t>0 ℃</a:t>
            </a:r>
            <a:r>
              <a:rPr lang="zh-CN" altLang="en-US" sz="2800"/>
              <a:t>时对测温的影响。 </a:t>
            </a:r>
          </a:p>
          <a:p>
            <a:pPr eaLnBrk="1" hangingPunct="1">
              <a:spcBef>
                <a:spcPct val="50000"/>
              </a:spcBef>
              <a:buFontTx/>
              <a:buNone/>
            </a:pPr>
            <a:r>
              <a:rPr lang="zh-CN" altLang="en-US" sz="2800"/>
              <a:t>   在使用热电偶补偿导线时必须注意型号相配，极性不能接错。 （</a:t>
            </a:r>
            <a:r>
              <a:rPr lang="zh-CN" altLang="en-US" sz="2800" b="1"/>
              <a:t>思考题</a:t>
            </a:r>
            <a:r>
              <a:rPr lang="en-US" altLang="zh-CN" sz="2800" b="1"/>
              <a:t>4</a:t>
            </a:r>
            <a:r>
              <a:rPr lang="zh-CN" altLang="en-US" sz="2800" b="1"/>
              <a:t>：为什么？</a:t>
            </a:r>
            <a:r>
              <a:rPr lang="zh-CN" altLang="en-US" sz="2800"/>
              <a:t>）</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179388" y="471488"/>
            <a:ext cx="8785225" cy="990600"/>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补偿电桥法</a:t>
            </a:r>
          </a:p>
        </p:txBody>
      </p:sp>
      <p:pic>
        <p:nvPicPr>
          <p:cNvPr id="83971" name="Picture 4" descr="Image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205038"/>
            <a:ext cx="3721100" cy="3429000"/>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3972" name="Rectangle 10"/>
          <p:cNvSpPr>
            <a:spLocks noChangeArrowheads="1"/>
          </p:cNvSpPr>
          <p:nvPr/>
        </p:nvSpPr>
        <p:spPr bwMode="auto">
          <a:xfrm>
            <a:off x="250825" y="2060575"/>
            <a:ext cx="41910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90500" indent="-1905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q"/>
            </a:pPr>
            <a:r>
              <a:rPr lang="en-US" altLang="zh-CN" sz="2000"/>
              <a:t>R</a:t>
            </a:r>
            <a:r>
              <a:rPr lang="en-US" altLang="zh-CN" sz="2000" baseline="-30000"/>
              <a:t>1</a:t>
            </a:r>
            <a:r>
              <a:rPr lang="en-US" altLang="zh-CN" sz="2000"/>
              <a:t>~R</a:t>
            </a:r>
            <a:r>
              <a:rPr lang="en-US" altLang="zh-CN" sz="2000" baseline="-30000"/>
              <a:t>5</a:t>
            </a:r>
            <a:r>
              <a:rPr lang="zh-CN" altLang="en-US" sz="2000">
                <a:latin typeface="宋体" panose="02010600030101010101" pitchFamily="2" charset="-122"/>
              </a:rPr>
              <a:t>及</a:t>
            </a:r>
            <a:r>
              <a:rPr lang="en-US" altLang="zh-CN" sz="2000"/>
              <a:t>R</a:t>
            </a:r>
            <a:r>
              <a:rPr lang="en-US" altLang="zh-CN" sz="2000" baseline="-30000"/>
              <a:t>CM</a:t>
            </a:r>
            <a:r>
              <a:rPr lang="zh-CN" altLang="en-US" sz="2000">
                <a:latin typeface="宋体" panose="02010600030101010101" pitchFamily="2" charset="-122"/>
              </a:rPr>
              <a:t>均为桥臂电阻。</a:t>
            </a:r>
            <a:r>
              <a:rPr lang="en-US" altLang="zh-CN" sz="2000"/>
              <a:t>R</a:t>
            </a:r>
            <a:r>
              <a:rPr lang="en-US" altLang="zh-CN" sz="2000" baseline="-30000"/>
              <a:t>CM</a:t>
            </a:r>
            <a:r>
              <a:rPr lang="zh-CN" altLang="en-US" sz="2000">
                <a:latin typeface="宋体" panose="02010600030101010101" pitchFamily="2" charset="-122"/>
              </a:rPr>
              <a:t>是用漆包铜丝绕制成的，它和热电偶的冷端感受同一温度。</a:t>
            </a:r>
            <a:r>
              <a:rPr lang="en-US" altLang="zh-CN" sz="2000"/>
              <a:t>R</a:t>
            </a:r>
            <a:r>
              <a:rPr lang="en-US" altLang="zh-CN" sz="2000" baseline="-30000"/>
              <a:t>1</a:t>
            </a:r>
            <a:r>
              <a:rPr lang="en-US" altLang="zh-CN" sz="2000"/>
              <a:t>~R</a:t>
            </a:r>
            <a:r>
              <a:rPr lang="en-US" altLang="zh-CN" sz="2000" baseline="-30000"/>
              <a:t>5</a:t>
            </a:r>
            <a:r>
              <a:rPr lang="zh-CN" altLang="en-US" sz="2000">
                <a:latin typeface="宋体" panose="02010600030101010101" pitchFamily="2" charset="-122"/>
              </a:rPr>
              <a:t>均用锰铜丝绕成，阻值稳定。在桥路设计时，使</a:t>
            </a:r>
            <a:r>
              <a:rPr lang="en-US" altLang="zh-CN" sz="2000"/>
              <a:t>R</a:t>
            </a:r>
            <a:r>
              <a:rPr lang="en-US" altLang="zh-CN" sz="2000" baseline="-30000"/>
              <a:t>1</a:t>
            </a:r>
            <a:r>
              <a:rPr lang="en-US" altLang="zh-CN" sz="2000"/>
              <a:t>=R</a:t>
            </a:r>
            <a:r>
              <a:rPr lang="en-US" altLang="zh-CN" sz="2000" baseline="-30000"/>
              <a:t>2</a:t>
            </a:r>
            <a:r>
              <a:rPr lang="zh-CN" altLang="en-US" sz="2000">
                <a:latin typeface="宋体" panose="02010600030101010101" pitchFamily="2" charset="-122"/>
              </a:rPr>
              <a:t>，并且</a:t>
            </a:r>
            <a:r>
              <a:rPr lang="en-US" altLang="zh-CN" sz="2000"/>
              <a:t>R</a:t>
            </a:r>
            <a:r>
              <a:rPr lang="en-US" altLang="zh-CN" sz="2000" baseline="-30000"/>
              <a:t>1</a:t>
            </a:r>
            <a:r>
              <a:rPr lang="zh-CN" altLang="en-US" sz="2000">
                <a:latin typeface="宋体" panose="02010600030101010101" pitchFamily="2" charset="-122"/>
              </a:rPr>
              <a:t>、</a:t>
            </a:r>
            <a:r>
              <a:rPr lang="en-US" altLang="zh-CN" sz="2000"/>
              <a:t>R</a:t>
            </a:r>
            <a:r>
              <a:rPr lang="en-US" altLang="zh-CN" sz="2000" baseline="-30000"/>
              <a:t>2</a:t>
            </a:r>
            <a:r>
              <a:rPr lang="zh-CN" altLang="en-US" sz="2000">
                <a:latin typeface="宋体" panose="02010600030101010101" pitchFamily="2" charset="-122"/>
              </a:rPr>
              <a:t>的阻值要比桥路中其他电阻大得多。这样，即使电桥中其他电阻的阻值发生变化，左右两桥臂中的电流却差不多保持不变，从而认为其具有恒流特性。线路设计使得</a:t>
            </a:r>
            <a:r>
              <a:rPr lang="en-US" altLang="zh-CN" sz="2000"/>
              <a:t>I</a:t>
            </a:r>
            <a:r>
              <a:rPr lang="en-US" altLang="zh-CN" sz="2000" baseline="-30000"/>
              <a:t>1</a:t>
            </a:r>
            <a:r>
              <a:rPr lang="en-US" altLang="zh-CN" sz="2000"/>
              <a:t>=I</a:t>
            </a:r>
            <a:r>
              <a:rPr lang="en-US" altLang="zh-CN" sz="2000" baseline="-30000"/>
              <a:t>2</a:t>
            </a:r>
            <a:r>
              <a:rPr lang="en-US" altLang="zh-CN" sz="2000"/>
              <a:t>=I/2=0.5mA</a:t>
            </a:r>
            <a:r>
              <a:rPr lang="zh-CN" altLang="en-US" sz="2000">
                <a:latin typeface="宋体" panose="02010600030101010101" pitchFamily="2" charset="-122"/>
              </a:rPr>
              <a:t>。</a:t>
            </a:r>
            <a:r>
              <a:rPr lang="zh-CN" altLang="en-US" sz="2000"/>
              <a:t/>
            </a:r>
            <a:br>
              <a:rPr lang="zh-CN" altLang="en-US" sz="2000"/>
            </a:br>
            <a:r>
              <a:rPr lang="zh-CN" altLang="en-US" sz="2000"/>
              <a:t>       </a:t>
            </a:r>
            <a:r>
              <a:rPr lang="zh-CN" altLang="en-US" sz="2000">
                <a:latin typeface="宋体" panose="02010600030101010101" pitchFamily="2" charset="-122"/>
              </a:rPr>
              <a:t>回路输出电压</a:t>
            </a:r>
            <a:r>
              <a:rPr lang="en-US" altLang="zh-CN" sz="2000"/>
              <a:t>U</a:t>
            </a:r>
            <a:r>
              <a:rPr lang="zh-CN" altLang="en-US" sz="2000">
                <a:latin typeface="宋体" panose="02010600030101010101" pitchFamily="2" charset="-122"/>
              </a:rPr>
              <a:t>为热电偶的热电动势</a:t>
            </a:r>
            <a:r>
              <a:rPr lang="en-US" altLang="zh-CN" sz="2000"/>
              <a:t>e</a:t>
            </a:r>
            <a:r>
              <a:rPr lang="zh-CN" altLang="en-US" sz="2000">
                <a:latin typeface="宋体" panose="02010600030101010101" pitchFamily="2" charset="-122"/>
              </a:rPr>
              <a:t>、桥臂电阻</a:t>
            </a:r>
            <a:r>
              <a:rPr lang="en-US" altLang="zh-CN" sz="2000"/>
              <a:t>R</a:t>
            </a:r>
            <a:r>
              <a:rPr lang="en-US" altLang="zh-CN" sz="2000" baseline="-30000"/>
              <a:t>CM</a:t>
            </a:r>
            <a:r>
              <a:rPr lang="zh-CN" altLang="en-US" sz="2000">
                <a:latin typeface="宋体" panose="02010600030101010101" pitchFamily="2" charset="-122"/>
              </a:rPr>
              <a:t>的压降</a:t>
            </a:r>
            <a:r>
              <a:rPr lang="en-US" altLang="zh-CN" sz="2000"/>
              <a:t>U</a:t>
            </a:r>
            <a:r>
              <a:rPr lang="en-US" altLang="zh-CN" sz="2000" baseline="-30000"/>
              <a:t>RCM</a:t>
            </a:r>
            <a:r>
              <a:rPr lang="zh-CN" altLang="en-US" sz="2000">
                <a:latin typeface="宋体" panose="02010600030101010101" pitchFamily="2" charset="-122"/>
              </a:rPr>
              <a:t>及另一桥臂电阻</a:t>
            </a:r>
            <a:r>
              <a:rPr lang="en-US" altLang="zh-CN" sz="2000"/>
              <a:t>R</a:t>
            </a:r>
            <a:r>
              <a:rPr lang="en-US" altLang="zh-CN" sz="2000" baseline="-30000"/>
              <a:t>5</a:t>
            </a:r>
            <a:r>
              <a:rPr lang="zh-CN" altLang="en-US" sz="2000">
                <a:latin typeface="宋体" panose="02010600030101010101" pitchFamily="2" charset="-122"/>
              </a:rPr>
              <a:t>的压降</a:t>
            </a:r>
            <a:r>
              <a:rPr lang="en-US" altLang="zh-CN" sz="2000"/>
              <a:t>U</a:t>
            </a:r>
            <a:r>
              <a:rPr lang="en-US" altLang="zh-CN" sz="2000" baseline="-30000"/>
              <a:t>R5</a:t>
            </a:r>
            <a:r>
              <a:rPr lang="zh-CN" altLang="en-US" sz="2000">
                <a:latin typeface="宋体" panose="02010600030101010101" pitchFamily="2" charset="-122"/>
              </a:rPr>
              <a:t>三者的代数和</a:t>
            </a:r>
            <a:r>
              <a:rPr lang="zh-CN" altLang="en-US" sz="2000"/>
              <a:t> </a:t>
            </a:r>
          </a:p>
        </p:txBody>
      </p:sp>
      <p:graphicFrame>
        <p:nvGraphicFramePr>
          <p:cNvPr id="83973" name="Object 7"/>
          <p:cNvGraphicFramePr>
            <a:graphicFrameLocks noChangeAspect="1"/>
          </p:cNvGraphicFramePr>
          <p:nvPr/>
        </p:nvGraphicFramePr>
        <p:xfrm>
          <a:off x="4857750" y="5684838"/>
          <a:ext cx="3892550" cy="920750"/>
        </p:xfrm>
        <a:graphic>
          <a:graphicData uri="http://schemas.openxmlformats.org/presentationml/2006/ole">
            <mc:AlternateContent xmlns:mc="http://schemas.openxmlformats.org/markup-compatibility/2006">
              <mc:Choice xmlns:v="urn:schemas-microsoft-com:vml" Requires="v">
                <p:oleObj spid="_x0000_s83991" r:id="rId5" imgW="1663700" imgH="393700" progId="Equation.DSMT4">
                  <p:embed/>
                </p:oleObj>
              </mc:Choice>
              <mc:Fallback>
                <p:oleObj r:id="rId5" imgW="1663700" imgH="3937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0" y="5684838"/>
                        <a:ext cx="3892550" cy="9207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4" name="Rectangle 1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6151" name="AutoShape 11"/>
          <p:cNvSpPr>
            <a:spLocks noChangeArrowheads="1"/>
          </p:cNvSpPr>
          <p:nvPr/>
        </p:nvSpPr>
        <p:spPr bwMode="auto">
          <a:xfrm>
            <a:off x="5795963" y="1916113"/>
            <a:ext cx="2736850" cy="3744912"/>
          </a:xfrm>
          <a:prstGeom prst="wedgeEllipseCallout">
            <a:avLst>
              <a:gd name="adj1" fmla="val -87412"/>
              <a:gd name="adj2" fmla="val 36361"/>
            </a:avLst>
          </a:prstGeom>
          <a:solidFill>
            <a:schemeClr val="bg1">
              <a:alpha val="0"/>
            </a:schemeClr>
          </a:solidFill>
          <a:ln w="50800">
            <a:solidFill>
              <a:srgbClr val="FF00FF"/>
            </a:solidFill>
            <a:miter lim="800000"/>
          </a:ln>
          <a:effectLst>
            <a:outerShdw blurRad="50800" dist="50800" dir="5400000" algn="ctr" rotWithShape="0">
              <a:schemeClr val="bg1"/>
            </a:outerShdw>
          </a:effectLst>
        </p:spPr>
        <p:txBody>
          <a:bodyPr/>
          <a:lstStyle/>
          <a:p>
            <a:pPr eaLnBrk="1" hangingPunct="1">
              <a:defRPr/>
            </a:pPr>
            <a:endParaRPr lang="zh-CN" altLang="zh-CN" noProof="1"/>
          </a:p>
        </p:txBody>
      </p:sp>
      <p:sp>
        <p:nvSpPr>
          <p:cNvPr id="83976" name="Rectangle 12"/>
          <p:cNvSpPr>
            <a:spLocks noChangeArrowheads="1"/>
          </p:cNvSpPr>
          <p:nvPr/>
        </p:nvSpPr>
        <p:spPr bwMode="auto">
          <a:xfrm>
            <a:off x="4140200" y="5013325"/>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400"/>
              <a:t>t</a:t>
            </a:r>
            <a:r>
              <a:rPr lang="en-US" altLang="zh-CN" sz="2400" baseline="-25000"/>
              <a:t>0</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250825" y="549275"/>
            <a:ext cx="8713788" cy="990600"/>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补偿电桥法</a:t>
            </a:r>
          </a:p>
        </p:txBody>
      </p:sp>
      <p:pic>
        <p:nvPicPr>
          <p:cNvPr id="84995" name="Picture 3" descr="Image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205038"/>
            <a:ext cx="3721100" cy="3429000"/>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4996" name="Rectangle 4"/>
          <p:cNvSpPr>
            <a:spLocks noChangeArrowheads="1"/>
          </p:cNvSpPr>
          <p:nvPr/>
        </p:nvSpPr>
        <p:spPr bwMode="auto">
          <a:xfrm>
            <a:off x="250825" y="2060575"/>
            <a:ext cx="41910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0363" indent="-3603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q"/>
            </a:pPr>
            <a:r>
              <a:rPr lang="en-US" altLang="zh-CN" sz="2400"/>
              <a:t>t</a:t>
            </a:r>
            <a:r>
              <a:rPr lang="en-US" altLang="zh-CN" sz="2400" baseline="-25000"/>
              <a:t>0 </a:t>
            </a:r>
            <a:r>
              <a:rPr lang="zh-CN" altLang="en-US" sz="2400"/>
              <a:t>为</a:t>
            </a:r>
            <a:r>
              <a:rPr lang="en-US" altLang="zh-CN" sz="2400"/>
              <a:t>0 ℃</a:t>
            </a:r>
            <a:r>
              <a:rPr lang="zh-CN" altLang="en-US" sz="2400"/>
              <a:t>（冷端为</a:t>
            </a:r>
            <a:r>
              <a:rPr lang="en-US" altLang="zh-CN" sz="2400"/>
              <a:t>0 ℃</a:t>
            </a:r>
            <a:r>
              <a:rPr lang="zh-CN" altLang="en-US" sz="2400"/>
              <a:t>）时使得电 桥平衡，即</a:t>
            </a:r>
            <a:r>
              <a:rPr lang="zh-CN" altLang="en-US" sz="2400">
                <a:solidFill>
                  <a:schemeClr val="bg1"/>
                </a:solidFill>
              </a:rPr>
              <a:t>：</a:t>
            </a:r>
          </a:p>
        </p:txBody>
      </p:sp>
      <p:graphicFrame>
        <p:nvGraphicFramePr>
          <p:cNvPr id="84997" name="Object 5"/>
          <p:cNvGraphicFramePr>
            <a:graphicFrameLocks noChangeAspect="1"/>
          </p:cNvGraphicFramePr>
          <p:nvPr/>
        </p:nvGraphicFramePr>
        <p:xfrm>
          <a:off x="539750" y="3284538"/>
          <a:ext cx="3832225" cy="920750"/>
        </p:xfrm>
        <a:graphic>
          <a:graphicData uri="http://schemas.openxmlformats.org/presentationml/2006/ole">
            <mc:AlternateContent xmlns:mc="http://schemas.openxmlformats.org/markup-compatibility/2006">
              <mc:Choice xmlns:v="urn:schemas-microsoft-com:vml" Requires="v">
                <p:oleObj spid="_x0000_s85046" r:id="rId5" imgW="1637589" imgH="393529" progId="Equation.DSMT4">
                  <p:embed/>
                </p:oleObj>
              </mc:Choice>
              <mc:Fallback>
                <p:oleObj r:id="rId5" imgW="1637589" imgH="393529"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284538"/>
                        <a:ext cx="3832225" cy="9207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998" name="Rectangle 6"/>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84999" name="Object 8"/>
          <p:cNvGraphicFramePr>
            <a:graphicFrameLocks noChangeAspect="1"/>
          </p:cNvGraphicFramePr>
          <p:nvPr/>
        </p:nvGraphicFramePr>
        <p:xfrm>
          <a:off x="3419475" y="2708275"/>
          <a:ext cx="1365250" cy="534988"/>
        </p:xfrm>
        <a:graphic>
          <a:graphicData uri="http://schemas.openxmlformats.org/presentationml/2006/ole">
            <mc:AlternateContent xmlns:mc="http://schemas.openxmlformats.org/markup-compatibility/2006">
              <mc:Choice xmlns:v="urn:schemas-microsoft-com:vml" Requires="v">
                <p:oleObj spid="_x0000_s85047" r:id="rId7" imgW="583947" imgH="228501" progId="Equation.DSMT4">
                  <p:embed/>
                </p:oleObj>
              </mc:Choice>
              <mc:Fallback>
                <p:oleObj r:id="rId7" imgW="583947" imgH="228501"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2708275"/>
                        <a:ext cx="1365250" cy="53498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00" name="AutoShape 10"/>
          <p:cNvSpPr>
            <a:spLocks noChangeArrowheads="1"/>
          </p:cNvSpPr>
          <p:nvPr/>
        </p:nvSpPr>
        <p:spPr bwMode="auto">
          <a:xfrm>
            <a:off x="5795963" y="1916113"/>
            <a:ext cx="2736850" cy="4033837"/>
          </a:xfrm>
          <a:prstGeom prst="wedgeEllipseCallout">
            <a:avLst>
              <a:gd name="adj1" fmla="val -54005"/>
              <a:gd name="adj2" fmla="val 53898"/>
            </a:avLst>
          </a:prstGeom>
          <a:solidFill>
            <a:schemeClr val="bg1">
              <a:alpha val="0"/>
            </a:schemeClr>
          </a:solidFill>
          <a:ln w="50800">
            <a:solidFill>
              <a:srgbClr val="FF00FF"/>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1200">
              <a:latin typeface="Arial" panose="020B0604020202020204" pitchFamily="34" charset="0"/>
            </a:endParaRPr>
          </a:p>
        </p:txBody>
      </p:sp>
      <p:sp>
        <p:nvSpPr>
          <p:cNvPr id="85001" name="Rectangle 11"/>
          <p:cNvSpPr>
            <a:spLocks noChangeArrowheads="1"/>
          </p:cNvSpPr>
          <p:nvPr/>
        </p:nvSpPr>
        <p:spPr bwMode="auto">
          <a:xfrm>
            <a:off x="4859338" y="6092825"/>
            <a:ext cx="1008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400"/>
              <a:t>0 ℃</a:t>
            </a:r>
          </a:p>
        </p:txBody>
      </p:sp>
      <p:graphicFrame>
        <p:nvGraphicFramePr>
          <p:cNvPr id="85002" name="Object 12"/>
          <p:cNvGraphicFramePr>
            <a:graphicFrameLocks noChangeAspect="1"/>
          </p:cNvGraphicFramePr>
          <p:nvPr/>
        </p:nvGraphicFramePr>
        <p:xfrm>
          <a:off x="539750" y="4365625"/>
          <a:ext cx="3683000" cy="1487488"/>
        </p:xfrm>
        <a:graphic>
          <a:graphicData uri="http://schemas.openxmlformats.org/presentationml/2006/ole">
            <mc:AlternateContent xmlns:mc="http://schemas.openxmlformats.org/markup-compatibility/2006">
              <mc:Choice xmlns:v="urn:schemas-microsoft-com:vml" Requires="v">
                <p:oleObj spid="_x0000_s85048" r:id="rId9" imgW="1574117" imgH="634725" progId="Equation.DSMT4">
                  <p:embed/>
                </p:oleObj>
              </mc:Choice>
              <mc:Fallback>
                <p:oleObj r:id="rId9" imgW="1574117" imgH="634725"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4365625"/>
                        <a:ext cx="3683000" cy="148748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03" name="AutoShape 14"/>
          <p:cNvSpPr>
            <a:spLocks noChangeArrowheads="1"/>
          </p:cNvSpPr>
          <p:nvPr/>
        </p:nvSpPr>
        <p:spPr bwMode="auto">
          <a:xfrm>
            <a:off x="1476375" y="5949950"/>
            <a:ext cx="3097213" cy="792163"/>
          </a:xfrm>
          <a:prstGeom prst="cloudCallout">
            <a:avLst>
              <a:gd name="adj1" fmla="val -39157"/>
              <a:gd name="adj2" fmla="val -65968"/>
            </a:avLst>
          </a:prstGeom>
          <a:solidFill>
            <a:srgbClr val="00FF00"/>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b="1">
                <a:solidFill>
                  <a:srgbClr val="000066"/>
                </a:solidFill>
                <a:latin typeface="Arial" panose="020B0604020202020204" pitchFamily="34" charset="0"/>
              </a:rPr>
              <a:t>直接查分度表</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117475" y="506413"/>
            <a:ext cx="8712200" cy="990600"/>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补偿电桥法</a:t>
            </a:r>
          </a:p>
        </p:txBody>
      </p:sp>
      <p:pic>
        <p:nvPicPr>
          <p:cNvPr id="86019" name="Picture 3" descr="Image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205038"/>
            <a:ext cx="3721100" cy="3429000"/>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6020" name="Rectangle 4"/>
          <p:cNvSpPr>
            <a:spLocks noChangeArrowheads="1"/>
          </p:cNvSpPr>
          <p:nvPr/>
        </p:nvSpPr>
        <p:spPr bwMode="auto">
          <a:xfrm>
            <a:off x="250825" y="2060575"/>
            <a:ext cx="41910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0363" indent="-3603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q"/>
            </a:pPr>
            <a:r>
              <a:rPr lang="en-US" altLang="zh-CN" sz="2400"/>
              <a:t>t</a:t>
            </a:r>
            <a:r>
              <a:rPr lang="en-US" altLang="zh-CN" sz="2400" baseline="-25000"/>
              <a:t>0 </a:t>
            </a:r>
            <a:r>
              <a:rPr lang="zh-CN" altLang="en-US" sz="2400"/>
              <a:t>不为</a:t>
            </a:r>
            <a:r>
              <a:rPr lang="en-US" altLang="zh-CN" sz="2400"/>
              <a:t>0 ℃</a:t>
            </a:r>
            <a:r>
              <a:rPr lang="zh-CN" altLang="en-US" sz="2400"/>
              <a:t>时</a:t>
            </a:r>
          </a:p>
        </p:txBody>
      </p:sp>
      <p:graphicFrame>
        <p:nvGraphicFramePr>
          <p:cNvPr id="86021" name="Object 5"/>
          <p:cNvGraphicFramePr>
            <a:graphicFrameLocks noChangeAspect="1"/>
          </p:cNvGraphicFramePr>
          <p:nvPr/>
        </p:nvGraphicFramePr>
        <p:xfrm>
          <a:off x="471488" y="3468688"/>
          <a:ext cx="4506912" cy="573087"/>
        </p:xfrm>
        <a:graphic>
          <a:graphicData uri="http://schemas.openxmlformats.org/presentationml/2006/ole">
            <mc:AlternateContent xmlns:mc="http://schemas.openxmlformats.org/markup-compatibility/2006">
              <mc:Choice xmlns:v="urn:schemas-microsoft-com:vml" Requires="v">
                <p:oleObj spid="_x0000_s86101" r:id="rId5" imgW="2197100" imgH="279400" progId="Equation.DSMT4">
                  <p:embed/>
                </p:oleObj>
              </mc:Choice>
              <mc:Fallback>
                <p:oleObj r:id="rId5" imgW="2197100" imgH="279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488" y="3468688"/>
                        <a:ext cx="4506912" cy="57308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2" name="Rectangle 6"/>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86023" name="Object 7"/>
          <p:cNvGraphicFramePr>
            <a:graphicFrameLocks noChangeAspect="1"/>
          </p:cNvGraphicFramePr>
          <p:nvPr/>
        </p:nvGraphicFramePr>
        <p:xfrm>
          <a:off x="468313" y="2695575"/>
          <a:ext cx="3532187" cy="593725"/>
        </p:xfrm>
        <a:graphic>
          <a:graphicData uri="http://schemas.openxmlformats.org/presentationml/2006/ole">
            <mc:AlternateContent xmlns:mc="http://schemas.openxmlformats.org/markup-compatibility/2006">
              <mc:Choice xmlns:v="urn:schemas-microsoft-com:vml" Requires="v">
                <p:oleObj spid="_x0000_s86102" r:id="rId7" imgW="1511300" imgH="254000" progId="Equation.DSMT4">
                  <p:embed/>
                </p:oleObj>
              </mc:Choice>
              <mc:Fallback>
                <p:oleObj r:id="rId7" imgW="1511300" imgH="2540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2695575"/>
                        <a:ext cx="3532187" cy="59372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4" name="AutoShape 8"/>
          <p:cNvSpPr>
            <a:spLocks noChangeArrowheads="1"/>
          </p:cNvSpPr>
          <p:nvPr/>
        </p:nvSpPr>
        <p:spPr bwMode="auto">
          <a:xfrm>
            <a:off x="5795963" y="1916113"/>
            <a:ext cx="2879725" cy="3960812"/>
          </a:xfrm>
          <a:prstGeom prst="wedgeEllipseCallout">
            <a:avLst>
              <a:gd name="adj1" fmla="val 31366"/>
              <a:gd name="adj2" fmla="val 58537"/>
            </a:avLst>
          </a:prstGeom>
          <a:solidFill>
            <a:schemeClr val="bg1">
              <a:alpha val="0"/>
            </a:schemeClr>
          </a:solidFill>
          <a:ln w="50800">
            <a:solidFill>
              <a:srgbClr val="FF00FF"/>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1200">
              <a:latin typeface="Arial" panose="020B0604020202020204" pitchFamily="34" charset="0"/>
            </a:endParaRPr>
          </a:p>
        </p:txBody>
      </p:sp>
      <p:sp>
        <p:nvSpPr>
          <p:cNvPr id="86025" name="Rectangle 9"/>
          <p:cNvSpPr>
            <a:spLocks noChangeArrowheads="1"/>
          </p:cNvSpPr>
          <p:nvPr/>
        </p:nvSpPr>
        <p:spPr bwMode="auto">
          <a:xfrm>
            <a:off x="7812088" y="6165850"/>
            <a:ext cx="1008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400"/>
              <a:t>t</a:t>
            </a:r>
            <a:r>
              <a:rPr lang="en-US" altLang="zh-CN" sz="2400" baseline="-25000"/>
              <a:t>0</a:t>
            </a:r>
          </a:p>
        </p:txBody>
      </p:sp>
      <p:graphicFrame>
        <p:nvGraphicFramePr>
          <p:cNvPr id="86026" name="Object 10"/>
          <p:cNvGraphicFramePr>
            <a:graphicFrameLocks noChangeAspect="1"/>
          </p:cNvGraphicFramePr>
          <p:nvPr/>
        </p:nvGraphicFramePr>
        <p:xfrm>
          <a:off x="474663" y="4173538"/>
          <a:ext cx="3743325" cy="515937"/>
        </p:xfrm>
        <a:graphic>
          <a:graphicData uri="http://schemas.openxmlformats.org/presentationml/2006/ole">
            <mc:AlternateContent xmlns:mc="http://schemas.openxmlformats.org/markup-compatibility/2006">
              <mc:Choice xmlns:v="urn:schemas-microsoft-com:vml" Requires="v">
                <p:oleObj spid="_x0000_s86103" r:id="rId9" imgW="1689100" imgH="228600" progId="Equation.DSMT4">
                  <p:embed/>
                </p:oleObj>
              </mc:Choice>
              <mc:Fallback>
                <p:oleObj r:id="rId9" imgW="1689100" imgH="2286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663" y="4173538"/>
                        <a:ext cx="3743325" cy="51593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7" name="AutoShape 11"/>
          <p:cNvSpPr>
            <a:spLocks noChangeArrowheads="1"/>
          </p:cNvSpPr>
          <p:nvPr/>
        </p:nvSpPr>
        <p:spPr bwMode="auto">
          <a:xfrm>
            <a:off x="5003800" y="5661025"/>
            <a:ext cx="1800225" cy="1081088"/>
          </a:xfrm>
          <a:prstGeom prst="cloudCallout">
            <a:avLst>
              <a:gd name="adj1" fmla="val -73194"/>
              <a:gd name="adj2" fmla="val 15639"/>
            </a:avLst>
          </a:prstGeom>
          <a:solidFill>
            <a:srgbClr val="00FF00"/>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b="1">
                <a:solidFill>
                  <a:srgbClr val="000066"/>
                </a:solidFill>
                <a:latin typeface="Arial" panose="020B0604020202020204" pitchFamily="34" charset="0"/>
              </a:rPr>
              <a:t>直接查分度表</a:t>
            </a:r>
          </a:p>
        </p:txBody>
      </p:sp>
      <p:graphicFrame>
        <p:nvGraphicFramePr>
          <p:cNvPr id="86028" name="Object 12"/>
          <p:cNvGraphicFramePr>
            <a:graphicFrameLocks noChangeAspect="1"/>
          </p:cNvGraphicFramePr>
          <p:nvPr/>
        </p:nvGraphicFramePr>
        <p:xfrm>
          <a:off x="474663" y="4865688"/>
          <a:ext cx="3444875" cy="533400"/>
        </p:xfrm>
        <a:graphic>
          <a:graphicData uri="http://schemas.openxmlformats.org/presentationml/2006/ole">
            <mc:AlternateContent xmlns:mc="http://schemas.openxmlformats.org/markup-compatibility/2006">
              <mc:Choice xmlns:v="urn:schemas-microsoft-com:vml" Requires="v">
                <p:oleObj spid="_x0000_s86104" r:id="rId11" imgW="1473200" imgH="228600" progId="Equation.DSMT4">
                  <p:embed/>
                </p:oleObj>
              </mc:Choice>
              <mc:Fallback>
                <p:oleObj r:id="rId11" imgW="1473200" imgH="22860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663" y="4865688"/>
                        <a:ext cx="3444875" cy="5334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9" name="Rectangle 13"/>
          <p:cNvSpPr>
            <a:spLocks noChangeArrowheads="1"/>
          </p:cNvSpPr>
          <p:nvPr/>
        </p:nvSpPr>
        <p:spPr bwMode="auto">
          <a:xfrm>
            <a:off x="179388" y="4868863"/>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400">
                <a:solidFill>
                  <a:schemeClr val="bg1"/>
                </a:solidFill>
              </a:rPr>
              <a:t>if</a:t>
            </a:r>
            <a:endParaRPr lang="en-US" altLang="zh-CN" sz="2400" baseline="-25000">
              <a:solidFill>
                <a:schemeClr val="bg1"/>
              </a:solidFill>
            </a:endParaRPr>
          </a:p>
        </p:txBody>
      </p:sp>
      <p:graphicFrame>
        <p:nvGraphicFramePr>
          <p:cNvPr id="86030" name="Object 14"/>
          <p:cNvGraphicFramePr>
            <a:graphicFrameLocks noChangeAspect="1"/>
          </p:cNvGraphicFramePr>
          <p:nvPr/>
        </p:nvGraphicFramePr>
        <p:xfrm>
          <a:off x="468313" y="5589588"/>
          <a:ext cx="4070350" cy="1069975"/>
        </p:xfrm>
        <a:graphic>
          <a:graphicData uri="http://schemas.openxmlformats.org/presentationml/2006/ole">
            <mc:AlternateContent xmlns:mc="http://schemas.openxmlformats.org/markup-compatibility/2006">
              <mc:Choice xmlns:v="urn:schemas-microsoft-com:vml" Requires="v">
                <p:oleObj spid="_x0000_s86105" r:id="rId13" imgW="1739900" imgH="457200" progId="Equation.DSMT4">
                  <p:embed/>
                </p:oleObj>
              </mc:Choice>
              <mc:Fallback>
                <p:oleObj r:id="rId13" imgW="1739900" imgH="457200" progId="Equation.DSMT4">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313" y="5589588"/>
                        <a:ext cx="4070350" cy="106997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684213" y="404813"/>
            <a:ext cx="7772400" cy="693737"/>
          </a:xfrm>
        </p:spPr>
        <p:txBody>
          <a:bodyPr/>
          <a:lstStyle/>
          <a:p>
            <a:pPr eaLnBrk="1" hangingPunct="1"/>
            <a:r>
              <a:rPr lang="zh-CN" altLang="en-US" sz="7200" smtClean="0">
                <a:solidFill>
                  <a:schemeClr val="tx1"/>
                </a:solidFill>
                <a:ea typeface="隶书" panose="02010509060101010101" pitchFamily="49" charset="-122"/>
              </a:rPr>
              <a:t>检测原理</a:t>
            </a:r>
          </a:p>
        </p:txBody>
      </p:sp>
      <p:pic>
        <p:nvPicPr>
          <p:cNvPr id="2" name="Big Do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7688" y="1340826"/>
            <a:ext cx="6869474" cy="5152107"/>
          </a:xfrm>
          <a:prstGeom prst="rect">
            <a:avLst/>
          </a:prstGeom>
        </p:spPr>
      </p:pic>
      <p:sp>
        <p:nvSpPr>
          <p:cNvPr id="4" name="AutoShape 17"/>
          <p:cNvSpPr>
            <a:spLocks noChangeArrowheads="1"/>
          </p:cNvSpPr>
          <p:nvPr/>
        </p:nvSpPr>
        <p:spPr bwMode="auto">
          <a:xfrm>
            <a:off x="7884641" y="1252657"/>
            <a:ext cx="1143944" cy="5328444"/>
          </a:xfrm>
          <a:prstGeom prst="cloudCallout">
            <a:avLst>
              <a:gd name="adj1" fmla="val -10206"/>
              <a:gd name="adj2" fmla="val 298806"/>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400" b="1" dirty="0" smtClean="0">
                <a:latin typeface="Calibri" panose="020F0502020204030204" pitchFamily="34" charset="0"/>
              </a:rPr>
              <a:t>Big</a:t>
            </a:r>
          </a:p>
          <a:p>
            <a:pPr algn="just">
              <a:spcBef>
                <a:spcPct val="0"/>
              </a:spcBef>
              <a:buFontTx/>
              <a:buNone/>
            </a:pPr>
            <a:r>
              <a:rPr lang="en-US" altLang="zh-CN" sz="2400" b="1" dirty="0" smtClean="0">
                <a:latin typeface="Calibri" panose="020F0502020204030204" pitchFamily="34" charset="0"/>
              </a:rPr>
              <a:t>Dog</a:t>
            </a:r>
            <a:r>
              <a:rPr lang="zh-CN" altLang="en-US" sz="2400" b="1" dirty="0" smtClean="0">
                <a:latin typeface="Calibri" panose="020F0502020204030204" pitchFamily="34" charset="0"/>
              </a:rPr>
              <a:t>使用了哪些传感器？</a:t>
            </a:r>
            <a:endParaRPr lang="zh-CN" altLang="zh-CN" sz="2400" b="1" dirty="0">
              <a:latin typeface="Arial" panose="020B0604020202020204" pitchFamily="34" charset="0"/>
            </a:endParaRPr>
          </a:p>
        </p:txBody>
      </p:sp>
    </p:spTree>
    <p:extLst>
      <p:ext uri="{BB962C8B-B14F-4D97-AF65-F5344CB8AC3E}">
        <p14:creationId xmlns:p14="http://schemas.microsoft.com/office/powerpoint/2010/main" val="27738496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338138" y="630238"/>
            <a:ext cx="8785225" cy="990600"/>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补偿电桥法</a:t>
            </a:r>
          </a:p>
        </p:txBody>
      </p:sp>
      <p:pic>
        <p:nvPicPr>
          <p:cNvPr id="87043" name="Picture 3" descr="Image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088" y="2254250"/>
            <a:ext cx="3721100" cy="3429000"/>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7044" name="Rectangle 4"/>
          <p:cNvSpPr>
            <a:spLocks noChangeArrowheads="1"/>
          </p:cNvSpPr>
          <p:nvPr/>
        </p:nvSpPr>
        <p:spPr bwMode="auto">
          <a:xfrm>
            <a:off x="107950" y="1989138"/>
            <a:ext cx="491013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 typeface="Wingdings" panose="05000000000000000000" pitchFamily="2" charset="2"/>
              <a:buChar char="q"/>
            </a:pPr>
            <a:r>
              <a:rPr lang="zh-CN" altLang="en-US" sz="2400">
                <a:latin typeface="宋体" panose="02010600030101010101" pitchFamily="2" charset="-122"/>
              </a:rPr>
              <a:t>当热电偶的热端温度一定，冷端温度升高时，热电动势将会减小。与此同时，铜电阻</a:t>
            </a:r>
            <a:r>
              <a:rPr lang="en-US" altLang="zh-CN" sz="2400"/>
              <a:t>R</a:t>
            </a:r>
            <a:r>
              <a:rPr lang="en-US" altLang="zh-CN" sz="2400" baseline="-30000"/>
              <a:t>CM</a:t>
            </a:r>
            <a:r>
              <a:rPr lang="zh-CN" altLang="en-US" sz="2400">
                <a:latin typeface="宋体" panose="02010600030101010101" pitchFamily="2" charset="-122"/>
              </a:rPr>
              <a:t>的阻值将增大，从而使</a:t>
            </a:r>
            <a:r>
              <a:rPr lang="en-US" altLang="zh-CN" sz="2400"/>
              <a:t>U</a:t>
            </a:r>
            <a:r>
              <a:rPr lang="en-US" altLang="zh-CN" sz="2400" baseline="-30000"/>
              <a:t>RCM</a:t>
            </a:r>
            <a:r>
              <a:rPr lang="zh-CN" altLang="en-US" sz="2400">
                <a:latin typeface="宋体" panose="02010600030101010101" pitchFamily="2" charset="-122"/>
              </a:rPr>
              <a:t>增大，由此达到了补偿的目的</a:t>
            </a:r>
            <a:r>
              <a:rPr lang="zh-CN" altLang="en-US" sz="2400"/>
              <a:t>。</a:t>
            </a:r>
          </a:p>
          <a:p>
            <a:pPr algn="just" eaLnBrk="1" hangingPunct="1">
              <a:spcBef>
                <a:spcPct val="0"/>
              </a:spcBef>
              <a:buFontTx/>
              <a:buNone/>
            </a:pPr>
            <a:r>
              <a:rPr lang="zh-CN" altLang="en-US" sz="2400"/>
              <a:t>	        </a:t>
            </a:r>
            <a:r>
              <a:rPr lang="zh-CN" altLang="en-US" sz="2400">
                <a:latin typeface="宋体" panose="02010600030101010101" pitchFamily="2" charset="-122"/>
              </a:rPr>
              <a:t>△</a:t>
            </a:r>
            <a:r>
              <a:rPr lang="en-US" altLang="zh-CN" sz="2400"/>
              <a:t>e</a:t>
            </a:r>
            <a:r>
              <a:rPr lang="zh-CN" altLang="en-US" sz="2400">
                <a:latin typeface="宋体" panose="02010600030101010101" pitchFamily="2" charset="-122"/>
              </a:rPr>
              <a:t>为热电偶冷端温度变化引起的热电动势的变化，它随所用的热电偶材料不同而异；</a:t>
            </a:r>
            <a:r>
              <a:rPr lang="en-US" altLang="zh-CN" sz="2400"/>
              <a:t>I</a:t>
            </a:r>
            <a:r>
              <a:rPr lang="en-US" altLang="zh-CN" sz="2400" baseline="-30000"/>
              <a:t>1</a:t>
            </a:r>
            <a:r>
              <a:rPr lang="zh-CN" altLang="en-US" sz="2400">
                <a:latin typeface="宋体" panose="02010600030101010101" pitchFamily="2" charset="-122"/>
              </a:rPr>
              <a:t>为流过</a:t>
            </a:r>
            <a:r>
              <a:rPr lang="en-US" altLang="zh-CN" sz="2400"/>
              <a:t>R</a:t>
            </a:r>
            <a:r>
              <a:rPr lang="en-US" altLang="zh-CN" sz="2400" baseline="-30000"/>
              <a:t>CM</a:t>
            </a:r>
            <a:r>
              <a:rPr lang="zh-CN" altLang="en-US" sz="2400">
                <a:latin typeface="宋体" panose="02010600030101010101" pitchFamily="2" charset="-122"/>
              </a:rPr>
              <a:t>的电流，即</a:t>
            </a:r>
            <a:r>
              <a:rPr lang="en-US" altLang="zh-CN" sz="2400"/>
              <a:t>0.5mA</a:t>
            </a:r>
            <a:r>
              <a:rPr lang="zh-CN" altLang="en-US" sz="2400">
                <a:latin typeface="宋体" panose="02010600030101010101" pitchFamily="2" charset="-122"/>
              </a:rPr>
              <a:t>；</a:t>
            </a:r>
            <a:r>
              <a:rPr lang="en-US" altLang="zh-CN" sz="2400">
                <a:latin typeface="宋体" panose="02010600030101010101" pitchFamily="2" charset="-122"/>
              </a:rPr>
              <a:t>Alfa</a:t>
            </a:r>
            <a:r>
              <a:rPr lang="zh-CN" altLang="en-US" sz="2400">
                <a:latin typeface="宋体" panose="02010600030101010101" pitchFamily="2" charset="-122"/>
              </a:rPr>
              <a:t>为铜电阻</a:t>
            </a:r>
            <a:r>
              <a:rPr lang="en-US" altLang="zh-CN" sz="2400"/>
              <a:t>R</a:t>
            </a:r>
            <a:r>
              <a:rPr lang="en-US" altLang="zh-CN" sz="2400" baseline="-30000"/>
              <a:t>CM</a:t>
            </a:r>
            <a:r>
              <a:rPr lang="zh-CN" altLang="en-US" sz="2400">
                <a:latin typeface="宋体" panose="02010600030101010101" pitchFamily="2" charset="-122"/>
              </a:rPr>
              <a:t>的温度系数，一般取</a:t>
            </a:r>
            <a:r>
              <a:rPr lang="en-US" altLang="zh-CN" sz="2400"/>
              <a:t>0.0039 1/</a:t>
            </a:r>
            <a:r>
              <a:rPr lang="en-US" altLang="zh-CN" sz="2400">
                <a:latin typeface="宋体" panose="02010600030101010101" pitchFamily="2" charset="-122"/>
              </a:rPr>
              <a:t>℃</a:t>
            </a:r>
            <a:r>
              <a:rPr lang="zh-CN" altLang="en-US" sz="2400">
                <a:latin typeface="宋体" panose="02010600030101010101" pitchFamily="2" charset="-122"/>
              </a:rPr>
              <a:t>；△</a:t>
            </a:r>
            <a:r>
              <a:rPr lang="en-US" altLang="zh-CN" sz="2400"/>
              <a:t>t</a:t>
            </a:r>
            <a:r>
              <a:rPr lang="zh-CN" altLang="en-US" sz="2400">
                <a:latin typeface="宋体" panose="02010600030101010101" pitchFamily="2" charset="-122"/>
              </a:rPr>
              <a:t>为热电偶冷端温度的变化范围。</a:t>
            </a:r>
            <a:r>
              <a:rPr lang="zh-CN" altLang="en-US" sz="2400"/>
              <a:t> </a:t>
            </a:r>
          </a:p>
        </p:txBody>
      </p:sp>
      <p:sp>
        <p:nvSpPr>
          <p:cNvPr id="87045" name="Rectangle 5"/>
          <p:cNvSpPr>
            <a:spLocks noChangeArrowheads="1"/>
          </p:cNvSpPr>
          <p:nvPr/>
        </p:nvSpPr>
        <p:spPr bwMode="auto">
          <a:xfrm>
            <a:off x="395763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87046" name="Rectangle 8"/>
          <p:cNvSpPr>
            <a:spLocks noChangeArrowheads="1"/>
          </p:cNvSpPr>
          <p:nvPr/>
        </p:nvSpPr>
        <p:spPr bwMode="auto">
          <a:xfrm>
            <a:off x="4086225"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87047" name="Object 12"/>
          <p:cNvGraphicFramePr>
            <a:graphicFrameLocks noChangeAspect="1"/>
          </p:cNvGraphicFramePr>
          <p:nvPr/>
        </p:nvGraphicFramePr>
        <p:xfrm>
          <a:off x="5364163" y="5765800"/>
          <a:ext cx="3235325" cy="582613"/>
        </p:xfrm>
        <a:graphic>
          <a:graphicData uri="http://schemas.openxmlformats.org/presentationml/2006/ole">
            <mc:AlternateContent xmlns:mc="http://schemas.openxmlformats.org/markup-compatibility/2006">
              <mc:Choice xmlns:v="urn:schemas-microsoft-com:vml" Requires="v">
                <p:oleObj spid="_x0000_s87062" name="Equation" r:id="rId5" imgW="1270000" imgH="228600" progId="Equation.DSMT4">
                  <p:embed/>
                </p:oleObj>
              </mc:Choice>
              <mc:Fallback>
                <p:oleObj name="Equation" r:id="rId5" imgW="1270000" imgH="2286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163" y="5765800"/>
                        <a:ext cx="3235325" cy="58261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381000" y="609600"/>
            <a:ext cx="8382000" cy="990600"/>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补偿电桥法</a:t>
            </a:r>
          </a:p>
        </p:txBody>
      </p:sp>
      <p:pic>
        <p:nvPicPr>
          <p:cNvPr id="88067" name="Picture 3" descr="Image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286000"/>
            <a:ext cx="3721100" cy="342900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8068" name="Rectangle 4"/>
          <p:cNvSpPr>
            <a:spLocks noChangeArrowheads="1"/>
          </p:cNvSpPr>
          <p:nvPr/>
        </p:nvSpPr>
        <p:spPr bwMode="auto">
          <a:xfrm>
            <a:off x="468313" y="2209800"/>
            <a:ext cx="41910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 typeface="Wingdings" panose="05000000000000000000" pitchFamily="2" charset="2"/>
              <a:buChar char="q"/>
            </a:pPr>
            <a:r>
              <a:rPr lang="zh-CN" altLang="en-US" sz="2800"/>
              <a:t>思考题</a:t>
            </a:r>
            <a:r>
              <a:rPr lang="en-US" altLang="zh-CN" sz="2800"/>
              <a:t>5</a:t>
            </a:r>
            <a:r>
              <a:rPr lang="zh-CN" altLang="en-US" sz="2800"/>
              <a:t>：假设热电偶的冷端温度变化范围为</a:t>
            </a:r>
            <a:r>
              <a:rPr lang="en-US" altLang="zh-CN" sz="2800"/>
              <a:t>0~+50℃</a:t>
            </a:r>
            <a:r>
              <a:rPr lang="zh-CN" altLang="en-US" sz="2800"/>
              <a:t>，材料采用铂铑</a:t>
            </a:r>
            <a:r>
              <a:rPr lang="en-US" altLang="zh-CN" sz="2800" baseline="-30000"/>
              <a:t>10</a:t>
            </a:r>
            <a:r>
              <a:rPr lang="en-US" altLang="zh-CN" sz="2800"/>
              <a:t>-</a:t>
            </a:r>
            <a:r>
              <a:rPr lang="zh-CN" altLang="en-US" sz="2800"/>
              <a:t>铂，结合后续所学热电阻测温相关内容，计算为达到自动补偿目的，电阻</a:t>
            </a:r>
            <a:r>
              <a:rPr lang="en-US" altLang="zh-CN" sz="2800"/>
              <a:t>R</a:t>
            </a:r>
            <a:r>
              <a:rPr lang="en-US" altLang="zh-CN" sz="2800" baseline="-25000"/>
              <a:t>CM</a:t>
            </a:r>
            <a:r>
              <a:rPr lang="zh-CN" altLang="en-US" sz="2800"/>
              <a:t>在</a:t>
            </a:r>
            <a:r>
              <a:rPr lang="en-US" altLang="zh-CN" sz="2800"/>
              <a:t>0℃</a:t>
            </a:r>
            <a:r>
              <a:rPr lang="zh-CN" altLang="en-US" sz="2800"/>
              <a:t>时的阻值。</a:t>
            </a:r>
          </a:p>
          <a:p>
            <a:pPr eaLnBrk="1" hangingPunct="1">
              <a:spcBef>
                <a:spcPct val="0"/>
              </a:spcBef>
              <a:buFontTx/>
              <a:buNone/>
            </a:pPr>
            <a:endParaRPr lang="en-US" altLang="zh-CN" sz="2800"/>
          </a:p>
        </p:txBody>
      </p:sp>
      <p:sp>
        <p:nvSpPr>
          <p:cNvPr id="88069" name="Rectangle 5"/>
          <p:cNvSpPr>
            <a:spLocks noChangeArrowheads="1"/>
          </p:cNvSpPr>
          <p:nvPr/>
        </p:nvSpPr>
        <p:spPr bwMode="auto">
          <a:xfrm>
            <a:off x="395763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381000" y="609600"/>
            <a:ext cx="8382000" cy="990600"/>
          </a:xfrm>
        </p:spPr>
        <p:txBody>
          <a:bodyPr/>
          <a:lstStyle/>
          <a:p>
            <a:pPr eaLnBrk="1" hangingPunct="1"/>
            <a:r>
              <a:rPr lang="zh-CN" altLang="en-US" sz="6000" smtClean="0">
                <a:solidFill>
                  <a:schemeClr val="tx1"/>
                </a:solidFill>
                <a:ea typeface="隶书" panose="02010509060101010101" pitchFamily="49" charset="-122"/>
              </a:rPr>
              <a:t>热电偶参比端温度处理</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补偿电桥法</a:t>
            </a:r>
          </a:p>
        </p:txBody>
      </p:sp>
      <p:pic>
        <p:nvPicPr>
          <p:cNvPr id="89091" name="Picture 3" descr="Image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2276475"/>
            <a:ext cx="3887787" cy="3582988"/>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6019" name="Rectangle 4"/>
          <p:cNvSpPr>
            <a:spLocks noChangeArrowheads="1"/>
          </p:cNvSpPr>
          <p:nvPr/>
        </p:nvSpPr>
        <p:spPr bwMode="auto">
          <a:xfrm>
            <a:off x="323850" y="2205038"/>
            <a:ext cx="4464050" cy="39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3688" indent="-293688" algn="ctr" eaLnBrk="0" hangingPunct="0">
              <a:defRPr sz="1200">
                <a:solidFill>
                  <a:schemeClr val="tx1"/>
                </a:solidFill>
                <a:latin typeface="Arial" panose="020B0604020202020204" pitchFamily="34" charset="0"/>
                <a:ea typeface="宋体" panose="02010600030101010101" pitchFamily="2" charset="-122"/>
              </a:defRPr>
            </a:lvl1pPr>
            <a:lvl2pPr algn="ctr" eaLnBrk="0" hangingPunct="0">
              <a:defRPr sz="1200">
                <a:solidFill>
                  <a:schemeClr val="tx1"/>
                </a:solidFill>
                <a:latin typeface="Arial" panose="020B0604020202020204" pitchFamily="34" charset="0"/>
                <a:ea typeface="宋体" panose="02010600030101010101" pitchFamily="2" charset="-122"/>
              </a:defRPr>
            </a:lvl2pPr>
            <a:lvl3pPr algn="ctr" eaLnBrk="0" hangingPunct="0">
              <a:defRPr sz="1200">
                <a:solidFill>
                  <a:schemeClr val="tx1"/>
                </a:solidFill>
                <a:latin typeface="Arial" panose="020B0604020202020204" pitchFamily="34" charset="0"/>
                <a:ea typeface="宋体" panose="02010600030101010101" pitchFamily="2" charset="-122"/>
              </a:defRPr>
            </a:lvl3pPr>
            <a:lvl4pPr algn="ctr" eaLnBrk="0" hangingPunct="0">
              <a:defRPr sz="1200">
                <a:solidFill>
                  <a:schemeClr val="tx1"/>
                </a:solidFill>
                <a:latin typeface="Arial" panose="020B0604020202020204" pitchFamily="34" charset="0"/>
                <a:ea typeface="宋体" panose="02010600030101010101" pitchFamily="2" charset="-122"/>
              </a:defRPr>
            </a:lvl4pPr>
            <a:lvl5pPr algn="ctr" eaLnBrk="0" hangingPunct="0">
              <a:defRPr sz="1200">
                <a:solidFill>
                  <a:schemeClr val="tx1"/>
                </a:solidFill>
                <a:latin typeface="Arial" panose="020B0604020202020204" pitchFamily="34" charset="0"/>
                <a:ea typeface="宋体" panose="02010600030101010101" pitchFamily="2" charset="-122"/>
              </a:defRPr>
            </a:lvl5pPr>
            <a:lvl6pPr algn="ctr"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algn="ctr"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algn="ctr"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algn="ctr"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Char char="q"/>
              <a:defRPr/>
            </a:pPr>
            <a:r>
              <a:rPr lang="zh-CN" altLang="en-US" sz="2800" dirty="0" smtClean="0">
                <a:latin typeface="Times New Roman" panose="02020603050405020304" pitchFamily="18" charset="0"/>
              </a:rPr>
              <a:t>思考题</a:t>
            </a:r>
            <a:r>
              <a:rPr lang="en-US" altLang="zh-CN" sz="2800" dirty="0" smtClean="0">
                <a:latin typeface="Times New Roman" panose="02020603050405020304" pitchFamily="18" charset="0"/>
              </a:rPr>
              <a:t>5</a:t>
            </a:r>
            <a:r>
              <a:rPr lang="zh-CN" altLang="en-US" sz="2800" dirty="0" smtClean="0">
                <a:latin typeface="Times New Roman" panose="02020603050405020304" pitchFamily="18" charset="0"/>
              </a:rPr>
              <a:t>：用补偿电桥实现热电偶冷端温度自动补偿，能否完全消除冷端温度变化的影响？</a:t>
            </a:r>
          </a:p>
          <a:p>
            <a:pPr algn="l" eaLnBrk="1" hangingPunct="1">
              <a:buFont typeface="Wingdings" panose="05000000000000000000" pitchFamily="2" charset="2"/>
              <a:buChar char="q"/>
              <a:defRPr/>
            </a:pPr>
            <a:endParaRPr lang="zh-CN" altLang="en-US" sz="2800" dirty="0" smtClean="0">
              <a:latin typeface="Times New Roman" panose="02020603050405020304" pitchFamily="18" charset="0"/>
            </a:endParaRPr>
          </a:p>
          <a:p>
            <a:pPr marL="0" indent="0" algn="just" eaLnBrk="1" hangingPunct="1">
              <a:defRPr/>
            </a:pPr>
            <a:r>
              <a:rPr lang="zh-CN" altLang="en-US" sz="2800" dirty="0" smtClean="0">
                <a:latin typeface="Times New Roman" panose="02020603050405020304" pitchFamily="18" charset="0"/>
              </a:rPr>
              <a:t>        提示：热电偶（非线性）、热电阻（线性）两点补偿（</a:t>
            </a:r>
            <a:r>
              <a:rPr lang="en-US" altLang="zh-CN" sz="2800" dirty="0" smtClean="0">
                <a:latin typeface="Times New Roman" panose="02020603050405020304" pitchFamily="18" charset="0"/>
              </a:rPr>
              <a:t>0 ℃ </a:t>
            </a:r>
            <a:r>
              <a:rPr lang="zh-CN" altLang="en-US" sz="2800" dirty="0" smtClean="0">
                <a:latin typeface="Times New Roman" panose="02020603050405020304" pitchFamily="18" charset="0"/>
              </a:rPr>
              <a:t>和</a:t>
            </a:r>
            <a:r>
              <a:rPr lang="en-US" altLang="zh-CN" sz="2800" dirty="0" smtClean="0">
                <a:latin typeface="Times New Roman" panose="02020603050405020304" pitchFamily="18" charset="0"/>
              </a:rPr>
              <a:t>20 ℃</a:t>
            </a:r>
            <a:r>
              <a:rPr lang="en-US" altLang="zh-CN" dirty="0" smtClean="0"/>
              <a:t> </a:t>
            </a:r>
            <a:r>
              <a:rPr lang="zh-CN" altLang="en-US" sz="2800" dirty="0" smtClean="0">
                <a:latin typeface="Times New Roman" panose="02020603050405020304" pitchFamily="18" charset="0"/>
              </a:rPr>
              <a:t>）</a:t>
            </a:r>
          </a:p>
          <a:p>
            <a:pPr algn="l" eaLnBrk="1" hangingPunct="1">
              <a:defRPr/>
            </a:pPr>
            <a:endParaRPr lang="en-US" altLang="zh-CN" sz="2800" dirty="0" smtClean="0">
              <a:latin typeface="Times New Roman" panose="02020603050405020304" pitchFamily="18" charset="0"/>
            </a:endParaRPr>
          </a:p>
        </p:txBody>
      </p:sp>
      <p:sp>
        <p:nvSpPr>
          <p:cNvPr id="89093" name="Rectangle 5"/>
          <p:cNvSpPr>
            <a:spLocks noChangeArrowheads="1"/>
          </p:cNvSpPr>
          <p:nvPr/>
        </p:nvSpPr>
        <p:spPr bwMode="auto">
          <a:xfrm>
            <a:off x="395763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文本框 2"/>
          <p:cNvSpPr txBox="1">
            <a:spLocks noChangeArrowheads="1"/>
          </p:cNvSpPr>
          <p:nvPr>
            <p:custDataLst>
              <p:tags r:id="rId2"/>
            </p:custDataLst>
          </p:nvPr>
        </p:nvSpPr>
        <p:spPr bwMode="auto">
          <a:xfrm>
            <a:off x="920750" y="1000125"/>
            <a:ext cx="7302500"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lnSpc>
                <a:spcPts val="4000"/>
              </a:lnSpc>
              <a:spcBef>
                <a:spcPct val="0"/>
              </a:spcBef>
              <a:buFontTx/>
              <a:buNone/>
            </a:pPr>
            <a:r>
              <a:rPr lang="zh-CN" altLang="en-US" sz="2800">
                <a:latin typeface="Microsoft Yahei" panose="020B0503020204020204" pitchFamily="34" charset="-122"/>
                <a:ea typeface="Microsoft Yahei" panose="020B0503020204020204" pitchFamily="34" charset="-122"/>
                <a:sym typeface="Microsoft Yahei" panose="020B0503020204020204" pitchFamily="34" charset="-122"/>
              </a:rPr>
              <a:t>       使用热电偶测温，针对不同的冷端补偿方法，需要查热电偶分度表的次数也不同。若采用冰点槽法，则需要查分度表 </a:t>
            </a:r>
            <a:r>
              <a:rPr lang="en-US" altLang="zh-CN" sz="2800">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800">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800">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800">
                <a:latin typeface="Microsoft Yahei" panose="020B0503020204020204" pitchFamily="34" charset="-122"/>
                <a:ea typeface="Microsoft Yahei" panose="020B0503020204020204" pitchFamily="34" charset="-122"/>
                <a:sym typeface="Microsoft Yahei" panose="020B0503020204020204" pitchFamily="34" charset="-122"/>
              </a:rPr>
              <a:t>次；若采用参比端温度测量计算法，则需要查分度表 </a:t>
            </a:r>
            <a:r>
              <a:rPr lang="en-US" altLang="zh-CN" sz="2800">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800">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800">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800">
                <a:latin typeface="Microsoft Yahei" panose="020B0503020204020204" pitchFamily="34" charset="-122"/>
                <a:ea typeface="Microsoft Yahei" panose="020B0503020204020204" pitchFamily="34" charset="-122"/>
                <a:sym typeface="Microsoft Yahei" panose="020B0503020204020204" pitchFamily="34" charset="-122"/>
              </a:rPr>
              <a:t>次；若采用补偿电桥法，则需要查分度表 </a:t>
            </a:r>
            <a:r>
              <a:rPr lang="en-US" altLang="zh-CN" sz="2800">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800">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800">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800">
                <a:latin typeface="Microsoft Yahei" panose="020B0503020204020204" pitchFamily="34" charset="-122"/>
                <a:ea typeface="Microsoft Yahei" panose="020B0503020204020204" pitchFamily="34" charset="-122"/>
                <a:sym typeface="Microsoft Yahei" panose="020B0503020204020204" pitchFamily="34" charset="-122"/>
              </a:rPr>
              <a:t>次。</a:t>
            </a:r>
          </a:p>
        </p:txBody>
      </p:sp>
      <p:sp>
        <p:nvSpPr>
          <p:cNvPr id="90115" name="圆角矩形 3"/>
          <p:cNvSpPr>
            <a:spLocks noChangeArrowheads="1"/>
          </p:cNvSpPr>
          <p:nvPr>
            <p:custDataLst>
              <p:tags r:id="rId3"/>
            </p:custDataLst>
          </p:nvPr>
        </p:nvSpPr>
        <p:spPr bwMode="auto">
          <a:xfrm>
            <a:off x="6172200" y="6215063"/>
            <a:ext cx="1543050" cy="411162"/>
          </a:xfrm>
          <a:prstGeom prst="roundRect">
            <a:avLst>
              <a:gd name="adj" fmla="val 16667"/>
            </a:avLst>
          </a:prstGeom>
          <a:solidFill>
            <a:srgbClr val="808080"/>
          </a:solidFill>
          <a:ln w="38100" algn="ctr">
            <a:solidFill>
              <a:srgbClr val="000000"/>
            </a:solidFill>
            <a:round/>
            <a:headEnd/>
            <a:tailEnd/>
          </a:ln>
        </p:spPr>
        <p:txBody>
          <a:bodyPr anchor="ctr" anchorCtr="1"/>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90116" name="矩形 9"/>
          <p:cNvSpPr>
            <a:spLocks noChangeArrowheads="1"/>
          </p:cNvSpPr>
          <p:nvPr>
            <p:custDataLst>
              <p:tags r:id="rId4"/>
            </p:custDataLst>
          </p:nvPr>
        </p:nvSpPr>
        <p:spPr bwMode="auto">
          <a:xfrm>
            <a:off x="0" y="5849938"/>
            <a:ext cx="9144000" cy="365125"/>
          </a:xfrm>
          <a:prstGeom prst="rect">
            <a:avLst/>
          </a:prstGeom>
          <a:solidFill>
            <a:srgbClr val="FBFAE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nchorCtr="1"/>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90117" name="组合 8"/>
          <p:cNvGrpSpPr>
            <a:grpSpLocks/>
          </p:cNvGrpSpPr>
          <p:nvPr>
            <p:custDataLst>
              <p:tags r:id="rId5"/>
            </p:custDataLst>
          </p:nvPr>
        </p:nvGrpSpPr>
        <p:grpSpPr bwMode="auto">
          <a:xfrm>
            <a:off x="0" y="0"/>
            <a:ext cx="9144000" cy="635000"/>
            <a:chOff x="0" y="0"/>
            <a:chExt cx="9144000" cy="635000"/>
          </a:xfrm>
        </p:grpSpPr>
        <p:sp>
          <p:nvSpPr>
            <p:cNvPr id="90119" name="TitleBackground"/>
            <p:cNvSpPr>
              <a:spLocks noChangeArrowheads="1"/>
            </p:cNvSpPr>
            <p:nvPr>
              <p:custDataLst>
                <p:tags r:id="rId7"/>
              </p:custDataLst>
            </p:nvPr>
          </p:nvSpPr>
          <p:spPr bwMode="auto">
            <a:xfrm>
              <a:off x="0" y="0"/>
              <a:ext cx="9144000" cy="635000"/>
            </a:xfrm>
            <a:prstGeom prst="rect">
              <a:avLst/>
            </a:prstGeom>
            <a:solidFill>
              <a:srgbClr val="F6F7F8"/>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90120" name="ColorBlock"/>
            <p:cNvSpPr>
              <a:spLocks noChangeArrowheads="1"/>
            </p:cNvSpPr>
            <p:nvPr>
              <p:custDataLst>
                <p:tags r:id="rId8"/>
              </p:custDataLst>
            </p:nvPr>
          </p:nvSpPr>
          <p:spPr bwMode="auto">
            <a:xfrm>
              <a:off x="0" y="0"/>
              <a:ext cx="190500" cy="635000"/>
            </a:xfrm>
            <a:prstGeom prst="rect">
              <a:avLst/>
            </a:prstGeom>
            <a:solidFill>
              <a:srgbClr val="639EF4"/>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90121" name="TypeText"/>
            <p:cNvSpPr txBox="1">
              <a:spLocks noChangeArrowheads="1"/>
            </p:cNvSpPr>
            <p:nvPr>
              <p:custDataLst>
                <p:tags r:id="rId9"/>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90122" name="TipText"/>
            <p:cNvSpPr txBox="1">
              <a:spLocks noChangeArrowheads="1"/>
            </p:cNvSpPr>
            <p:nvPr>
              <p:custDataLst>
                <p:tags r:id="rId10"/>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90118" name="图片 1"/>
          <p:cNvPicPr>
            <a:picLocks/>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26"/>
          <p:cNvSpPr>
            <a:spLocks noGrp="1" noChangeArrowheads="1"/>
          </p:cNvSpPr>
          <p:nvPr>
            <p:ph type="title" idx="4294967295"/>
          </p:nvPr>
        </p:nvSpPr>
        <p:spPr>
          <a:xfrm>
            <a:off x="1371600" y="457200"/>
            <a:ext cx="6553200" cy="1066800"/>
          </a:xfrm>
        </p:spPr>
        <p:txBody>
          <a:bodyPr/>
          <a:lstStyle/>
          <a:p>
            <a:pPr eaLnBrk="1" hangingPunct="1"/>
            <a:r>
              <a:rPr lang="zh-CN" altLang="en-US" sz="6000" smtClean="0">
                <a:solidFill>
                  <a:schemeClr val="tx1"/>
                </a:solidFill>
                <a:ea typeface="隶书" panose="02010509060101010101" pitchFamily="49" charset="-122"/>
              </a:rPr>
              <a:t>热电势计算实例</a:t>
            </a:r>
          </a:p>
        </p:txBody>
      </p:sp>
      <p:pic>
        <p:nvPicPr>
          <p:cNvPr id="91139" name="Picture 1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22272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Text Box 1034"/>
          <p:cNvSpPr txBox="1">
            <a:spLocks noChangeArrowheads="1"/>
          </p:cNvSpPr>
          <p:nvPr/>
        </p:nvSpPr>
        <p:spPr bwMode="auto">
          <a:xfrm>
            <a:off x="3276600" y="1676400"/>
            <a:ext cx="5334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a:t>已知所用热电偶为</a:t>
            </a:r>
            <a:r>
              <a:rPr lang="en-US" altLang="zh-CN" sz="2800"/>
              <a:t>T</a:t>
            </a:r>
            <a:r>
              <a:rPr lang="zh-CN" altLang="en-US" sz="2800"/>
              <a:t>型，其输出电压为</a:t>
            </a:r>
            <a:r>
              <a:rPr lang="en-US" altLang="zh-CN" sz="2800"/>
              <a:t>7.56mV,</a:t>
            </a:r>
            <a:r>
              <a:rPr lang="zh-CN" altLang="en-US" sz="2800"/>
              <a:t>冷端处于冰点槽中，求被测温度？</a:t>
            </a:r>
          </a:p>
        </p:txBody>
      </p:sp>
      <p:sp>
        <p:nvSpPr>
          <p:cNvPr id="91141" name="Rectangle 1036"/>
          <p:cNvSpPr>
            <a:spLocks noChangeArrowheads="1"/>
          </p:cNvSpPr>
          <p:nvPr/>
        </p:nvSpPr>
        <p:spPr bwMode="auto">
          <a:xfrm>
            <a:off x="3081338"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91142" name="Object 7"/>
          <p:cNvGraphicFramePr>
            <a:graphicFrameLocks noChangeAspect="1"/>
          </p:cNvGraphicFramePr>
          <p:nvPr/>
        </p:nvGraphicFramePr>
        <p:xfrm>
          <a:off x="3352800" y="3276600"/>
          <a:ext cx="5334000" cy="696913"/>
        </p:xfrm>
        <a:graphic>
          <a:graphicData uri="http://schemas.openxmlformats.org/presentationml/2006/ole">
            <mc:AlternateContent xmlns:mc="http://schemas.openxmlformats.org/markup-compatibility/2006">
              <mc:Choice xmlns:v="urn:schemas-microsoft-com:vml" Requires="v">
                <p:oleObj spid="_x0000_s91159" r:id="rId4" imgW="95444280" imgH="12585600" progId="Equation.3">
                  <p:embed/>
                </p:oleObj>
              </mc:Choice>
              <mc:Fallback>
                <p:oleObj r:id="rId4" imgW="95444280" imgH="12585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276600"/>
                        <a:ext cx="5334000" cy="69691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1143" name="Picture 10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343400"/>
            <a:ext cx="2192338"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4" name="Text Box 1038"/>
          <p:cNvSpPr txBox="1">
            <a:spLocks noChangeArrowheads="1"/>
          </p:cNvSpPr>
          <p:nvPr/>
        </p:nvSpPr>
        <p:spPr bwMode="auto">
          <a:xfrm>
            <a:off x="3276600" y="4419600"/>
            <a:ext cx="56149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a:t>思考题</a:t>
            </a:r>
            <a:r>
              <a:rPr lang="en-US" altLang="zh-CN" sz="2800"/>
              <a:t>6</a:t>
            </a:r>
            <a:r>
              <a:rPr lang="zh-CN" altLang="en-US" sz="2800"/>
              <a:t>：已知所用热电偶为</a:t>
            </a:r>
            <a:r>
              <a:rPr lang="en-US" altLang="zh-CN" sz="2800"/>
              <a:t>T</a:t>
            </a:r>
            <a:r>
              <a:rPr lang="zh-CN" altLang="en-US" sz="2800"/>
              <a:t>型，其输出电压为</a:t>
            </a:r>
            <a:r>
              <a:rPr lang="en-US" altLang="zh-CN" sz="2800"/>
              <a:t>-7.658mV,</a:t>
            </a:r>
            <a:r>
              <a:rPr lang="zh-CN" altLang="en-US" sz="2800"/>
              <a:t>冷端温度为</a:t>
            </a:r>
            <a:r>
              <a:rPr lang="en-US" altLang="zh-CN" sz="2800"/>
              <a:t>100°C</a:t>
            </a:r>
            <a:r>
              <a:rPr lang="zh-CN" altLang="en-US" sz="2800"/>
              <a:t>，求被测温度？</a:t>
            </a:r>
            <a:r>
              <a:rPr lang="en-US" altLang="zh-CN" sz="2800"/>
              <a:t>(-100 °C)</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1258888" y="333375"/>
            <a:ext cx="6553200" cy="1066800"/>
          </a:xfrm>
        </p:spPr>
        <p:txBody>
          <a:bodyPr/>
          <a:lstStyle/>
          <a:p>
            <a:pPr eaLnBrk="1" hangingPunct="1"/>
            <a:r>
              <a:rPr lang="zh-CN" altLang="en-US" sz="6000" smtClean="0">
                <a:solidFill>
                  <a:schemeClr val="tx1"/>
                </a:solidFill>
                <a:ea typeface="隶书" panose="02010509060101010101" pitchFamily="49" charset="-122"/>
              </a:rPr>
              <a:t>热电势计算实例</a:t>
            </a:r>
          </a:p>
        </p:txBody>
      </p:sp>
      <p:sp>
        <p:nvSpPr>
          <p:cNvPr id="92163" name="Rectangle 5"/>
          <p:cNvSpPr>
            <a:spLocks noChangeArrowheads="1"/>
          </p:cNvSpPr>
          <p:nvPr/>
        </p:nvSpPr>
        <p:spPr bwMode="auto">
          <a:xfrm>
            <a:off x="3081338"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92164" name="Object 6"/>
          <p:cNvGraphicFramePr>
            <a:graphicFrameLocks noChangeAspect="1"/>
          </p:cNvGraphicFramePr>
          <p:nvPr/>
        </p:nvGraphicFramePr>
        <p:xfrm>
          <a:off x="3348038" y="3213100"/>
          <a:ext cx="4175125" cy="1035050"/>
        </p:xfrm>
        <a:graphic>
          <a:graphicData uri="http://schemas.openxmlformats.org/presentationml/2006/ole">
            <mc:AlternateContent xmlns:mc="http://schemas.openxmlformats.org/markup-compatibility/2006">
              <mc:Choice xmlns:v="urn:schemas-microsoft-com:vml" Requires="v">
                <p:oleObj spid="_x0000_s92220" r:id="rId3" imgW="74728080" imgH="18681840" progId="Equation.DSMT4">
                  <p:embed/>
                </p:oleObj>
              </mc:Choice>
              <mc:Fallback>
                <p:oleObj r:id="rId3" imgW="74728080" imgH="186818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3213100"/>
                        <a:ext cx="4175125" cy="10350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7992" name="Group 120"/>
          <p:cNvGraphicFramePr>
            <a:graphicFrameLocks noGrp="1"/>
          </p:cNvGraphicFramePr>
          <p:nvPr/>
        </p:nvGraphicFramePr>
        <p:xfrm>
          <a:off x="323850" y="1484313"/>
          <a:ext cx="2808288" cy="5059416"/>
        </p:xfrm>
        <a:graphic>
          <a:graphicData uri="http://schemas.openxmlformats.org/drawingml/2006/table">
            <a:tbl>
              <a:tblPr/>
              <a:tblGrid>
                <a:gridCol w="1554163">
                  <a:extLst>
                    <a:ext uri="{9D8B030D-6E8A-4147-A177-3AD203B41FA5}">
                      <a16:colId xmlns:a16="http://schemas.microsoft.com/office/drawing/2014/main" val="20000"/>
                    </a:ext>
                  </a:extLst>
                </a:gridCol>
                <a:gridCol w="1254125">
                  <a:extLst>
                    <a:ext uri="{9D8B030D-6E8A-4147-A177-3AD203B41FA5}">
                      <a16:colId xmlns:a16="http://schemas.microsoft.com/office/drawing/2014/main" val="20001"/>
                    </a:ext>
                  </a:extLst>
                </a:gridCol>
              </a:tblGrid>
              <a:tr h="701011">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Temperature (</a:t>
                      </a:r>
                      <a:r>
                        <a:rPr kumimoji="1" lang="en-US" altLang="zh-CN" sz="2000" b="0" i="0" u="none" strike="noStrike" cap="none" normalizeH="0" baseline="3000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1" lang="en-US" altLang="zh-CN" sz="20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voltage (mV)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9621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39621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0.507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9621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1.019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9621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1.537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39621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2.059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39621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2.585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39621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3.116 </a:t>
                      </a:r>
                      <a:endPar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39621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3.650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39621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4.187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39621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4.726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39621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100.0 </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5.269 </a:t>
                      </a:r>
                      <a:endPar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09" marB="45709"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2190" name="Text Box 121"/>
          <p:cNvSpPr txBox="1">
            <a:spLocks noChangeArrowheads="1"/>
          </p:cNvSpPr>
          <p:nvPr/>
        </p:nvSpPr>
        <p:spPr bwMode="auto">
          <a:xfrm>
            <a:off x="3132138" y="1484313"/>
            <a:ext cx="554355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t>用</a:t>
            </a:r>
            <a:r>
              <a:rPr lang="en-US" altLang="zh-CN" sz="2800"/>
              <a:t>J</a:t>
            </a:r>
            <a:r>
              <a:rPr lang="zh-CN" altLang="en-US" sz="2800"/>
              <a:t>型热电偶测温，冷端处于室温</a:t>
            </a:r>
            <a:r>
              <a:rPr lang="en-US" altLang="zh-CN" sz="2800"/>
              <a:t>20 </a:t>
            </a:r>
            <a:r>
              <a:rPr lang="en-US" altLang="zh-CN" sz="2800" baseline="30000"/>
              <a:t>o</a:t>
            </a:r>
            <a:r>
              <a:rPr lang="en-US" altLang="zh-CN" sz="2800"/>
              <a:t>C</a:t>
            </a:r>
            <a:r>
              <a:rPr lang="zh-CN" altLang="en-US" sz="2800"/>
              <a:t>，热电偶输出电压为</a:t>
            </a:r>
            <a:r>
              <a:rPr lang="en-US" altLang="zh-CN" sz="2800"/>
              <a:t>4.25mV, </a:t>
            </a:r>
            <a:r>
              <a:rPr lang="zh-CN" altLang="en-US" sz="2800"/>
              <a:t>求被测温度？</a:t>
            </a:r>
          </a:p>
        </p:txBody>
      </p:sp>
      <p:graphicFrame>
        <p:nvGraphicFramePr>
          <p:cNvPr id="92191" name="Object 122"/>
          <p:cNvGraphicFramePr>
            <a:graphicFrameLocks noChangeAspect="1"/>
          </p:cNvGraphicFramePr>
          <p:nvPr/>
        </p:nvGraphicFramePr>
        <p:xfrm>
          <a:off x="3348038" y="4941888"/>
          <a:ext cx="4392612" cy="860425"/>
        </p:xfrm>
        <a:graphic>
          <a:graphicData uri="http://schemas.openxmlformats.org/presentationml/2006/ole">
            <mc:AlternateContent xmlns:mc="http://schemas.openxmlformats.org/markup-compatibility/2006">
              <mc:Choice xmlns:v="urn:schemas-microsoft-com:vml" Requires="v">
                <p:oleObj spid="_x0000_s92221" r:id="rId5" imgW="69853680" imgH="13804920" progId="Equation.DSMT4">
                  <p:embed/>
                </p:oleObj>
              </mc:Choice>
              <mc:Fallback>
                <p:oleObj r:id="rId5" imgW="69853680" imgH="13804920" progId="Equation.DSMT4">
                  <p:embed/>
                  <p:pic>
                    <p:nvPicPr>
                      <p:cNvPr id="0" name="Object 1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4941888"/>
                        <a:ext cx="4392612" cy="8604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p:cNvSpPr>
            <a:spLocks noGrp="1" noChangeArrowheads="1"/>
          </p:cNvSpPr>
          <p:nvPr>
            <p:ph type="title" idx="4294967295"/>
          </p:nvPr>
        </p:nvSpPr>
        <p:spPr>
          <a:xfrm>
            <a:off x="1187450" y="304800"/>
            <a:ext cx="6813550" cy="1323975"/>
          </a:xfrm>
        </p:spPr>
        <p:txBody>
          <a:bodyPr/>
          <a:lstStyle/>
          <a:p>
            <a:pPr eaLnBrk="1" hangingPunct="1"/>
            <a:r>
              <a:rPr lang="zh-CN" altLang="en-US" sz="6000" smtClean="0">
                <a:solidFill>
                  <a:schemeClr val="tx1"/>
                </a:solidFill>
                <a:ea typeface="隶书" panose="02010509060101010101" pitchFamily="49" charset="-122"/>
              </a:rPr>
              <a:t>特殊热电偶连接</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热电堆（串联式）</a:t>
            </a:r>
          </a:p>
        </p:txBody>
      </p:sp>
      <p:sp>
        <p:nvSpPr>
          <p:cNvPr id="93187" name="Rectangle 1029"/>
          <p:cNvSpPr>
            <a:spLocks noChangeArrowheads="1"/>
          </p:cNvSpPr>
          <p:nvPr/>
        </p:nvSpPr>
        <p:spPr bwMode="auto">
          <a:xfrm>
            <a:off x="395763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93188" name="Rectangle 1032"/>
          <p:cNvSpPr>
            <a:spLocks noChangeArrowheads="1"/>
          </p:cNvSpPr>
          <p:nvPr/>
        </p:nvSpPr>
        <p:spPr bwMode="auto">
          <a:xfrm>
            <a:off x="685800" y="5486400"/>
            <a:ext cx="7620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t>思考题</a:t>
            </a:r>
            <a:r>
              <a:rPr lang="en-US" altLang="zh-CN" sz="2800"/>
              <a:t>7</a:t>
            </a:r>
            <a:r>
              <a:rPr lang="zh-CN" altLang="en-US" sz="2800"/>
              <a:t>：采用图示热电堆测量温度有何优点？计算被测温度是多少？（环境温度为</a:t>
            </a:r>
            <a:r>
              <a:rPr lang="en-US" altLang="zh-CN" sz="2800"/>
              <a:t>24 </a:t>
            </a:r>
            <a:r>
              <a:rPr lang="en-US" altLang="zh-CN" sz="2800" baseline="30000"/>
              <a:t>o</a:t>
            </a:r>
            <a:r>
              <a:rPr lang="en-US" altLang="zh-CN" sz="2800"/>
              <a:t>C </a:t>
            </a:r>
            <a:r>
              <a:rPr lang="zh-CN" altLang="en-US" sz="2800"/>
              <a:t>）</a:t>
            </a:r>
          </a:p>
        </p:txBody>
      </p:sp>
      <p:pic>
        <p:nvPicPr>
          <p:cNvPr id="9318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873250"/>
            <a:ext cx="8712200"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1066800" y="304800"/>
            <a:ext cx="6934200" cy="1600200"/>
          </a:xfrm>
        </p:spPr>
        <p:txBody>
          <a:bodyPr/>
          <a:lstStyle/>
          <a:p>
            <a:pPr eaLnBrk="1" hangingPunct="1"/>
            <a:r>
              <a:rPr lang="zh-CN" altLang="en-US" sz="6000" smtClean="0">
                <a:solidFill>
                  <a:schemeClr val="tx1"/>
                </a:solidFill>
                <a:ea typeface="隶书" panose="02010509060101010101" pitchFamily="49" charset="-122"/>
              </a:rPr>
              <a:t>特殊热电偶连接</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并联式</a:t>
            </a:r>
          </a:p>
        </p:txBody>
      </p:sp>
      <p:sp>
        <p:nvSpPr>
          <p:cNvPr id="94211" name="Rectangle 3"/>
          <p:cNvSpPr>
            <a:spLocks noChangeArrowheads="1"/>
          </p:cNvSpPr>
          <p:nvPr/>
        </p:nvSpPr>
        <p:spPr bwMode="auto">
          <a:xfrm>
            <a:off x="395763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94212" name="Rectangle 5"/>
          <p:cNvSpPr>
            <a:spLocks noChangeArrowheads="1"/>
          </p:cNvSpPr>
          <p:nvPr/>
        </p:nvSpPr>
        <p:spPr bwMode="auto">
          <a:xfrm>
            <a:off x="685800" y="5257800"/>
            <a:ext cx="79184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t>思考题</a:t>
            </a:r>
            <a:r>
              <a:rPr lang="en-US" altLang="zh-CN" sz="2800"/>
              <a:t>8</a:t>
            </a:r>
            <a:r>
              <a:rPr lang="zh-CN" altLang="en-US" sz="2800"/>
              <a:t>：问图中万用表指示电压为多少？（环境温度为</a:t>
            </a:r>
            <a:r>
              <a:rPr lang="en-US" altLang="zh-CN" sz="2800"/>
              <a:t>24</a:t>
            </a:r>
            <a:r>
              <a:rPr lang="en-US" altLang="zh-CN" sz="2800" baseline="30000"/>
              <a:t> o</a:t>
            </a:r>
            <a:r>
              <a:rPr lang="en-US" altLang="zh-CN" sz="2800"/>
              <a:t>C </a:t>
            </a:r>
            <a:r>
              <a:rPr lang="zh-CN" altLang="en-US" sz="2800"/>
              <a:t>）</a:t>
            </a:r>
          </a:p>
          <a:p>
            <a:pPr eaLnBrk="1" hangingPunct="1">
              <a:spcBef>
                <a:spcPct val="0"/>
              </a:spcBef>
              <a:buFontTx/>
              <a:buNone/>
            </a:pPr>
            <a:endParaRPr lang="zh-CN" altLang="en-US" sz="2800"/>
          </a:p>
        </p:txBody>
      </p:sp>
      <p:pic>
        <p:nvPicPr>
          <p:cNvPr id="9421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938" y="2171700"/>
            <a:ext cx="85439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1371600" y="457200"/>
            <a:ext cx="6553200" cy="782638"/>
          </a:xfrm>
        </p:spPr>
        <p:txBody>
          <a:bodyPr/>
          <a:lstStyle/>
          <a:p>
            <a:pPr eaLnBrk="1" hangingPunct="1"/>
            <a:r>
              <a:rPr lang="zh-CN" altLang="en-US" sz="6000" smtClean="0">
                <a:solidFill>
                  <a:schemeClr val="tx1"/>
                </a:solidFill>
                <a:ea typeface="隶书" panose="02010509060101010101" pitchFamily="49" charset="-122"/>
              </a:rPr>
              <a:t>热电偶应用实例</a:t>
            </a:r>
          </a:p>
        </p:txBody>
      </p:sp>
      <p:grpSp>
        <p:nvGrpSpPr>
          <p:cNvPr id="95235" name="Group 8"/>
          <p:cNvGrpSpPr>
            <a:grpSpLocks/>
          </p:cNvGrpSpPr>
          <p:nvPr/>
        </p:nvGrpSpPr>
        <p:grpSpPr bwMode="auto">
          <a:xfrm>
            <a:off x="457200" y="1419225"/>
            <a:ext cx="8305800" cy="3152775"/>
            <a:chOff x="0" y="-35"/>
            <a:chExt cx="8640" cy="611"/>
          </a:xfrm>
        </p:grpSpPr>
        <p:sp>
          <p:nvSpPr>
            <p:cNvPr id="95237" name="Rectangle 7"/>
            <p:cNvSpPr>
              <a:spLocks noChangeArrowheads="1"/>
            </p:cNvSpPr>
            <p:nvPr/>
          </p:nvSpPr>
          <p:spPr bwMode="auto">
            <a:xfrm>
              <a:off x="0" y="0"/>
              <a:ext cx="86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pSp>
          <p:nvGrpSpPr>
            <p:cNvPr id="95238" name="Group 6"/>
            <p:cNvGrpSpPr>
              <a:grpSpLocks/>
            </p:cNvGrpSpPr>
            <p:nvPr/>
          </p:nvGrpSpPr>
          <p:grpSpPr bwMode="auto">
            <a:xfrm>
              <a:off x="0" y="-35"/>
              <a:ext cx="8640" cy="611"/>
              <a:chOff x="0" y="-35"/>
              <a:chExt cx="8640" cy="611"/>
            </a:xfrm>
          </p:grpSpPr>
          <p:sp>
            <p:nvSpPr>
              <p:cNvPr id="95239" name="Rectangle 5"/>
              <p:cNvSpPr>
                <a:spLocks noChangeArrowheads="1"/>
              </p:cNvSpPr>
              <p:nvPr/>
            </p:nvSpPr>
            <p:spPr bwMode="auto">
              <a:xfrm>
                <a:off x="0" y="0"/>
                <a:ext cx="86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95240" name="Rectangle 4"/>
              <p:cNvSpPr>
                <a:spLocks noChangeArrowheads="1"/>
              </p:cNvSpPr>
              <p:nvPr/>
            </p:nvSpPr>
            <p:spPr bwMode="auto">
              <a:xfrm>
                <a:off x="0" y="-35"/>
                <a:ext cx="86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宋体" panose="02010600030101010101" pitchFamily="2" charset="-122"/>
                  </a:rPr>
                  <a:t>燃气灶熄灭火保护装置的工作原理：使用时，首先按下旋钮</a:t>
                </a:r>
                <a:r>
                  <a:rPr lang="en-US" altLang="zh-CN" sz="2000">
                    <a:latin typeface="宋体" panose="02010600030101010101" pitchFamily="2" charset="-122"/>
                  </a:rPr>
                  <a:t>5</a:t>
                </a:r>
                <a:r>
                  <a:rPr lang="zh-CN" altLang="en-US" sz="2000">
                    <a:latin typeface="宋体" panose="02010600030101010101" pitchFamily="2" charset="-122"/>
                  </a:rPr>
                  <a:t>（这一按钮与旋塞阀杆和点火器开关连在一起），此时随旋塞阀</a:t>
                </a:r>
                <a:r>
                  <a:rPr lang="en-US" altLang="zh-CN" sz="2000">
                    <a:latin typeface="宋体" panose="02010600030101010101" pitchFamily="2" charset="-122"/>
                  </a:rPr>
                  <a:t>1</a:t>
                </a:r>
                <a:r>
                  <a:rPr lang="zh-CN" altLang="en-US" sz="2000">
                    <a:latin typeface="宋体" panose="02010600030101010101" pitchFamily="2" charset="-122"/>
                  </a:rPr>
                  <a:t>的阀杆下移，推动阀芯针在机械装置的作用下打开电磁阀</a:t>
                </a:r>
                <a:r>
                  <a:rPr lang="en-US" altLang="zh-CN" sz="2000">
                    <a:latin typeface="宋体" panose="02010600030101010101" pitchFamily="2" charset="-122"/>
                  </a:rPr>
                  <a:t>2</a:t>
                </a:r>
                <a:r>
                  <a:rPr lang="zh-CN" altLang="en-US" sz="2000">
                    <a:latin typeface="宋体" panose="02010600030101010101" pitchFamily="2" charset="-122"/>
                  </a:rPr>
                  <a:t>，在逆时针旋转</a:t>
                </a:r>
                <a:r>
                  <a:rPr lang="en-US" altLang="zh-CN" sz="2000">
                    <a:latin typeface="宋体" panose="02010600030101010101" pitchFamily="2" charset="-122"/>
                  </a:rPr>
                  <a:t>90</a:t>
                </a:r>
                <a:r>
                  <a:rPr lang="zh-CN" altLang="en-US" sz="2000">
                    <a:latin typeface="宋体" panose="02010600030101010101" pitchFamily="2" charset="-122"/>
                  </a:rPr>
                  <a:t>度时，旋塞的主气孔与阀体的进气管路接通，通气气路通过电磁阀</a:t>
                </a:r>
                <a:r>
                  <a:rPr lang="en-US" altLang="zh-CN" sz="2000">
                    <a:latin typeface="宋体" panose="02010600030101010101" pitchFamily="2" charset="-122"/>
                  </a:rPr>
                  <a:t>2</a:t>
                </a:r>
                <a:r>
                  <a:rPr lang="zh-CN" altLang="en-US" sz="2000">
                    <a:latin typeface="宋体" panose="02010600030101010101" pitchFamily="2" charset="-122"/>
                  </a:rPr>
                  <a:t>和旋塞阀</a:t>
                </a:r>
                <a:r>
                  <a:rPr lang="en-US" altLang="zh-CN" sz="2000">
                    <a:latin typeface="宋体" panose="02010600030101010101" pitchFamily="2" charset="-122"/>
                  </a:rPr>
                  <a:t>1</a:t>
                </a:r>
                <a:r>
                  <a:rPr lang="zh-CN" altLang="en-US" sz="2000">
                    <a:latin typeface="宋体" panose="02010600030101010101" pitchFamily="2" charset="-122"/>
                  </a:rPr>
                  <a:t>向燃烧器</a:t>
                </a:r>
                <a:r>
                  <a:rPr lang="en-US" altLang="zh-CN" sz="2000">
                    <a:latin typeface="宋体" panose="02010600030101010101" pitchFamily="2" charset="-122"/>
                  </a:rPr>
                  <a:t>4</a:t>
                </a:r>
                <a:r>
                  <a:rPr lang="zh-CN" altLang="en-US" sz="2000">
                    <a:latin typeface="宋体" panose="02010600030101010101" pitchFamily="2" charset="-122"/>
                  </a:rPr>
                  <a:t>供气的同时，点火器</a:t>
                </a:r>
                <a:r>
                  <a:rPr lang="en-US" altLang="zh-CN" sz="2000">
                    <a:latin typeface="宋体" panose="02010600030101010101" pitchFamily="2" charset="-122"/>
                  </a:rPr>
                  <a:t>6</a:t>
                </a:r>
                <a:r>
                  <a:rPr lang="zh-CN" altLang="en-US" sz="2000">
                    <a:latin typeface="宋体" panose="02010600030101010101" pitchFamily="2" charset="-122"/>
                  </a:rPr>
                  <a:t>电路被接通，产生高压放电，点燃燃烧器</a:t>
                </a:r>
                <a:r>
                  <a:rPr lang="en-US" altLang="zh-CN" sz="2000">
                    <a:latin typeface="宋体" panose="02010600030101010101" pitchFamily="2" charset="-122"/>
                  </a:rPr>
                  <a:t>4</a:t>
                </a:r>
                <a:r>
                  <a:rPr lang="zh-CN" altLang="en-US" sz="2000">
                    <a:latin typeface="宋体" panose="02010600030101010101" pitchFamily="2" charset="-122"/>
                  </a:rPr>
                  <a:t>，热电偶</a:t>
                </a:r>
                <a:r>
                  <a:rPr lang="en-US" altLang="zh-CN" sz="2000">
                    <a:latin typeface="宋体" panose="02010600030101010101" pitchFamily="2" charset="-122"/>
                  </a:rPr>
                  <a:t>3</a:t>
                </a:r>
                <a:r>
                  <a:rPr lang="zh-CN" altLang="en-US" sz="2000">
                    <a:latin typeface="宋体" panose="02010600030101010101" pitchFamily="2" charset="-122"/>
                  </a:rPr>
                  <a:t>被火焰加热，产生的热电势使电磁阀保持开启，点火结束。燃气灶进入工作状态后，手离开旋钮，使阀杆在弹簧的作用下复位，点火器电中悉开，高压放电停止。当发生意外熄火时，热电偶逐渐冷却，热电热消失后，电磁阀自动关闭。</a:t>
                </a:r>
              </a:p>
            </p:txBody>
          </p:sp>
        </p:grpSp>
      </p:grpSp>
      <p:pic>
        <p:nvPicPr>
          <p:cNvPr id="2" name="图片 1"/>
          <p:cNvPicPr>
            <a:picLocks noChangeAspect="1"/>
          </p:cNvPicPr>
          <p:nvPr/>
        </p:nvPicPr>
        <p:blipFill>
          <a:blip r:embed="rId2"/>
          <a:stretch>
            <a:fillRect/>
          </a:stretch>
        </p:blipFill>
        <p:spPr>
          <a:xfrm>
            <a:off x="3276600" y="4227513"/>
            <a:ext cx="5657850" cy="2386012"/>
          </a:xfrm>
          <a:prstGeom prst="rect">
            <a:avLst/>
          </a:prstGeom>
          <a:effectLst>
            <a:outerShdw blurRad="50800" dist="50800" dir="5400000" algn="ctr" rotWithShape="0">
              <a:srgbClr val="000000">
                <a:alpha val="0"/>
              </a:srgbClr>
            </a:outerShdw>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685800" y="609600"/>
            <a:ext cx="7772400" cy="609600"/>
          </a:xfrm>
        </p:spPr>
        <p:txBody>
          <a:bodyPr/>
          <a:lstStyle/>
          <a:p>
            <a:pPr eaLnBrk="1" hangingPunct="1"/>
            <a:r>
              <a:rPr lang="zh-CN" altLang="en-US" sz="6000" smtClean="0">
                <a:solidFill>
                  <a:schemeClr val="tx1"/>
                </a:solidFill>
                <a:ea typeface="隶书" panose="02010509060101010101" pitchFamily="49" charset="-122"/>
              </a:rPr>
              <a:t>热电阻（</a:t>
            </a:r>
            <a:r>
              <a:rPr lang="en-US" altLang="zh-CN" sz="6000" smtClean="0">
                <a:solidFill>
                  <a:schemeClr val="tx1"/>
                </a:solidFill>
                <a:ea typeface="隶书" panose="02010509060101010101" pitchFamily="49" charset="-122"/>
              </a:rPr>
              <a:t>RTD)</a:t>
            </a:r>
          </a:p>
        </p:txBody>
      </p:sp>
      <p:sp>
        <p:nvSpPr>
          <p:cNvPr id="96259" name="Text Box 3"/>
          <p:cNvSpPr txBox="1">
            <a:spLocks noChangeArrowheads="1"/>
          </p:cNvSpPr>
          <p:nvPr/>
        </p:nvSpPr>
        <p:spPr bwMode="auto">
          <a:xfrm>
            <a:off x="685800" y="1676400"/>
            <a:ext cx="807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测温原理：金属导体电阻阻值随温度变化而变化。</a:t>
            </a:r>
          </a:p>
        </p:txBody>
      </p:sp>
      <p:sp>
        <p:nvSpPr>
          <p:cNvPr id="96260" name="Text Box 5"/>
          <p:cNvSpPr txBox="1">
            <a:spLocks noChangeArrowheads="1"/>
          </p:cNvSpPr>
          <p:nvPr/>
        </p:nvSpPr>
        <p:spPr bwMode="auto">
          <a:xfrm>
            <a:off x="3657600" y="2438400"/>
            <a:ext cx="4495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t>稳定性高、互换性好、准确度高、高灵敏度、无需参比温度。</a:t>
            </a:r>
          </a:p>
        </p:txBody>
      </p:sp>
      <p:pic>
        <p:nvPicPr>
          <p:cNvPr id="9626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5334000"/>
            <a:ext cx="28797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962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636838"/>
            <a:ext cx="1703387"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9626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876800"/>
            <a:ext cx="25146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684213" y="188913"/>
            <a:ext cx="7772400" cy="1143000"/>
          </a:xfrm>
        </p:spPr>
        <p:txBody>
          <a:bodyPr/>
          <a:lstStyle/>
          <a:p>
            <a:pPr eaLnBrk="1" hangingPunct="1"/>
            <a:r>
              <a:rPr lang="zh-CN" altLang="en-US" sz="7200" smtClean="0">
                <a:solidFill>
                  <a:srgbClr val="FFFF00"/>
                </a:solidFill>
                <a:ea typeface="隶书" panose="02010509060101010101" pitchFamily="49" charset="-122"/>
              </a:rPr>
              <a:t>检测原理</a:t>
            </a:r>
          </a:p>
        </p:txBody>
      </p:sp>
      <p:pic>
        <p:nvPicPr>
          <p:cNvPr id="1536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8" y="-39688"/>
            <a:ext cx="9313863" cy="693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a:xfrm>
            <a:off x="685800" y="381000"/>
            <a:ext cx="7772400" cy="609600"/>
          </a:xfrm>
        </p:spPr>
        <p:txBody>
          <a:bodyPr/>
          <a:lstStyle/>
          <a:p>
            <a:pPr eaLnBrk="1" hangingPunct="1"/>
            <a:r>
              <a:rPr lang="zh-CN" altLang="en-US" sz="6000" smtClean="0">
                <a:solidFill>
                  <a:schemeClr val="tx1"/>
                </a:solidFill>
                <a:ea typeface="隶书" panose="02010509060101010101" pitchFamily="49" charset="-122"/>
              </a:rPr>
              <a:t>热电阻（</a:t>
            </a:r>
            <a:r>
              <a:rPr lang="en-US" altLang="zh-CN" sz="6000" smtClean="0">
                <a:solidFill>
                  <a:schemeClr val="tx1"/>
                </a:solidFill>
                <a:ea typeface="隶书" panose="02010509060101010101" pitchFamily="49" charset="-122"/>
              </a:rPr>
              <a:t>RTD)</a:t>
            </a:r>
          </a:p>
        </p:txBody>
      </p:sp>
      <p:sp>
        <p:nvSpPr>
          <p:cNvPr id="97283" name="Text Box 3"/>
          <p:cNvSpPr txBox="1">
            <a:spLocks noChangeArrowheads="1"/>
          </p:cNvSpPr>
          <p:nvPr/>
        </p:nvSpPr>
        <p:spPr bwMode="auto">
          <a:xfrm>
            <a:off x="611188" y="1412875"/>
            <a:ext cx="85328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测温原理：金属导体电阻阻值随温度变化而变化。</a:t>
            </a:r>
          </a:p>
        </p:txBody>
      </p:sp>
      <p:pic>
        <p:nvPicPr>
          <p:cNvPr id="97284" name="Picture 8" descr="alpha_rt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86000"/>
            <a:ext cx="6324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Rectangle 27"/>
          <p:cNvSpPr>
            <a:spLocks noChangeArrowheads="1"/>
          </p:cNvSpPr>
          <p:nvPr/>
        </p:nvSpPr>
        <p:spPr bwMode="auto">
          <a:xfrm>
            <a:off x="37719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97286" name="Object 13"/>
          <p:cNvGraphicFramePr>
            <a:graphicFrameLocks noChangeAspect="1"/>
          </p:cNvGraphicFramePr>
          <p:nvPr/>
        </p:nvGraphicFramePr>
        <p:xfrm>
          <a:off x="1447800" y="6019800"/>
          <a:ext cx="4267200" cy="635000"/>
        </p:xfrm>
        <a:graphic>
          <a:graphicData uri="http://schemas.openxmlformats.org/presentationml/2006/ole">
            <mc:AlternateContent xmlns:mc="http://schemas.openxmlformats.org/markup-compatibility/2006">
              <mc:Choice xmlns:v="urn:schemas-microsoft-com:vml" Requires="v">
                <p:oleObj spid="_x0000_s97301" r:id="rId4" imgW="1600200" imgH="241300" progId="Equation.3">
                  <p:embed/>
                </p:oleObj>
              </mc:Choice>
              <mc:Fallback>
                <p:oleObj r:id="rId4" imgW="1600200" imgH="2413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6019800"/>
                        <a:ext cx="4267200" cy="635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a:xfrm>
            <a:off x="685800" y="381000"/>
            <a:ext cx="7772400" cy="609600"/>
          </a:xfrm>
        </p:spPr>
        <p:txBody>
          <a:bodyPr/>
          <a:lstStyle/>
          <a:p>
            <a:pPr eaLnBrk="1" hangingPunct="1"/>
            <a:r>
              <a:rPr lang="zh-CN" altLang="en-US" sz="6000" smtClean="0">
                <a:solidFill>
                  <a:schemeClr val="tx1"/>
                </a:solidFill>
                <a:ea typeface="隶书" panose="02010509060101010101" pitchFamily="49" charset="-122"/>
              </a:rPr>
              <a:t>热电阻（</a:t>
            </a:r>
            <a:r>
              <a:rPr lang="en-US" altLang="zh-CN" sz="6000" smtClean="0">
                <a:solidFill>
                  <a:schemeClr val="tx1"/>
                </a:solidFill>
                <a:ea typeface="隶书" panose="02010509060101010101" pitchFamily="49" charset="-122"/>
              </a:rPr>
              <a:t>RTD)</a:t>
            </a:r>
          </a:p>
        </p:txBody>
      </p:sp>
      <p:sp>
        <p:nvSpPr>
          <p:cNvPr id="98307" name="Text Box 3"/>
          <p:cNvSpPr txBox="1">
            <a:spLocks noChangeArrowheads="1"/>
          </p:cNvSpPr>
          <p:nvPr/>
        </p:nvSpPr>
        <p:spPr bwMode="auto">
          <a:xfrm>
            <a:off x="646113" y="1484313"/>
            <a:ext cx="84978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测温原理：金属导体电阻阻值随温度变化而变化。</a:t>
            </a:r>
          </a:p>
        </p:txBody>
      </p:sp>
      <p:pic>
        <p:nvPicPr>
          <p:cNvPr id="98308" name="Picture 4" descr="alpha_rt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86000"/>
            <a:ext cx="6324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Rectangle 5"/>
          <p:cNvSpPr>
            <a:spLocks noChangeArrowheads="1"/>
          </p:cNvSpPr>
          <p:nvPr/>
        </p:nvSpPr>
        <p:spPr bwMode="auto">
          <a:xfrm>
            <a:off x="37719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98310" name="Object 2059"/>
          <p:cNvGraphicFramePr>
            <a:graphicFrameLocks noChangeAspect="1"/>
          </p:cNvGraphicFramePr>
          <p:nvPr/>
        </p:nvGraphicFramePr>
        <p:xfrm>
          <a:off x="1447800" y="6096000"/>
          <a:ext cx="2438400" cy="601663"/>
        </p:xfrm>
        <a:graphic>
          <a:graphicData uri="http://schemas.openxmlformats.org/presentationml/2006/ole">
            <mc:AlternateContent xmlns:mc="http://schemas.openxmlformats.org/markup-compatibility/2006">
              <mc:Choice xmlns:v="urn:schemas-microsoft-com:vml" Requires="v">
                <p:oleObj spid="_x0000_s98326" r:id="rId4" imgW="914400" imgH="228600" progId="Equation.3">
                  <p:embed/>
                </p:oleObj>
              </mc:Choice>
              <mc:Fallback>
                <p:oleObj r:id="rId4" imgW="914400" imgH="228600" progId="Equation.3">
                  <p:embed/>
                  <p:pic>
                    <p:nvPicPr>
                      <p:cNvPr id="0" name="Object 20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6096000"/>
                        <a:ext cx="2438400" cy="60166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11" name="Text Box 7"/>
          <p:cNvSpPr txBox="1">
            <a:spLocks noChangeArrowheads="1"/>
          </p:cNvSpPr>
          <p:nvPr/>
        </p:nvSpPr>
        <p:spPr bwMode="auto">
          <a:xfrm>
            <a:off x="4191000" y="60960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t>线性近似（如铂电阻）</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a:xfrm>
            <a:off x="685800" y="609600"/>
            <a:ext cx="7989888" cy="1295400"/>
          </a:xfrm>
        </p:spPr>
        <p:txBody>
          <a:bodyPr/>
          <a:lstStyle/>
          <a:p>
            <a:pPr eaLnBrk="1" hangingPunct="1"/>
            <a:r>
              <a:rPr lang="zh-CN" altLang="en-US" sz="6000" smtClean="0">
                <a:solidFill>
                  <a:schemeClr val="tx1"/>
                </a:solidFill>
                <a:ea typeface="隶书" panose="02010509060101010101" pitchFamily="49" charset="-122"/>
              </a:rPr>
              <a:t>热电阻测温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如何测量热电阻？</a:t>
            </a:r>
          </a:p>
        </p:txBody>
      </p:sp>
      <p:sp>
        <p:nvSpPr>
          <p:cNvPr id="99331" name="Rectangle 5"/>
          <p:cNvSpPr>
            <a:spLocks noChangeArrowheads="1"/>
          </p:cNvSpPr>
          <p:nvPr/>
        </p:nvSpPr>
        <p:spPr bwMode="auto">
          <a:xfrm>
            <a:off x="37719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pic>
        <p:nvPicPr>
          <p:cNvPr id="99332" name="Picture 8" descr="rtd_wb"/>
          <p:cNvPicPr>
            <a:picLocks noChangeAspect="1" noChangeArrowheads="1"/>
          </p:cNvPicPr>
          <p:nvPr/>
        </p:nvPicPr>
        <p:blipFill>
          <a:blip r:embed="rId2">
            <a:extLst>
              <a:ext uri="{28A0092B-C50C-407E-A947-70E740481C1C}">
                <a14:useLocalDpi xmlns:a14="http://schemas.microsoft.com/office/drawing/2010/main" val="0"/>
              </a:ext>
            </a:extLst>
          </a:blip>
          <a:srcRect r="400"/>
          <a:stretch>
            <a:fillRect/>
          </a:stretch>
        </p:blipFill>
        <p:spPr bwMode="auto">
          <a:xfrm>
            <a:off x="533400" y="2590800"/>
            <a:ext cx="44196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3581400"/>
            <a:ext cx="2362200" cy="1255713"/>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99334" name="Text Box 10"/>
          <p:cNvSpPr txBox="1">
            <a:spLocks noChangeArrowheads="1"/>
          </p:cNvSpPr>
          <p:nvPr/>
        </p:nvSpPr>
        <p:spPr bwMode="auto">
          <a:xfrm>
            <a:off x="5580063" y="5300663"/>
            <a:ext cx="266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t>平衡电桥</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685800" y="609600"/>
            <a:ext cx="8062913" cy="947738"/>
          </a:xfrm>
        </p:spPr>
        <p:txBody>
          <a:bodyPr/>
          <a:lstStyle/>
          <a:p>
            <a:pPr eaLnBrk="1" hangingPunct="1"/>
            <a:r>
              <a:rPr lang="zh-CN" altLang="en-US" sz="6000" smtClean="0">
                <a:solidFill>
                  <a:schemeClr val="tx1"/>
                </a:solidFill>
                <a:ea typeface="隶书" panose="02010509060101010101" pitchFamily="49" charset="-122"/>
              </a:rPr>
              <a:t>热电阻测温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如何测量热电阻？</a:t>
            </a:r>
          </a:p>
        </p:txBody>
      </p:sp>
      <p:sp>
        <p:nvSpPr>
          <p:cNvPr id="100355" name="Rectangle 3"/>
          <p:cNvSpPr>
            <a:spLocks noChangeArrowheads="1"/>
          </p:cNvSpPr>
          <p:nvPr/>
        </p:nvSpPr>
        <p:spPr bwMode="auto">
          <a:xfrm>
            <a:off x="37719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00356" name="Text Box 6"/>
          <p:cNvSpPr txBox="1">
            <a:spLocks noChangeArrowheads="1"/>
          </p:cNvSpPr>
          <p:nvPr/>
        </p:nvSpPr>
        <p:spPr bwMode="auto">
          <a:xfrm>
            <a:off x="684213" y="2349500"/>
            <a:ext cx="5048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t>不平衡电桥</a:t>
            </a:r>
          </a:p>
        </p:txBody>
      </p:sp>
      <p:pic>
        <p:nvPicPr>
          <p:cNvPr id="10035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205038"/>
            <a:ext cx="633571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a:xfrm>
            <a:off x="685800" y="609600"/>
            <a:ext cx="7918450" cy="731838"/>
          </a:xfrm>
        </p:spPr>
        <p:txBody>
          <a:bodyPr/>
          <a:lstStyle/>
          <a:p>
            <a:pPr eaLnBrk="1" hangingPunct="1"/>
            <a:r>
              <a:rPr lang="zh-CN" altLang="en-US" sz="6000" smtClean="0">
                <a:solidFill>
                  <a:schemeClr val="tx1"/>
                </a:solidFill>
                <a:ea typeface="隶书" panose="02010509060101010101" pitchFamily="49" charset="-122"/>
              </a:rPr>
              <a:t>热电阻测温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如何测量热电阻？</a:t>
            </a:r>
          </a:p>
        </p:txBody>
      </p:sp>
      <p:sp>
        <p:nvSpPr>
          <p:cNvPr id="101379" name="Rectangle 3"/>
          <p:cNvSpPr>
            <a:spLocks noChangeArrowheads="1"/>
          </p:cNvSpPr>
          <p:nvPr/>
        </p:nvSpPr>
        <p:spPr bwMode="auto">
          <a:xfrm>
            <a:off x="37719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01380" name="Text Box 4"/>
          <p:cNvSpPr txBox="1">
            <a:spLocks noChangeArrowheads="1"/>
          </p:cNvSpPr>
          <p:nvPr/>
        </p:nvSpPr>
        <p:spPr bwMode="auto">
          <a:xfrm>
            <a:off x="107950" y="1916113"/>
            <a:ext cx="5048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t>不平衡电桥</a:t>
            </a:r>
          </a:p>
        </p:txBody>
      </p:sp>
      <p:pic>
        <p:nvPicPr>
          <p:cNvPr id="10138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916113"/>
            <a:ext cx="8291512"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685800" y="609600"/>
            <a:ext cx="7772400" cy="1295400"/>
          </a:xfrm>
        </p:spPr>
        <p:txBody>
          <a:bodyPr/>
          <a:lstStyle/>
          <a:p>
            <a:pPr eaLnBrk="1" hangingPunct="1"/>
            <a:r>
              <a:rPr lang="zh-CN" altLang="en-US" sz="6000" smtClean="0">
                <a:solidFill>
                  <a:schemeClr val="tx1"/>
                </a:solidFill>
                <a:ea typeface="隶书" panose="02010509060101010101" pitchFamily="49" charset="-122"/>
              </a:rPr>
              <a:t>热电阻测温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缺点及实际问题</a:t>
            </a:r>
          </a:p>
        </p:txBody>
      </p:sp>
      <p:sp>
        <p:nvSpPr>
          <p:cNvPr id="102403" name="Rectangle 3"/>
          <p:cNvSpPr>
            <a:spLocks noChangeArrowheads="1"/>
          </p:cNvSpPr>
          <p:nvPr/>
        </p:nvSpPr>
        <p:spPr bwMode="auto">
          <a:xfrm>
            <a:off x="37719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sp>
        <p:nvSpPr>
          <p:cNvPr id="102404" name="Text Box 6"/>
          <p:cNvSpPr txBox="1">
            <a:spLocks noChangeArrowheads="1"/>
          </p:cNvSpPr>
          <p:nvPr/>
        </p:nvSpPr>
        <p:spPr bwMode="auto">
          <a:xfrm>
            <a:off x="609600" y="2438400"/>
            <a:ext cx="80772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zh-CN" altLang="en-US" sz="2800"/>
              <a:t>引线电阻的影响：引线也有阻值，且随环境温度变化，影响可达</a:t>
            </a:r>
            <a:r>
              <a:rPr lang="en-US" altLang="zh-CN" sz="2800"/>
              <a:t>10</a:t>
            </a:r>
            <a:r>
              <a:rPr lang="zh-CN" altLang="en-US" sz="2800"/>
              <a:t>％甚至</a:t>
            </a:r>
            <a:r>
              <a:rPr lang="en-US" altLang="zh-CN" sz="2800"/>
              <a:t>50</a:t>
            </a:r>
            <a:r>
              <a:rPr lang="zh-CN" altLang="en-US" sz="2800"/>
              <a:t>％</a:t>
            </a:r>
          </a:p>
          <a:p>
            <a:pPr eaLnBrk="1" hangingPunct="1">
              <a:spcBef>
                <a:spcPct val="50000"/>
              </a:spcBef>
              <a:buFont typeface="Wingdings" panose="05000000000000000000" pitchFamily="2" charset="2"/>
              <a:buChar char="q"/>
            </a:pPr>
            <a:r>
              <a:rPr lang="zh-CN" altLang="en-US" sz="2800"/>
              <a:t>响应速度慢；</a:t>
            </a:r>
          </a:p>
          <a:p>
            <a:pPr eaLnBrk="1" hangingPunct="1">
              <a:spcBef>
                <a:spcPct val="50000"/>
              </a:spcBef>
              <a:buFont typeface="Wingdings" panose="05000000000000000000" pitchFamily="2" charset="2"/>
              <a:buChar char="q"/>
            </a:pPr>
            <a:r>
              <a:rPr lang="zh-CN" altLang="en-US" sz="2800"/>
              <a:t>自热问题：热电阻测量需外加电源，电流流过热电阻使其发热从而改变阻值。</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a:xfrm>
            <a:off x="685800" y="609600"/>
            <a:ext cx="7924800" cy="717550"/>
          </a:xfrm>
        </p:spPr>
        <p:txBody>
          <a:bodyPr/>
          <a:lstStyle/>
          <a:p>
            <a:pPr eaLnBrk="1" hangingPunct="1"/>
            <a:r>
              <a:rPr lang="zh-CN" altLang="en-US" sz="6000" smtClean="0">
                <a:solidFill>
                  <a:schemeClr val="tx1"/>
                </a:solidFill>
                <a:ea typeface="隶书" panose="02010509060101010101" pitchFamily="49" charset="-122"/>
              </a:rPr>
              <a:t>热电阻测温</a:t>
            </a:r>
            <a:r>
              <a:rPr lang="en-US" altLang="zh-CN" sz="6000" smtClean="0">
                <a:solidFill>
                  <a:schemeClr val="tx1"/>
                </a:solidFill>
                <a:ea typeface="隶书" panose="02010509060101010101" pitchFamily="49" charset="-122"/>
              </a:rPr>
              <a:t>—</a:t>
            </a:r>
            <a:r>
              <a:rPr lang="zh-CN" altLang="en-US" sz="6000" smtClean="0">
                <a:solidFill>
                  <a:schemeClr val="tx1"/>
                </a:solidFill>
                <a:ea typeface="隶书" panose="02010509060101010101" pitchFamily="49" charset="-122"/>
              </a:rPr>
              <a:t>接线方式</a:t>
            </a:r>
          </a:p>
        </p:txBody>
      </p:sp>
      <p:graphicFrame>
        <p:nvGraphicFramePr>
          <p:cNvPr id="103427" name="Object 6"/>
          <p:cNvGraphicFramePr>
            <a:graphicFrameLocks noChangeAspect="1"/>
          </p:cNvGraphicFramePr>
          <p:nvPr/>
        </p:nvGraphicFramePr>
        <p:xfrm>
          <a:off x="4237038" y="1511300"/>
          <a:ext cx="4567237" cy="1404938"/>
        </p:xfrm>
        <a:graphic>
          <a:graphicData uri="http://schemas.openxmlformats.org/presentationml/2006/ole">
            <mc:AlternateContent xmlns:mc="http://schemas.openxmlformats.org/markup-compatibility/2006">
              <mc:Choice xmlns:v="urn:schemas-microsoft-com:vml" Requires="v">
                <p:oleObj spid="_x0000_s103477" r:id="rId3" imgW="4266667" imgH="1920406" progId="">
                  <p:embed/>
                </p:oleObj>
              </mc:Choice>
              <mc:Fallback>
                <p:oleObj r:id="rId3" imgW="4266667" imgH="1920406"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038" y="1511300"/>
                        <a:ext cx="4567237"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28" name="Object 7"/>
          <p:cNvGraphicFramePr>
            <a:graphicFrameLocks noChangeAspect="1"/>
          </p:cNvGraphicFramePr>
          <p:nvPr/>
        </p:nvGraphicFramePr>
        <p:xfrm>
          <a:off x="4140200" y="3068638"/>
          <a:ext cx="3600450" cy="1876425"/>
        </p:xfrm>
        <a:graphic>
          <a:graphicData uri="http://schemas.openxmlformats.org/presentationml/2006/ole">
            <mc:AlternateContent xmlns:mc="http://schemas.openxmlformats.org/markup-compatibility/2006">
              <mc:Choice xmlns:v="urn:schemas-microsoft-com:vml" Requires="v">
                <p:oleObj spid="_x0000_s103478" r:id="rId5" imgW="6591871" imgH="2865368" progId="">
                  <p:embed/>
                </p:oleObj>
              </mc:Choice>
              <mc:Fallback>
                <p:oleObj r:id="rId5" imgW="6591871" imgH="2865368"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3068638"/>
                        <a:ext cx="360045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3429" name="Group 7"/>
          <p:cNvGrpSpPr>
            <a:grpSpLocks/>
          </p:cNvGrpSpPr>
          <p:nvPr/>
        </p:nvGrpSpPr>
        <p:grpSpPr bwMode="auto">
          <a:xfrm>
            <a:off x="3722688" y="4945063"/>
            <a:ext cx="5313362" cy="1795462"/>
            <a:chOff x="2064" y="3024"/>
            <a:chExt cx="2544" cy="1008"/>
          </a:xfrm>
        </p:grpSpPr>
        <p:graphicFrame>
          <p:nvGraphicFramePr>
            <p:cNvPr id="103433" name="Object 8"/>
            <p:cNvGraphicFramePr>
              <a:graphicFrameLocks noChangeAspect="1"/>
            </p:cNvGraphicFramePr>
            <p:nvPr/>
          </p:nvGraphicFramePr>
          <p:xfrm>
            <a:off x="2064" y="3024"/>
            <a:ext cx="2540" cy="824"/>
          </p:xfrm>
          <a:graphic>
            <a:graphicData uri="http://schemas.openxmlformats.org/presentationml/2006/ole">
              <mc:AlternateContent xmlns:mc="http://schemas.openxmlformats.org/markup-compatibility/2006">
                <mc:Choice xmlns:v="urn:schemas-microsoft-com:vml" Requires="v">
                  <p:oleObj spid="_x0000_s103479" r:id="rId7" imgW="6081287" imgH="1973333" progId="">
                    <p:embed/>
                  </p:oleObj>
                </mc:Choice>
                <mc:Fallback>
                  <p:oleObj r:id="rId7" imgW="6081287" imgH="1973333" progId="">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 y="3024"/>
                          <a:ext cx="2540"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34" name="Text Box 9"/>
            <p:cNvSpPr txBox="1">
              <a:spLocks noChangeArrowheads="1"/>
            </p:cNvSpPr>
            <p:nvPr/>
          </p:nvSpPr>
          <p:spPr bwMode="auto">
            <a:xfrm>
              <a:off x="2064" y="3840"/>
              <a:ext cx="2544" cy="19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1200">
                  <a:latin typeface="Arial" panose="020B0604020202020204" pitchFamily="34" charset="0"/>
                </a:rPr>
                <a:t>Constant Current 4-wire circuit</a:t>
              </a:r>
            </a:p>
          </p:txBody>
        </p:sp>
      </p:grpSp>
      <p:sp>
        <p:nvSpPr>
          <p:cNvPr id="103430" name="Text Box 10"/>
          <p:cNvSpPr txBox="1">
            <a:spLocks noChangeArrowheads="1"/>
          </p:cNvSpPr>
          <p:nvPr/>
        </p:nvSpPr>
        <p:spPr bwMode="auto">
          <a:xfrm>
            <a:off x="657225" y="1697038"/>
            <a:ext cx="2895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en-US" altLang="zh-CN" sz="2800"/>
              <a:t>2</a:t>
            </a:r>
            <a:r>
              <a:rPr lang="zh-CN" altLang="en-US" sz="2800"/>
              <a:t>线制：受引线电阻影响严重。</a:t>
            </a:r>
          </a:p>
        </p:txBody>
      </p:sp>
      <p:sp>
        <p:nvSpPr>
          <p:cNvPr id="103431" name="Text Box 11"/>
          <p:cNvSpPr txBox="1">
            <a:spLocks noChangeArrowheads="1"/>
          </p:cNvSpPr>
          <p:nvPr/>
        </p:nvSpPr>
        <p:spPr bwMode="auto">
          <a:xfrm>
            <a:off x="657225" y="3297238"/>
            <a:ext cx="3048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en-US" altLang="zh-CN" sz="2800"/>
              <a:t>3</a:t>
            </a:r>
            <a:r>
              <a:rPr lang="zh-CN" altLang="en-US" sz="2800"/>
              <a:t>线制：基本可以消除引线电阻影响。</a:t>
            </a:r>
          </a:p>
        </p:txBody>
      </p:sp>
      <p:sp>
        <p:nvSpPr>
          <p:cNvPr id="103432" name="Text Box 12"/>
          <p:cNvSpPr txBox="1">
            <a:spLocks noChangeArrowheads="1"/>
          </p:cNvSpPr>
          <p:nvPr/>
        </p:nvSpPr>
        <p:spPr bwMode="auto">
          <a:xfrm>
            <a:off x="657225" y="4945063"/>
            <a:ext cx="3048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en-US" altLang="zh-CN" sz="2800"/>
              <a:t>4</a:t>
            </a:r>
            <a:r>
              <a:rPr lang="zh-CN" altLang="en-US" sz="2800"/>
              <a:t>线制：可以完全消除引线电阻影响。</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1187450" y="549275"/>
            <a:ext cx="6948488" cy="1143000"/>
          </a:xfrm>
        </p:spPr>
        <p:txBody>
          <a:bodyPr/>
          <a:lstStyle/>
          <a:p>
            <a:pPr eaLnBrk="1" hangingPunct="1"/>
            <a:r>
              <a:rPr lang="zh-CN" altLang="en-US" sz="6000" smtClean="0">
                <a:solidFill>
                  <a:schemeClr val="tx1"/>
                </a:solidFill>
                <a:ea typeface="隶书" panose="02010509060101010101" pitchFamily="49" charset="-122"/>
              </a:rPr>
              <a:t>热电阻测温</a:t>
            </a:r>
            <a:r>
              <a:rPr lang="en-US" altLang="zh-CN" sz="6000" smtClean="0">
                <a:solidFill>
                  <a:schemeClr val="tx1"/>
                </a:solidFill>
                <a:ea typeface="隶书" panose="02010509060101010101" pitchFamily="49" charset="-122"/>
              </a:rPr>
              <a:t>—2</a:t>
            </a:r>
            <a:r>
              <a:rPr lang="zh-CN" altLang="en-US" sz="6000" smtClean="0">
                <a:solidFill>
                  <a:schemeClr val="tx1"/>
                </a:solidFill>
                <a:ea typeface="隶书" panose="02010509060101010101" pitchFamily="49" charset="-122"/>
              </a:rPr>
              <a:t>线制接线方式分析</a:t>
            </a:r>
          </a:p>
        </p:txBody>
      </p:sp>
      <p:sp>
        <p:nvSpPr>
          <p:cNvPr id="104451" name="Rectangle 3"/>
          <p:cNvSpPr>
            <a:spLocks noChangeArrowheads="1"/>
          </p:cNvSpPr>
          <p:nvPr/>
        </p:nvSpPr>
        <p:spPr bwMode="auto">
          <a:xfrm>
            <a:off x="37719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pic>
        <p:nvPicPr>
          <p:cNvPr id="10445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762000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idx="4294967295"/>
          </p:nvPr>
        </p:nvSpPr>
        <p:spPr>
          <a:xfrm>
            <a:off x="1066800" y="609600"/>
            <a:ext cx="7027863" cy="874713"/>
          </a:xfrm>
        </p:spPr>
        <p:txBody>
          <a:bodyPr/>
          <a:lstStyle/>
          <a:p>
            <a:pPr eaLnBrk="1" hangingPunct="1"/>
            <a:r>
              <a:rPr lang="zh-CN" altLang="en-US" sz="6000" smtClean="0">
                <a:solidFill>
                  <a:schemeClr val="tx1"/>
                </a:solidFill>
                <a:ea typeface="隶书" panose="02010509060101010101" pitchFamily="49" charset="-122"/>
              </a:rPr>
              <a:t>热电阻测温</a:t>
            </a:r>
            <a:r>
              <a:rPr lang="en-US" altLang="zh-CN" sz="6000" smtClean="0">
                <a:solidFill>
                  <a:schemeClr val="tx1"/>
                </a:solidFill>
                <a:ea typeface="隶书" panose="02010509060101010101" pitchFamily="49" charset="-122"/>
              </a:rPr>
              <a:t>—2</a:t>
            </a:r>
            <a:r>
              <a:rPr lang="zh-CN" altLang="en-US" sz="6000" smtClean="0">
                <a:solidFill>
                  <a:schemeClr val="tx1"/>
                </a:solidFill>
                <a:ea typeface="隶书" panose="02010509060101010101" pitchFamily="49" charset="-122"/>
              </a:rPr>
              <a:t>线制接线方式分析</a:t>
            </a:r>
          </a:p>
        </p:txBody>
      </p:sp>
      <p:sp>
        <p:nvSpPr>
          <p:cNvPr id="105475" name="Rectangle 3"/>
          <p:cNvSpPr>
            <a:spLocks noChangeArrowheads="1"/>
          </p:cNvSpPr>
          <p:nvPr/>
        </p:nvSpPr>
        <p:spPr bwMode="auto">
          <a:xfrm>
            <a:off x="37719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105476" name="Object 2"/>
          <p:cNvGraphicFramePr>
            <a:graphicFrameLocks noChangeAspect="1"/>
          </p:cNvGraphicFramePr>
          <p:nvPr/>
        </p:nvGraphicFramePr>
        <p:xfrm>
          <a:off x="1066800" y="2286000"/>
          <a:ext cx="7027863" cy="479425"/>
        </p:xfrm>
        <a:graphic>
          <a:graphicData uri="http://schemas.openxmlformats.org/presentationml/2006/ole">
            <mc:AlternateContent xmlns:mc="http://schemas.openxmlformats.org/markup-compatibility/2006">
              <mc:Choice xmlns:v="urn:schemas-microsoft-com:vml" Requires="v">
                <p:oleObj spid="_x0000_s105551" r:id="rId3" imgW="3352800" imgH="228600" progId="Equation.3">
                  <p:embed/>
                </p:oleObj>
              </mc:Choice>
              <mc:Fallback>
                <p:oleObj r:id="rId3" imgW="33528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286000"/>
                        <a:ext cx="7027863" cy="4794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7" name="Object 3"/>
          <p:cNvGraphicFramePr>
            <a:graphicFrameLocks noChangeAspect="1"/>
          </p:cNvGraphicFramePr>
          <p:nvPr/>
        </p:nvGraphicFramePr>
        <p:xfrm>
          <a:off x="1066800" y="2971800"/>
          <a:ext cx="6115050" cy="454025"/>
        </p:xfrm>
        <a:graphic>
          <a:graphicData uri="http://schemas.openxmlformats.org/presentationml/2006/ole">
            <mc:AlternateContent xmlns:mc="http://schemas.openxmlformats.org/markup-compatibility/2006">
              <mc:Choice xmlns:v="urn:schemas-microsoft-com:vml" Requires="v">
                <p:oleObj spid="_x0000_s105552" r:id="rId5" imgW="2908300" imgH="215900" progId="Equation.3">
                  <p:embed/>
                </p:oleObj>
              </mc:Choice>
              <mc:Fallback>
                <p:oleObj r:id="rId5" imgW="2908300" imgH="2159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971800"/>
                        <a:ext cx="6115050" cy="4540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8" name="Object 4"/>
          <p:cNvGraphicFramePr>
            <a:graphicFrameLocks noChangeAspect="1"/>
          </p:cNvGraphicFramePr>
          <p:nvPr/>
        </p:nvGraphicFramePr>
        <p:xfrm>
          <a:off x="1066800" y="3657600"/>
          <a:ext cx="2819400" cy="479425"/>
        </p:xfrm>
        <a:graphic>
          <a:graphicData uri="http://schemas.openxmlformats.org/presentationml/2006/ole">
            <mc:AlternateContent xmlns:mc="http://schemas.openxmlformats.org/markup-compatibility/2006">
              <mc:Choice xmlns:v="urn:schemas-microsoft-com:vml" Requires="v">
                <p:oleObj spid="_x0000_s105553" r:id="rId7" imgW="1346200" imgH="228600" progId="Equation.3">
                  <p:embed/>
                </p:oleObj>
              </mc:Choice>
              <mc:Fallback>
                <p:oleObj r:id="rId7" imgW="13462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3657600"/>
                        <a:ext cx="2819400" cy="4794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9" name="Object 5"/>
          <p:cNvGraphicFramePr>
            <a:graphicFrameLocks noChangeAspect="1"/>
          </p:cNvGraphicFramePr>
          <p:nvPr/>
        </p:nvGraphicFramePr>
        <p:xfrm>
          <a:off x="1066800" y="4343400"/>
          <a:ext cx="6464300" cy="1065213"/>
        </p:xfrm>
        <a:graphic>
          <a:graphicData uri="http://schemas.openxmlformats.org/presentationml/2006/ole">
            <mc:AlternateContent xmlns:mc="http://schemas.openxmlformats.org/markup-compatibility/2006">
              <mc:Choice xmlns:v="urn:schemas-microsoft-com:vml" Requires="v">
                <p:oleObj spid="_x0000_s105554" r:id="rId9" imgW="3086100" imgH="508000" progId="Equation.3">
                  <p:embed/>
                </p:oleObj>
              </mc:Choice>
              <mc:Fallback>
                <p:oleObj r:id="rId9" imgW="3086100" imgH="5080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800" y="4343400"/>
                        <a:ext cx="6464300" cy="106521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0" name="Object 6"/>
          <p:cNvGraphicFramePr>
            <a:graphicFrameLocks noChangeAspect="1"/>
          </p:cNvGraphicFramePr>
          <p:nvPr/>
        </p:nvGraphicFramePr>
        <p:xfrm>
          <a:off x="1066800" y="5562600"/>
          <a:ext cx="7208838" cy="1065213"/>
        </p:xfrm>
        <a:graphic>
          <a:graphicData uri="http://schemas.openxmlformats.org/presentationml/2006/ole">
            <mc:AlternateContent xmlns:mc="http://schemas.openxmlformats.org/markup-compatibility/2006">
              <mc:Choice xmlns:v="urn:schemas-microsoft-com:vml" Requires="v">
                <p:oleObj spid="_x0000_s105555" r:id="rId11" imgW="3441700" imgH="508000" progId="Equation.3">
                  <p:embed/>
                </p:oleObj>
              </mc:Choice>
              <mc:Fallback>
                <p:oleObj r:id="rId11" imgW="3441700" imgH="5080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800" y="5562600"/>
                        <a:ext cx="7208838" cy="106521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884238" y="530225"/>
            <a:ext cx="7353300" cy="1143000"/>
          </a:xfrm>
        </p:spPr>
        <p:txBody>
          <a:bodyPr/>
          <a:lstStyle/>
          <a:p>
            <a:pPr eaLnBrk="1" hangingPunct="1"/>
            <a:r>
              <a:rPr lang="zh-CN" altLang="en-US" sz="6000" smtClean="0">
                <a:solidFill>
                  <a:schemeClr val="tx1"/>
                </a:solidFill>
                <a:ea typeface="隶书" panose="02010509060101010101" pitchFamily="49" charset="-122"/>
              </a:rPr>
              <a:t>热电阻测温</a:t>
            </a:r>
            <a:r>
              <a:rPr lang="en-US" altLang="zh-CN" sz="6000" smtClean="0">
                <a:solidFill>
                  <a:schemeClr val="tx1"/>
                </a:solidFill>
                <a:ea typeface="隶书" panose="02010509060101010101" pitchFamily="49" charset="-122"/>
              </a:rPr>
              <a:t>—2</a:t>
            </a:r>
            <a:r>
              <a:rPr lang="zh-CN" altLang="en-US" sz="6000" smtClean="0">
                <a:solidFill>
                  <a:schemeClr val="tx1"/>
                </a:solidFill>
                <a:ea typeface="隶书" panose="02010509060101010101" pitchFamily="49" charset="-122"/>
              </a:rPr>
              <a:t>线制接线方式分析</a:t>
            </a:r>
          </a:p>
        </p:txBody>
      </p:sp>
      <p:sp>
        <p:nvSpPr>
          <p:cNvPr id="106499" name="Rectangle 3"/>
          <p:cNvSpPr>
            <a:spLocks noChangeArrowheads="1"/>
          </p:cNvSpPr>
          <p:nvPr/>
        </p:nvSpPr>
        <p:spPr bwMode="auto">
          <a:xfrm>
            <a:off x="377190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200">
              <a:latin typeface="Arial" panose="020B0604020202020204" pitchFamily="34" charset="0"/>
            </a:endParaRPr>
          </a:p>
        </p:txBody>
      </p:sp>
      <p:graphicFrame>
        <p:nvGraphicFramePr>
          <p:cNvPr id="106500" name="Object 5"/>
          <p:cNvGraphicFramePr>
            <a:graphicFrameLocks noChangeAspect="1"/>
          </p:cNvGraphicFramePr>
          <p:nvPr/>
        </p:nvGraphicFramePr>
        <p:xfrm>
          <a:off x="990600" y="2262188"/>
          <a:ext cx="7048500" cy="479425"/>
        </p:xfrm>
        <a:graphic>
          <a:graphicData uri="http://schemas.openxmlformats.org/presentationml/2006/ole">
            <mc:AlternateContent xmlns:mc="http://schemas.openxmlformats.org/markup-compatibility/2006">
              <mc:Choice xmlns:v="urn:schemas-microsoft-com:vml" Requires="v">
                <p:oleObj spid="_x0000_s106575" r:id="rId3" imgW="3365500" imgH="228600" progId="Equation.3">
                  <p:embed/>
                </p:oleObj>
              </mc:Choice>
              <mc:Fallback>
                <p:oleObj r:id="rId3" imgW="33655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62188"/>
                        <a:ext cx="7048500" cy="4794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1" name="Object 6"/>
          <p:cNvGraphicFramePr>
            <a:graphicFrameLocks noChangeAspect="1"/>
          </p:cNvGraphicFramePr>
          <p:nvPr/>
        </p:nvGraphicFramePr>
        <p:xfrm>
          <a:off x="990600" y="2819400"/>
          <a:ext cx="7391400" cy="963613"/>
        </p:xfrm>
        <a:graphic>
          <a:graphicData uri="http://schemas.openxmlformats.org/presentationml/2006/ole">
            <mc:AlternateContent xmlns:mc="http://schemas.openxmlformats.org/markup-compatibility/2006">
              <mc:Choice xmlns:v="urn:schemas-microsoft-com:vml" Requires="v">
                <p:oleObj spid="_x0000_s106576" r:id="rId5" imgW="3898900" imgH="508000" progId="Equation.3">
                  <p:embed/>
                </p:oleObj>
              </mc:Choice>
              <mc:Fallback>
                <p:oleObj r:id="rId5" imgW="3898900" imgH="508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2819400"/>
                        <a:ext cx="7391400" cy="96361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2" name="Object 7"/>
          <p:cNvGraphicFramePr>
            <a:graphicFrameLocks noChangeAspect="1"/>
          </p:cNvGraphicFramePr>
          <p:nvPr/>
        </p:nvGraphicFramePr>
        <p:xfrm>
          <a:off x="990600" y="3886200"/>
          <a:ext cx="7246938" cy="963613"/>
        </p:xfrm>
        <a:graphic>
          <a:graphicData uri="http://schemas.openxmlformats.org/presentationml/2006/ole">
            <mc:AlternateContent xmlns:mc="http://schemas.openxmlformats.org/markup-compatibility/2006">
              <mc:Choice xmlns:v="urn:schemas-microsoft-com:vml" Requires="v">
                <p:oleObj spid="_x0000_s106577" r:id="rId7" imgW="3822700" imgH="508000" progId="Equation.3">
                  <p:embed/>
                </p:oleObj>
              </mc:Choice>
              <mc:Fallback>
                <p:oleObj r:id="rId7" imgW="3822700" imgH="508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3886200"/>
                        <a:ext cx="7246938" cy="96361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3" name="Object 8"/>
          <p:cNvGraphicFramePr>
            <a:graphicFrameLocks noChangeAspect="1"/>
          </p:cNvGraphicFramePr>
          <p:nvPr/>
        </p:nvGraphicFramePr>
        <p:xfrm>
          <a:off x="990600" y="4953000"/>
          <a:ext cx="4430713" cy="862013"/>
        </p:xfrm>
        <a:graphic>
          <a:graphicData uri="http://schemas.openxmlformats.org/presentationml/2006/ole">
            <mc:AlternateContent xmlns:mc="http://schemas.openxmlformats.org/markup-compatibility/2006">
              <mc:Choice xmlns:v="urn:schemas-microsoft-com:vml" Requires="v">
                <p:oleObj spid="_x0000_s106578" r:id="rId9" imgW="2222500" imgH="431800" progId="Equation.3">
                  <p:embed/>
                </p:oleObj>
              </mc:Choice>
              <mc:Fallback>
                <p:oleObj r:id="rId9" imgW="2222500" imgH="4318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953000"/>
                        <a:ext cx="4430713" cy="86201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4" name="Object 9"/>
          <p:cNvGraphicFramePr>
            <a:graphicFrameLocks noChangeAspect="1"/>
          </p:cNvGraphicFramePr>
          <p:nvPr/>
        </p:nvGraphicFramePr>
        <p:xfrm>
          <a:off x="990600" y="5995988"/>
          <a:ext cx="6354763" cy="862012"/>
        </p:xfrm>
        <a:graphic>
          <a:graphicData uri="http://schemas.openxmlformats.org/presentationml/2006/ole">
            <mc:AlternateContent xmlns:mc="http://schemas.openxmlformats.org/markup-compatibility/2006">
              <mc:Choice xmlns:v="urn:schemas-microsoft-com:vml" Requires="v">
                <p:oleObj spid="_x0000_s106579" r:id="rId11" imgW="3187700" imgH="431800" progId="Equation.3">
                  <p:embed/>
                </p:oleObj>
              </mc:Choice>
              <mc:Fallback>
                <p:oleObj r:id="rId11" imgW="3187700" imgH="4318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0600" y="5995988"/>
                        <a:ext cx="6354763" cy="8620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 name="PROBLEMHASREMARK" val="Fals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08.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3.0"/>
  <p:tag name="PROBLEMBLANK" val="[{&quot;Num&quot;:1,&quot;Score&quot;:1.0,&quot;Answers&quot;:[&quot;1&quot;],&quot;CaseSensitive&quot;:false,&quot;FuzzyMatch&quot;:false},{&quot;Num&quot;:2,&quot;Score&quot;:1.0,&quot;Answers&quot;:[&quot;2&quot;],&quot;CaseSensitive&quot;:false,&quot;FuzzyMatch&quot;:false},{&quot;Num&quot;:3,&quot;Score&quot;:1.0,&quot;Answers&quot;:[&quot;1&quot;],&quot;CaseSensitive&quot;:false,&quot;FuzzyMatch&quot;:false}]"/>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11.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alpha val="0"/>
          </a:schemeClr>
        </a:solidFill>
        <a:ln w="50800">
          <a:solidFill>
            <a:srgbClr val="FF00FF"/>
          </a:solidFill>
          <a:miter lim="800000"/>
        </a:ln>
        <a:effectLst>
          <a:outerShdw blurRad="50800" dist="50800" dir="5400000" algn="ctr" rotWithShape="0">
            <a:schemeClr val="bg1"/>
          </a:outerShdw>
        </a:effectLst>
      </a:spPr>
      <a:bodyP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TotalTime>
  <Words>5970</Words>
  <Application>Microsoft Office PowerPoint</Application>
  <PresentationFormat>全屏显示(4:3)</PresentationFormat>
  <Paragraphs>733</Paragraphs>
  <Slides>154</Slides>
  <Notes>7</Notes>
  <HiddenSlides>0</HiddenSlides>
  <MMClips>2</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154</vt:i4>
      </vt:variant>
    </vt:vector>
  </HeadingPairs>
  <TitlesOfParts>
    <vt:vector size="173" baseType="lpstr">
      <vt:lpstr>CMR12</vt:lpstr>
      <vt:lpstr>Lydian</vt:lpstr>
      <vt:lpstr>Microsoft Yahei</vt:lpstr>
      <vt:lpstr>黑体</vt:lpstr>
      <vt:lpstr>华文楷体</vt:lpstr>
      <vt:lpstr>隶书</vt:lpstr>
      <vt:lpstr>宋体</vt:lpstr>
      <vt:lpstr>微软雅黑</vt:lpstr>
      <vt:lpstr>Arial</vt:lpstr>
      <vt:lpstr>Calibri</vt:lpstr>
      <vt:lpstr>Symbol</vt:lpstr>
      <vt:lpstr>Times</vt:lpstr>
      <vt:lpstr>Times New Roman</vt:lpstr>
      <vt:lpstr>Wingdings</vt:lpstr>
      <vt:lpstr>默认设计模板</vt:lpstr>
      <vt:lpstr>Microsoft Visio 2003-2010 绘图</vt:lpstr>
      <vt:lpstr>Equation.3</vt:lpstr>
      <vt:lpstr>MathType 6.0 Equation</vt:lpstr>
      <vt:lpstr>Equation</vt:lpstr>
      <vt:lpstr>检测原理</vt:lpstr>
      <vt:lpstr>检测原理</vt:lpstr>
      <vt:lpstr>检测原理</vt:lpstr>
      <vt:lpstr>The Problem of Data (Information) Fusion</vt:lpstr>
      <vt:lpstr>PowerPoint 演示文稿</vt:lpstr>
      <vt:lpstr>PowerPoint 演示文稿</vt:lpstr>
      <vt:lpstr>检测原理</vt:lpstr>
      <vt:lpstr>检测原理</vt:lpstr>
      <vt:lpstr>检测原理</vt:lpstr>
      <vt:lpstr>检测原理</vt:lpstr>
      <vt:lpstr>检测原理</vt:lpstr>
      <vt:lpstr>PowerPoint 演示文稿</vt:lpstr>
      <vt:lpstr>检测原理</vt:lpstr>
      <vt:lpstr>检测原理</vt:lpstr>
      <vt:lpstr>检测原理</vt:lpstr>
      <vt:lpstr>检测原理</vt:lpstr>
      <vt:lpstr>自动化专业知识体系</vt:lpstr>
      <vt:lpstr>检测原理</vt:lpstr>
      <vt:lpstr>检测原理</vt:lpstr>
      <vt:lpstr>检测原理</vt:lpstr>
      <vt:lpstr>检测原理</vt:lpstr>
      <vt:lpstr>检测原理</vt:lpstr>
      <vt:lpstr>检测原理</vt:lpstr>
      <vt:lpstr>检测原理</vt:lpstr>
      <vt:lpstr>典型的过程参数检测系统 工业锅炉检测系统</vt:lpstr>
      <vt:lpstr>PowerPoint 演示文稿</vt:lpstr>
      <vt:lpstr>PowerPoint 演示文稿</vt:lpstr>
      <vt:lpstr>大纲</vt:lpstr>
      <vt:lpstr>温度测量</vt:lpstr>
      <vt:lpstr>压力测量</vt:lpstr>
      <vt:lpstr>物位测量</vt:lpstr>
      <vt:lpstr>流量测量</vt:lpstr>
      <vt:lpstr>温度测量</vt:lpstr>
      <vt:lpstr>温标</vt:lpstr>
      <vt:lpstr>温标</vt:lpstr>
      <vt:lpstr>温标</vt:lpstr>
      <vt:lpstr>PowerPoint 演示文稿</vt:lpstr>
      <vt:lpstr>PowerPoint 演示文稿</vt:lpstr>
      <vt:lpstr>测温方法</vt:lpstr>
      <vt:lpstr>接触式测温</vt:lpstr>
      <vt:lpstr>接触式测温</vt:lpstr>
      <vt:lpstr>非接触式测温</vt:lpstr>
      <vt:lpstr>膨胀式温度计</vt:lpstr>
      <vt:lpstr>热电偶（thermocouple)</vt:lpstr>
      <vt:lpstr>热电效应</vt:lpstr>
      <vt:lpstr>热电效应</vt:lpstr>
      <vt:lpstr>接触电势</vt:lpstr>
      <vt:lpstr>温差电势</vt:lpstr>
      <vt:lpstr>PowerPoint 演示文稿</vt:lpstr>
      <vt:lpstr>热电效应</vt:lpstr>
      <vt:lpstr>热电效应的数学描述</vt:lpstr>
      <vt:lpstr>热电效应的数学描述</vt:lpstr>
      <vt:lpstr>PowerPoint 演示文稿</vt:lpstr>
      <vt:lpstr>热电效应－思考题2</vt:lpstr>
      <vt:lpstr>热电偶实用定律—均质导体定则</vt:lpstr>
      <vt:lpstr>热电偶实用定律—中间导体定则</vt:lpstr>
      <vt:lpstr>热电偶实用定律—中间导体定则</vt:lpstr>
      <vt:lpstr>热电偶实用定律—中间导体定则</vt:lpstr>
      <vt:lpstr>热电偶实用定律—中间温度定则</vt:lpstr>
      <vt:lpstr>热电偶实用定律—中间温度定则</vt:lpstr>
      <vt:lpstr>常用热电偶特性</vt:lpstr>
      <vt:lpstr>热电偶数据处理—查表（修正）</vt:lpstr>
      <vt:lpstr>热电偶数据处理—多项式插值</vt:lpstr>
      <vt:lpstr>热电偶参比端温度处理</vt:lpstr>
      <vt:lpstr>热电偶参比端温度处理—参比端恒温法（冰点槽）</vt:lpstr>
      <vt:lpstr>热电偶参比端温度处理—参比端恒温法（冰点槽）</vt:lpstr>
      <vt:lpstr>PowerPoint 演示文稿</vt:lpstr>
      <vt:lpstr>热电偶参比端温度处理—参比端恒温法（冰点槽）</vt:lpstr>
      <vt:lpstr>PowerPoint 演示文稿</vt:lpstr>
      <vt:lpstr>热电偶参比端温度处理—参比端温度测量计算法</vt:lpstr>
      <vt:lpstr>热电偶参比端温度处理—参比端温度测量计算法</vt:lpstr>
      <vt:lpstr>热电偶参比端温度处理—补偿导线</vt:lpstr>
      <vt:lpstr>热电偶参比端温度处理—补偿导线</vt:lpstr>
      <vt:lpstr>热电偶参比端温度处理—补偿导线</vt:lpstr>
      <vt:lpstr>热电偶参比端温度处理—补偿导线</vt:lpstr>
      <vt:lpstr>热电偶参比端温度处理—补偿导线</vt:lpstr>
      <vt:lpstr>热电偶参比端温度处理—补偿电桥法</vt:lpstr>
      <vt:lpstr>热电偶参比端温度处理—补偿电桥法</vt:lpstr>
      <vt:lpstr>热电偶参比端温度处理—补偿电桥法</vt:lpstr>
      <vt:lpstr>热电偶参比端温度处理—补偿电桥法</vt:lpstr>
      <vt:lpstr>热电偶参比端温度处理—补偿电桥法</vt:lpstr>
      <vt:lpstr>热电偶参比端温度处理—补偿电桥法</vt:lpstr>
      <vt:lpstr>PowerPoint 演示文稿</vt:lpstr>
      <vt:lpstr>热电势计算实例</vt:lpstr>
      <vt:lpstr>热电势计算实例</vt:lpstr>
      <vt:lpstr>特殊热电偶连接—热电堆（串联式）</vt:lpstr>
      <vt:lpstr>特殊热电偶连接—并联式</vt:lpstr>
      <vt:lpstr>热电偶应用实例</vt:lpstr>
      <vt:lpstr>热电阻（RTD)</vt:lpstr>
      <vt:lpstr>热电阻（RTD)</vt:lpstr>
      <vt:lpstr>热电阻（RTD)</vt:lpstr>
      <vt:lpstr>热电阻测温—如何测量热电阻？</vt:lpstr>
      <vt:lpstr>热电阻测温—如何测量热电阻？</vt:lpstr>
      <vt:lpstr>热电阻测温—如何测量热电阻？</vt:lpstr>
      <vt:lpstr>热电阻测温—缺点及实际问题</vt:lpstr>
      <vt:lpstr>热电阻测温—接线方式</vt:lpstr>
      <vt:lpstr>热电阻测温—2线制接线方式分析</vt:lpstr>
      <vt:lpstr>热电阻测温—2线制接线方式分析</vt:lpstr>
      <vt:lpstr>热电阻测温—2线制接线方式分析</vt:lpstr>
      <vt:lpstr>热电阻测温—3线制接线方式分析</vt:lpstr>
      <vt:lpstr>热电阻测温—3线制接线方式分析</vt:lpstr>
      <vt:lpstr>热敏电阻（Thermistor)</vt:lpstr>
      <vt:lpstr>热敏电阻与热电阻比较</vt:lpstr>
      <vt:lpstr>热敏电阻（Thermistor)</vt:lpstr>
      <vt:lpstr>热敏电阻（Thermistor)</vt:lpstr>
      <vt:lpstr>热敏电阻（Thermistor)</vt:lpstr>
      <vt:lpstr>热敏电阻（Thermistor)</vt:lpstr>
      <vt:lpstr>Regression: Perspective from Machine Learning</vt:lpstr>
      <vt:lpstr>Regression: Perspective from Machine Learning</vt:lpstr>
      <vt:lpstr>Regression: Perspective from Machine Learning</vt:lpstr>
      <vt:lpstr>Regression: Perspective from Machine Learning</vt:lpstr>
      <vt:lpstr>Regression: Perspective from Machine Learning</vt:lpstr>
      <vt:lpstr>Regression: Perspective from Machine Learning</vt:lpstr>
      <vt:lpstr>Regression: Perspective from Machine Learning</vt:lpstr>
      <vt:lpstr>Regression: Perspective from Machine Learning</vt:lpstr>
      <vt:lpstr>Regression: Perspective from Machine Learning</vt:lpstr>
      <vt:lpstr>Regression: Perspective from Machine Learning</vt:lpstr>
      <vt:lpstr>Regression: Perspective from Machine Learning</vt:lpstr>
      <vt:lpstr>Regression: Perspective from Machine Learning</vt:lpstr>
      <vt:lpstr>The Loss Function of  1st Order Model</vt:lpstr>
      <vt:lpstr>Regression: Perspective from Machine Learning</vt:lpstr>
      <vt:lpstr>Ridge Regression</vt:lpstr>
      <vt:lpstr>LASSO: Least Absolute Shrinkage Selector Operator</vt:lpstr>
      <vt:lpstr>集成温度传感器</vt:lpstr>
      <vt:lpstr>集成温度传感器</vt:lpstr>
      <vt:lpstr>集成温度传感器</vt:lpstr>
      <vt:lpstr>集成温度传感器</vt:lpstr>
      <vt:lpstr>集成温度传感器</vt:lpstr>
      <vt:lpstr>接触式测温方法小结</vt:lpstr>
      <vt:lpstr>非接触式测温方法（辐射测温）</vt:lpstr>
      <vt:lpstr>非接触式测温方法（辐射测温）</vt:lpstr>
      <vt:lpstr>黑体、辐射系数</vt:lpstr>
      <vt:lpstr>黑体、辐射系数</vt:lpstr>
      <vt:lpstr>黑体、辐射系数</vt:lpstr>
      <vt:lpstr>黑体、辐射系数</vt:lpstr>
      <vt:lpstr>辐射测温—普朗克定律</vt:lpstr>
      <vt:lpstr>辐射测温—普朗克定律</vt:lpstr>
      <vt:lpstr>辐射测温—维恩公式 瑞利—金斯公式</vt:lpstr>
      <vt:lpstr>辐射测温—维恩公式 瑞利—金斯公式</vt:lpstr>
      <vt:lpstr>辐射测温—维恩位移公式</vt:lpstr>
      <vt:lpstr>斯蒂芬—波尔兹曼定律</vt:lpstr>
      <vt:lpstr>辐射测温—黑体、灰体</vt:lpstr>
      <vt:lpstr>辐射测温—光学高温计</vt:lpstr>
      <vt:lpstr>辐射测温—光学高温计</vt:lpstr>
      <vt:lpstr>辐射测温—比色温度计</vt:lpstr>
      <vt:lpstr>辐射测温—比色温度计</vt:lpstr>
      <vt:lpstr>PowerPoint 演示文稿</vt:lpstr>
      <vt:lpstr>PowerPoint 演示文稿</vt:lpstr>
      <vt:lpstr>PowerPoint 演示文稿</vt:lpstr>
      <vt:lpstr>PowerPoint 演示文稿</vt:lpstr>
      <vt:lpstr>辐射测温—辐射温度计（红外温度计）</vt:lpstr>
      <vt:lpstr>辐射测温—表观温度</vt:lpstr>
      <vt:lpstr>辐射测温—表观温度</vt:lpstr>
      <vt:lpstr>辐射测温—思考题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丁富新</dc:creator>
  <cp:lastModifiedBy>701a</cp:lastModifiedBy>
  <cp:revision>291</cp:revision>
  <cp:lastPrinted>2019-04-10T02:46:00Z</cp:lastPrinted>
  <dcterms:created xsi:type="dcterms:W3CDTF">2002-03-26T21:54:00Z</dcterms:created>
  <dcterms:modified xsi:type="dcterms:W3CDTF">2021-04-13T07:50:50Z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